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8"/>
  </p:notesMasterIdLst>
  <p:sldIdLst>
    <p:sldId id="661" r:id="rId2"/>
    <p:sldId id="867" r:id="rId3"/>
    <p:sldId id="868" r:id="rId4"/>
    <p:sldId id="869" r:id="rId5"/>
    <p:sldId id="870" r:id="rId6"/>
    <p:sldId id="871" r:id="rId7"/>
    <p:sldId id="872" r:id="rId8"/>
    <p:sldId id="652" r:id="rId9"/>
    <p:sldId id="873" r:id="rId10"/>
    <p:sldId id="662" r:id="rId11"/>
    <p:sldId id="667" r:id="rId12"/>
    <p:sldId id="874" r:id="rId13"/>
    <p:sldId id="875" r:id="rId14"/>
    <p:sldId id="876" r:id="rId15"/>
    <p:sldId id="720" r:id="rId16"/>
    <p:sldId id="877" r:id="rId17"/>
    <p:sldId id="668" r:id="rId18"/>
    <p:sldId id="878" r:id="rId19"/>
    <p:sldId id="671" r:id="rId20"/>
    <p:sldId id="879" r:id="rId21"/>
    <p:sldId id="673" r:id="rId22"/>
    <p:sldId id="880" r:id="rId23"/>
    <p:sldId id="675" r:id="rId24"/>
    <p:sldId id="674" r:id="rId25"/>
    <p:sldId id="676" r:id="rId26"/>
    <p:sldId id="677" r:id="rId27"/>
    <p:sldId id="881" r:id="rId28"/>
    <p:sldId id="882" r:id="rId29"/>
    <p:sldId id="678" r:id="rId30"/>
    <p:sldId id="883" r:id="rId31"/>
    <p:sldId id="591" r:id="rId32"/>
    <p:sldId id="626" r:id="rId33"/>
    <p:sldId id="884" r:id="rId34"/>
    <p:sldId id="885" r:id="rId35"/>
    <p:sldId id="583" r:id="rId36"/>
    <p:sldId id="886" r:id="rId37"/>
    <p:sldId id="585" r:id="rId38"/>
    <p:sldId id="887" r:id="rId39"/>
    <p:sldId id="735" r:id="rId40"/>
    <p:sldId id="627" r:id="rId41"/>
    <p:sldId id="888" r:id="rId42"/>
    <p:sldId id="889" r:id="rId43"/>
    <p:sldId id="628" r:id="rId44"/>
    <p:sldId id="679" r:id="rId45"/>
    <p:sldId id="680" r:id="rId46"/>
    <p:sldId id="681" r:id="rId47"/>
    <p:sldId id="977" r:id="rId48"/>
    <p:sldId id="584" r:id="rId49"/>
    <p:sldId id="890" r:id="rId50"/>
    <p:sldId id="891" r:id="rId51"/>
    <p:sldId id="629" r:id="rId52"/>
    <p:sldId id="892" r:id="rId53"/>
    <p:sldId id="893" r:id="rId54"/>
    <p:sldId id="741" r:id="rId55"/>
    <p:sldId id="894" r:id="rId56"/>
    <p:sldId id="895" r:id="rId57"/>
    <p:sldId id="896" r:id="rId58"/>
    <p:sldId id="897" r:id="rId59"/>
    <p:sldId id="898" r:id="rId60"/>
    <p:sldId id="630" r:id="rId61"/>
    <p:sldId id="899" r:id="rId62"/>
    <p:sldId id="900" r:id="rId63"/>
    <p:sldId id="683" r:id="rId64"/>
    <p:sldId id="686" r:id="rId65"/>
    <p:sldId id="901" r:id="rId66"/>
    <p:sldId id="902" r:id="rId67"/>
    <p:sldId id="903" r:id="rId68"/>
    <p:sldId id="904" r:id="rId69"/>
    <p:sldId id="593" r:id="rId70"/>
    <p:sldId id="634" r:id="rId71"/>
    <p:sldId id="905" r:id="rId72"/>
    <p:sldId id="906" r:id="rId73"/>
    <p:sldId id="907" r:id="rId74"/>
    <p:sldId id="908" r:id="rId75"/>
    <p:sldId id="909" r:id="rId76"/>
    <p:sldId id="978" r:id="rId77"/>
    <p:sldId id="687" r:id="rId78"/>
    <p:sldId id="911" r:id="rId79"/>
    <p:sldId id="635" r:id="rId80"/>
    <p:sldId id="636" r:id="rId81"/>
    <p:sldId id="912" r:id="rId82"/>
    <p:sldId id="913" r:id="rId83"/>
    <p:sldId id="692" r:id="rId84"/>
    <p:sldId id="914" r:id="rId85"/>
    <p:sldId id="915" r:id="rId86"/>
    <p:sldId id="916" r:id="rId87"/>
    <p:sldId id="917" r:id="rId88"/>
    <p:sldId id="918" r:id="rId89"/>
    <p:sldId id="919" r:id="rId90"/>
    <p:sldId id="920" r:id="rId91"/>
    <p:sldId id="599" r:id="rId92"/>
    <p:sldId id="921" r:id="rId93"/>
    <p:sldId id="638" r:id="rId94"/>
    <p:sldId id="639" r:id="rId95"/>
    <p:sldId id="922" r:id="rId96"/>
    <p:sldId id="923" r:id="rId97"/>
    <p:sldId id="924" r:id="rId98"/>
    <p:sldId id="925" r:id="rId99"/>
    <p:sldId id="926" r:id="rId100"/>
    <p:sldId id="927" r:id="rId101"/>
    <p:sldId id="928" r:id="rId102"/>
    <p:sldId id="597" r:id="rId103"/>
    <p:sldId id="929" r:id="rId104"/>
    <p:sldId id="930" r:id="rId105"/>
    <p:sldId id="642" r:id="rId106"/>
    <p:sldId id="931" r:id="rId107"/>
    <p:sldId id="932" r:id="rId108"/>
    <p:sldId id="640" r:id="rId109"/>
    <p:sldId id="933" r:id="rId110"/>
    <p:sldId id="934" r:id="rId111"/>
    <p:sldId id="935" r:id="rId112"/>
    <p:sldId id="936" r:id="rId113"/>
    <p:sldId id="594" r:id="rId114"/>
    <p:sldId id="937" r:id="rId115"/>
    <p:sldId id="938" r:id="rId116"/>
    <p:sldId id="939" r:id="rId117"/>
    <p:sldId id="656" r:id="rId118"/>
    <p:sldId id="696" r:id="rId119"/>
    <p:sldId id="695" r:id="rId120"/>
    <p:sldId id="698" r:id="rId121"/>
    <p:sldId id="940" r:id="rId122"/>
    <p:sldId id="941" r:id="rId123"/>
    <p:sldId id="942" r:id="rId124"/>
    <p:sldId id="760" r:id="rId125"/>
    <p:sldId id="943" r:id="rId126"/>
    <p:sldId id="944" r:id="rId127"/>
    <p:sldId id="945" r:id="rId128"/>
    <p:sldId id="946" r:id="rId129"/>
    <p:sldId id="947" r:id="rId130"/>
    <p:sldId id="948" r:id="rId131"/>
    <p:sldId id="949" r:id="rId132"/>
    <p:sldId id="950" r:id="rId133"/>
    <p:sldId id="951" r:id="rId134"/>
    <p:sldId id="952" r:id="rId135"/>
    <p:sldId id="953" r:id="rId136"/>
    <p:sldId id="954" r:id="rId137"/>
    <p:sldId id="955" r:id="rId138"/>
    <p:sldId id="956" r:id="rId139"/>
    <p:sldId id="957" r:id="rId140"/>
    <p:sldId id="958" r:id="rId141"/>
    <p:sldId id="959" r:id="rId142"/>
    <p:sldId id="657" r:id="rId143"/>
    <p:sldId id="960" r:id="rId144"/>
    <p:sldId id="961" r:id="rId145"/>
    <p:sldId id="962" r:id="rId146"/>
    <p:sldId id="963" r:id="rId147"/>
    <p:sldId id="623" r:id="rId148"/>
    <p:sldId id="624" r:id="rId149"/>
    <p:sldId id="625" r:id="rId150"/>
    <p:sldId id="964" r:id="rId151"/>
    <p:sldId id="965" r:id="rId152"/>
    <p:sldId id="966" r:id="rId153"/>
    <p:sldId id="967" r:id="rId154"/>
    <p:sldId id="654" r:id="rId155"/>
    <p:sldId id="968" r:id="rId156"/>
    <p:sldId id="969" r:id="rId157"/>
    <p:sldId id="970" r:id="rId158"/>
    <p:sldId id="971" r:id="rId159"/>
    <p:sldId id="972" r:id="rId160"/>
    <p:sldId id="973" r:id="rId161"/>
    <p:sldId id="608" r:id="rId162"/>
    <p:sldId id="660" r:id="rId163"/>
    <p:sldId id="974" r:id="rId164"/>
    <p:sldId id="767" r:id="rId165"/>
    <p:sldId id="975" r:id="rId166"/>
    <p:sldId id="976" r:id="rId167"/>
  </p:sldIdLst>
  <p:sldSz cx="9144000" cy="6858000" type="screen4x3"/>
  <p:notesSz cx="6858000" cy="9144000"/>
  <p:custDataLst>
    <p:tags r:id="rId169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709" userDrawn="1">
          <p15:clr>
            <a:srgbClr val="A4A3A4"/>
          </p15:clr>
        </p15:guide>
        <p15:guide id="4" orient="horz" pos="436" userDrawn="1">
          <p15:clr>
            <a:srgbClr val="A4A3A4"/>
          </p15:clr>
        </p15:guide>
        <p15:guide id="5" orient="horz" pos="3838" userDrawn="1">
          <p15:clr>
            <a:srgbClr val="A4A3A4"/>
          </p15:clr>
        </p15:guide>
        <p15:guide id="7" orient="horz" pos="1162" userDrawn="1">
          <p15:clr>
            <a:srgbClr val="A4A3A4"/>
          </p15:clr>
        </p15:guide>
        <p15:guide id="8" pos="4830" userDrawn="1">
          <p15:clr>
            <a:srgbClr val="A4A3A4"/>
          </p15:clr>
        </p15:guide>
        <p15:guide id="10" orient="horz" pos="1389" userDrawn="1">
          <p15:clr>
            <a:srgbClr val="A4A3A4"/>
          </p15:clr>
        </p15:guide>
        <p15:guide id="11" pos="3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506A"/>
    <a:srgbClr val="373737"/>
    <a:srgbClr val="416F2E"/>
    <a:srgbClr val="C0504D"/>
    <a:srgbClr val="1F788D"/>
    <a:srgbClr val="54748B"/>
    <a:srgbClr val="DD837B"/>
    <a:srgbClr val="97BB87"/>
    <a:srgbClr val="BC40A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608" autoAdjust="0"/>
    <p:restoredTop sz="95588" autoAdjust="0"/>
  </p:normalViewPr>
  <p:slideViewPr>
    <p:cSldViewPr>
      <p:cViewPr varScale="1">
        <p:scale>
          <a:sx n="66" d="100"/>
          <a:sy n="66" d="100"/>
        </p:scale>
        <p:origin x="904" y="32"/>
      </p:cViewPr>
      <p:guideLst>
        <p:guide orient="horz" pos="709"/>
        <p:guide orient="horz" pos="436"/>
        <p:guide orient="horz" pos="3838"/>
        <p:guide orient="horz" pos="1162"/>
        <p:guide pos="4830"/>
        <p:guide orient="horz" pos="1389"/>
        <p:guide pos="3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viewProps" Target="view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B1F41B-5C57-436C-90E6-D46C969112ED}" type="datetimeFigureOut">
              <a:rPr lang="ru-RU" smtClean="0"/>
              <a:t>19.10.2020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B4C3B-A507-4AC6-8C55-FDBC06173C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9946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tockphoto.com/ru/%D1%84%D0%BE%D1%82%D0%BE/%D0%B4%D0%B2%D0%B0-dices-gm183819034-16071376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2195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856688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863079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231783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125319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807380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634987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16190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257426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73990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42686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4987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718643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133301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662632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488077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0770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673247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636937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789382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81143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10027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429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557389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673063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689769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454431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852286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8014084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193998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511388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586603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306782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5693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625508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5779332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4155446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34178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187537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214041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0082453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97621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5207848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9132916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0023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1215893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6118923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https://</a:t>
            </a:r>
            <a:r>
              <a:rPr lang="en" dirty="0" err="1"/>
              <a:t>www.irishtimes.com</a:t>
            </a:r>
            <a:r>
              <a:rPr lang="en" dirty="0"/>
              <a:t>/news/science/random-numbers-plucked-from-the-atmosphere-1.3714968#:~:text=True%20random%20number%20generators%20extract,detected%20by%20an%20ordinary%20radio.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133590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0923005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77713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8197833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357673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0805198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6260839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451502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26393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72726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706806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4308814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8269673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7469998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4436228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0749049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267637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3191062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427976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2030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8224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8326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7054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3688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94902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0942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63845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33002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56373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12133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59475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94414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55999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20382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http://</a:t>
            </a:r>
            <a:r>
              <a:rPr lang="en" dirty="0" err="1"/>
              <a:t>pngimg.com</a:t>
            </a:r>
            <a:r>
              <a:rPr lang="en" dirty="0"/>
              <a:t>/uploads/</a:t>
            </a:r>
            <a:r>
              <a:rPr lang="en" dirty="0" err="1"/>
              <a:t>treasure_chest</a:t>
            </a:r>
            <a:r>
              <a:rPr lang="en" dirty="0"/>
              <a:t>/treasure_chest_PNG122.png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400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25126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http://</a:t>
            </a:r>
            <a:r>
              <a:rPr lang="en" dirty="0" err="1"/>
              <a:t>pngimg.com</a:t>
            </a:r>
            <a:r>
              <a:rPr lang="en" dirty="0"/>
              <a:t>/uploads/</a:t>
            </a:r>
            <a:r>
              <a:rPr lang="en" dirty="0" err="1"/>
              <a:t>treasure_chest</a:t>
            </a:r>
            <a:r>
              <a:rPr lang="en" dirty="0"/>
              <a:t>/treasure_chest_PNG122.png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92532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http://</a:t>
            </a:r>
            <a:r>
              <a:rPr lang="en" dirty="0" err="1"/>
              <a:t>pngimg.com</a:t>
            </a:r>
            <a:r>
              <a:rPr lang="en" dirty="0"/>
              <a:t>/uploads/</a:t>
            </a:r>
            <a:r>
              <a:rPr lang="en" dirty="0" err="1"/>
              <a:t>treasure_chest</a:t>
            </a:r>
            <a:r>
              <a:rPr lang="en" dirty="0"/>
              <a:t>/treasure_chest_PNG122.png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1231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https://www.istockphoto.com/ru/%D1%84%D0%BE%D1%82%D0%BE/%D0%B4%D0%B2%D0%B0-dices-gm183819034-16071376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39340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0062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15560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12583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35616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07350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36838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4633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28648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70894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18046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81340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73548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84043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639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44538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60228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54589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6177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54536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16686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58913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0969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11942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309686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66213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53457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42315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51360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9513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57322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853535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580980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857743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118888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177486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840640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64560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964926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70990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7999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840480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917872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584599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404390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899958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146033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52950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868190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287488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180130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841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629820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994321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139671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385657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090997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671274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021615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05973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050831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969574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7909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042903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456742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318047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512629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263101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091691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630034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433829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325440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927322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93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19.10.2020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19.10.2020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19.10.2020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19.10.2020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19.10.2020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19.10.2020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19.10.2020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19.10.2020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19.10.2020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19.10.2020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19.10.2020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audio" Target="../media/audio1.wav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3CA53-AE35-48B9-8B85-77295771D8C3}" type="datetimeFigureOut">
              <a:rPr lang="ru-RU" smtClean="0"/>
              <a:pPr/>
              <a:t>19.10.2020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3" name="applause.wav"/>
          </p:stSnd>
        </p:sndAc>
      </p:transition>
    </mc:Choice>
    <mc:Fallback xmlns="">
      <p:transition spd="slow">
        <p:sndAc>
          <p:stSnd>
            <p:snd r:embed="rId15" name="applause.wav"/>
          </p:stSnd>
        </p:sndAc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.tif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54.tif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54.tif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9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0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55.tif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6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0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08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08.png"/><Relationship Id="rId4" Type="http://schemas.openxmlformats.org/officeDocument/2006/relationships/image" Target="../media/image10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9.png"/><Relationship Id="rId4" Type="http://schemas.openxmlformats.org/officeDocument/2006/relationships/image" Target="../media/image110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1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14.png"/><Relationship Id="rId4" Type="http://schemas.openxmlformats.org/officeDocument/2006/relationships/image" Target="../media/image1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1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60.png"/><Relationship Id="rId4" Type="http://schemas.openxmlformats.org/officeDocument/2006/relationships/image" Target="../media/image11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17.png"/><Relationship Id="rId4" Type="http://schemas.openxmlformats.org/officeDocument/2006/relationships/image" Target="../media/image115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18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1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1.png"/><Relationship Id="rId3" Type="http://schemas.openxmlformats.org/officeDocument/2006/relationships/audio" Target="../media/audio1.wav"/><Relationship Id="rId7" Type="http://schemas.openxmlformats.org/officeDocument/2006/relationships/image" Target="../media/image1171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1.png"/><Relationship Id="rId11" Type="http://schemas.openxmlformats.org/officeDocument/2006/relationships/audio" Target="../media/audio1.wav"/><Relationship Id="rId5" Type="http://schemas.openxmlformats.org/officeDocument/2006/relationships/image" Target="../media/image1151.png"/><Relationship Id="rId4" Type="http://schemas.openxmlformats.org/officeDocument/2006/relationships/image" Target="../media/image1140.png"/><Relationship Id="rId9" Type="http://schemas.openxmlformats.org/officeDocument/2006/relationships/image" Target="../media/image119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1.png"/><Relationship Id="rId13" Type="http://schemas.openxmlformats.org/officeDocument/2006/relationships/image" Target="../media/image123.png"/><Relationship Id="rId3" Type="http://schemas.openxmlformats.org/officeDocument/2006/relationships/audio" Target="../media/audio1.wav"/><Relationship Id="rId7" Type="http://schemas.openxmlformats.org/officeDocument/2006/relationships/image" Target="../media/image1171.png"/><Relationship Id="rId12" Type="http://schemas.openxmlformats.org/officeDocument/2006/relationships/image" Target="../media/image122.png"/><Relationship Id="rId17" Type="http://schemas.openxmlformats.org/officeDocument/2006/relationships/audio" Target="../media/audio1.wav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1.png"/><Relationship Id="rId11" Type="http://schemas.openxmlformats.org/officeDocument/2006/relationships/image" Target="../media/image121.png"/><Relationship Id="rId5" Type="http://schemas.openxmlformats.org/officeDocument/2006/relationships/image" Target="../media/image1151.png"/><Relationship Id="rId15" Type="http://schemas.openxmlformats.org/officeDocument/2006/relationships/image" Target="../media/image125.png"/><Relationship Id="rId10" Type="http://schemas.openxmlformats.org/officeDocument/2006/relationships/image" Target="../media/image120.png"/><Relationship Id="rId4" Type="http://schemas.openxmlformats.org/officeDocument/2006/relationships/image" Target="../media/image1140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1.png"/><Relationship Id="rId13" Type="http://schemas.openxmlformats.org/officeDocument/2006/relationships/image" Target="../media/image122.png"/><Relationship Id="rId18" Type="http://schemas.openxmlformats.org/officeDocument/2006/relationships/image" Target="../media/image128.png"/><Relationship Id="rId3" Type="http://schemas.openxmlformats.org/officeDocument/2006/relationships/audio" Target="../media/audio1.wav"/><Relationship Id="rId21" Type="http://schemas.openxmlformats.org/officeDocument/2006/relationships/image" Target="../media/image131.png"/><Relationship Id="rId7" Type="http://schemas.openxmlformats.org/officeDocument/2006/relationships/image" Target="../media/image1161.png"/><Relationship Id="rId12" Type="http://schemas.openxmlformats.org/officeDocument/2006/relationships/image" Target="../media/image121.png"/><Relationship Id="rId17" Type="http://schemas.openxmlformats.org/officeDocument/2006/relationships/image" Target="../media/image127.png"/><Relationship Id="rId2" Type="http://schemas.openxmlformats.org/officeDocument/2006/relationships/notesSlide" Target="../notesSlides/notesSlide121.xml"/><Relationship Id="rId16" Type="http://schemas.openxmlformats.org/officeDocument/2006/relationships/image" Target="../media/image125.pn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1.png"/><Relationship Id="rId11" Type="http://schemas.openxmlformats.org/officeDocument/2006/relationships/image" Target="../media/image120.png"/><Relationship Id="rId5" Type="http://schemas.openxmlformats.org/officeDocument/2006/relationships/image" Target="../media/image1140.png"/><Relationship Id="rId15" Type="http://schemas.openxmlformats.org/officeDocument/2006/relationships/image" Target="../media/image124.png"/><Relationship Id="rId23" Type="http://schemas.openxmlformats.org/officeDocument/2006/relationships/audio" Target="../media/audio1.wav"/><Relationship Id="rId10" Type="http://schemas.openxmlformats.org/officeDocument/2006/relationships/image" Target="../media/image119.png"/><Relationship Id="rId19" Type="http://schemas.openxmlformats.org/officeDocument/2006/relationships/image" Target="../media/image129.png"/><Relationship Id="rId4" Type="http://schemas.openxmlformats.org/officeDocument/2006/relationships/image" Target="../media/image126.png"/><Relationship Id="rId9" Type="http://schemas.openxmlformats.org/officeDocument/2006/relationships/image" Target="../media/image1181.png"/><Relationship Id="rId14" Type="http://schemas.openxmlformats.org/officeDocument/2006/relationships/image" Target="../media/image123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1.png"/><Relationship Id="rId13" Type="http://schemas.openxmlformats.org/officeDocument/2006/relationships/image" Target="../media/image122.png"/><Relationship Id="rId18" Type="http://schemas.openxmlformats.org/officeDocument/2006/relationships/image" Target="../media/image128.png"/><Relationship Id="rId3" Type="http://schemas.openxmlformats.org/officeDocument/2006/relationships/audio" Target="../media/audio1.wav"/><Relationship Id="rId21" Type="http://schemas.openxmlformats.org/officeDocument/2006/relationships/image" Target="../media/image131.png"/><Relationship Id="rId7" Type="http://schemas.openxmlformats.org/officeDocument/2006/relationships/image" Target="../media/image1161.png"/><Relationship Id="rId12" Type="http://schemas.openxmlformats.org/officeDocument/2006/relationships/image" Target="../media/image121.png"/><Relationship Id="rId17" Type="http://schemas.openxmlformats.org/officeDocument/2006/relationships/image" Target="../media/image127.png"/><Relationship Id="rId2" Type="http://schemas.openxmlformats.org/officeDocument/2006/relationships/notesSlide" Target="../notesSlides/notesSlide122.xml"/><Relationship Id="rId16" Type="http://schemas.openxmlformats.org/officeDocument/2006/relationships/image" Target="../media/image125.png"/><Relationship Id="rId20" Type="http://schemas.openxmlformats.org/officeDocument/2006/relationships/image" Target="../media/image130.png"/><Relationship Id="rId29" Type="http://schemas.openxmlformats.org/officeDocument/2006/relationships/image" Target="../media/image1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1.png"/><Relationship Id="rId11" Type="http://schemas.openxmlformats.org/officeDocument/2006/relationships/image" Target="../media/image120.png"/><Relationship Id="rId5" Type="http://schemas.openxmlformats.org/officeDocument/2006/relationships/image" Target="../media/image1140.png"/><Relationship Id="rId15" Type="http://schemas.openxmlformats.org/officeDocument/2006/relationships/image" Target="../media/image124.png"/><Relationship Id="rId28" Type="http://schemas.openxmlformats.org/officeDocument/2006/relationships/image" Target="../media/image1120.png"/><Relationship Id="rId10" Type="http://schemas.openxmlformats.org/officeDocument/2006/relationships/image" Target="../media/image119.png"/><Relationship Id="rId19" Type="http://schemas.openxmlformats.org/officeDocument/2006/relationships/image" Target="../media/image129.png"/><Relationship Id="rId4" Type="http://schemas.openxmlformats.org/officeDocument/2006/relationships/image" Target="../media/image126.png"/><Relationship Id="rId9" Type="http://schemas.openxmlformats.org/officeDocument/2006/relationships/image" Target="../media/image1181.png"/><Relationship Id="rId14" Type="http://schemas.openxmlformats.org/officeDocument/2006/relationships/image" Target="../media/image123.png"/><Relationship Id="rId27" Type="http://schemas.openxmlformats.org/officeDocument/2006/relationships/image" Target="../media/image1110.png"/><Relationship Id="rId30" Type="http://schemas.openxmlformats.org/officeDocument/2006/relationships/audio" Target="../media/audio1.wav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1.png"/><Relationship Id="rId13" Type="http://schemas.openxmlformats.org/officeDocument/2006/relationships/image" Target="../media/image122.png"/><Relationship Id="rId18" Type="http://schemas.openxmlformats.org/officeDocument/2006/relationships/image" Target="../media/image128.png"/><Relationship Id="rId3" Type="http://schemas.openxmlformats.org/officeDocument/2006/relationships/audio" Target="../media/audio1.wav"/><Relationship Id="rId21" Type="http://schemas.openxmlformats.org/officeDocument/2006/relationships/image" Target="../media/image131.png"/><Relationship Id="rId7" Type="http://schemas.openxmlformats.org/officeDocument/2006/relationships/image" Target="../media/image1161.png"/><Relationship Id="rId12" Type="http://schemas.openxmlformats.org/officeDocument/2006/relationships/image" Target="../media/image121.png"/><Relationship Id="rId17" Type="http://schemas.openxmlformats.org/officeDocument/2006/relationships/image" Target="../media/image127.png"/><Relationship Id="rId2" Type="http://schemas.openxmlformats.org/officeDocument/2006/relationships/notesSlide" Target="../notesSlides/notesSlide123.xml"/><Relationship Id="rId16" Type="http://schemas.openxmlformats.org/officeDocument/2006/relationships/image" Target="../media/image125.png"/><Relationship Id="rId20" Type="http://schemas.openxmlformats.org/officeDocument/2006/relationships/image" Target="../media/image130.png"/><Relationship Id="rId29" Type="http://schemas.openxmlformats.org/officeDocument/2006/relationships/image" Target="../media/image1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1.png"/><Relationship Id="rId11" Type="http://schemas.openxmlformats.org/officeDocument/2006/relationships/image" Target="../media/image120.png"/><Relationship Id="rId24" Type="http://schemas.openxmlformats.org/officeDocument/2006/relationships/image" Target="../media/image134.png"/><Relationship Id="rId5" Type="http://schemas.openxmlformats.org/officeDocument/2006/relationships/image" Target="../media/image1140.png"/><Relationship Id="rId15" Type="http://schemas.openxmlformats.org/officeDocument/2006/relationships/image" Target="../media/image124.png"/><Relationship Id="rId23" Type="http://schemas.openxmlformats.org/officeDocument/2006/relationships/image" Target="../media/image133.png"/><Relationship Id="rId28" Type="http://schemas.openxmlformats.org/officeDocument/2006/relationships/image" Target="../media/image1120.png"/><Relationship Id="rId10" Type="http://schemas.openxmlformats.org/officeDocument/2006/relationships/image" Target="../media/image119.png"/><Relationship Id="rId19" Type="http://schemas.openxmlformats.org/officeDocument/2006/relationships/image" Target="../media/image129.png"/><Relationship Id="rId31" Type="http://schemas.openxmlformats.org/officeDocument/2006/relationships/audio" Target="../media/audio1.wav"/><Relationship Id="rId4" Type="http://schemas.openxmlformats.org/officeDocument/2006/relationships/image" Target="../media/image126.png"/><Relationship Id="rId9" Type="http://schemas.openxmlformats.org/officeDocument/2006/relationships/image" Target="../media/image1181.png"/><Relationship Id="rId14" Type="http://schemas.openxmlformats.org/officeDocument/2006/relationships/image" Target="../media/image123.png"/><Relationship Id="rId22" Type="http://schemas.openxmlformats.org/officeDocument/2006/relationships/image" Target="../media/image132.png"/><Relationship Id="rId27" Type="http://schemas.openxmlformats.org/officeDocument/2006/relationships/image" Target="../media/image1110.png"/><Relationship Id="rId30" Type="http://schemas.openxmlformats.org/officeDocument/2006/relationships/image" Target="../media/image1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1.png"/><Relationship Id="rId13" Type="http://schemas.openxmlformats.org/officeDocument/2006/relationships/image" Target="../media/image122.png"/><Relationship Id="rId18" Type="http://schemas.openxmlformats.org/officeDocument/2006/relationships/image" Target="../media/image128.png"/><Relationship Id="rId3" Type="http://schemas.openxmlformats.org/officeDocument/2006/relationships/audio" Target="../media/audio1.wav"/><Relationship Id="rId21" Type="http://schemas.openxmlformats.org/officeDocument/2006/relationships/image" Target="../media/image131.png"/><Relationship Id="rId7" Type="http://schemas.openxmlformats.org/officeDocument/2006/relationships/image" Target="../media/image1161.png"/><Relationship Id="rId12" Type="http://schemas.openxmlformats.org/officeDocument/2006/relationships/image" Target="../media/image121.png"/><Relationship Id="rId17" Type="http://schemas.openxmlformats.org/officeDocument/2006/relationships/image" Target="../media/image127.png"/><Relationship Id="rId2" Type="http://schemas.openxmlformats.org/officeDocument/2006/relationships/notesSlide" Target="../notesSlides/notesSlide124.xml"/><Relationship Id="rId16" Type="http://schemas.openxmlformats.org/officeDocument/2006/relationships/image" Target="../media/image125.png"/><Relationship Id="rId20" Type="http://schemas.openxmlformats.org/officeDocument/2006/relationships/image" Target="../media/image130.png"/><Relationship Id="rId29" Type="http://schemas.openxmlformats.org/officeDocument/2006/relationships/image" Target="../media/image1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1.png"/><Relationship Id="rId11" Type="http://schemas.openxmlformats.org/officeDocument/2006/relationships/image" Target="../media/image120.png"/><Relationship Id="rId24" Type="http://schemas.openxmlformats.org/officeDocument/2006/relationships/image" Target="../media/image134.png"/><Relationship Id="rId32" Type="http://schemas.openxmlformats.org/officeDocument/2006/relationships/audio" Target="../media/audio1.wav"/><Relationship Id="rId5" Type="http://schemas.openxmlformats.org/officeDocument/2006/relationships/image" Target="../media/image1140.png"/><Relationship Id="rId15" Type="http://schemas.openxmlformats.org/officeDocument/2006/relationships/image" Target="../media/image124.png"/><Relationship Id="rId23" Type="http://schemas.openxmlformats.org/officeDocument/2006/relationships/image" Target="../media/image133.png"/><Relationship Id="rId28" Type="http://schemas.openxmlformats.org/officeDocument/2006/relationships/image" Target="../media/image1120.png"/><Relationship Id="rId10" Type="http://schemas.openxmlformats.org/officeDocument/2006/relationships/image" Target="../media/image119.png"/><Relationship Id="rId19" Type="http://schemas.openxmlformats.org/officeDocument/2006/relationships/image" Target="../media/image129.png"/><Relationship Id="rId31" Type="http://schemas.openxmlformats.org/officeDocument/2006/relationships/image" Target="../media/image136.png"/><Relationship Id="rId4" Type="http://schemas.openxmlformats.org/officeDocument/2006/relationships/image" Target="../media/image126.png"/><Relationship Id="rId9" Type="http://schemas.openxmlformats.org/officeDocument/2006/relationships/image" Target="../media/image1181.png"/><Relationship Id="rId14" Type="http://schemas.openxmlformats.org/officeDocument/2006/relationships/image" Target="../media/image123.png"/><Relationship Id="rId22" Type="http://schemas.openxmlformats.org/officeDocument/2006/relationships/image" Target="../media/image132.png"/><Relationship Id="rId27" Type="http://schemas.openxmlformats.org/officeDocument/2006/relationships/image" Target="../media/image1110.png"/><Relationship Id="rId30" Type="http://schemas.openxmlformats.org/officeDocument/2006/relationships/image" Target="../media/image13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18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0.png"/><Relationship Id="rId13" Type="http://schemas.openxmlformats.org/officeDocument/2006/relationships/image" Target="../media/image1210.png"/><Relationship Id="rId18" Type="http://schemas.openxmlformats.org/officeDocument/2006/relationships/image" Target="../media/image118.png"/><Relationship Id="rId3" Type="http://schemas.openxmlformats.org/officeDocument/2006/relationships/audio" Target="../media/audio1.wav"/><Relationship Id="rId7" Type="http://schemas.openxmlformats.org/officeDocument/2006/relationships/image" Target="../media/image1150.png"/><Relationship Id="rId12" Type="http://schemas.openxmlformats.org/officeDocument/2006/relationships/image" Target="../media/image1200.png"/><Relationship Id="rId17" Type="http://schemas.openxmlformats.org/officeDocument/2006/relationships/image" Target="../media/image1250.png"/><Relationship Id="rId2" Type="http://schemas.openxmlformats.org/officeDocument/2006/relationships/notesSlide" Target="../notesSlides/notesSlide126.xml"/><Relationship Id="rId16" Type="http://schemas.openxmlformats.org/officeDocument/2006/relationships/image" Target="../media/image12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0.png"/><Relationship Id="rId11" Type="http://schemas.openxmlformats.org/officeDocument/2006/relationships/image" Target="../media/image1190.png"/><Relationship Id="rId15" Type="http://schemas.openxmlformats.org/officeDocument/2006/relationships/image" Target="../media/image1230.png"/><Relationship Id="rId10" Type="http://schemas.openxmlformats.org/officeDocument/2006/relationships/image" Target="../media/image1180.png"/><Relationship Id="rId19" Type="http://schemas.openxmlformats.org/officeDocument/2006/relationships/audio" Target="../media/audio1.wav"/><Relationship Id="rId9" Type="http://schemas.openxmlformats.org/officeDocument/2006/relationships/image" Target="../media/image1170.png"/><Relationship Id="rId14" Type="http://schemas.openxmlformats.org/officeDocument/2006/relationships/image" Target="../media/image1220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0.png"/><Relationship Id="rId13" Type="http://schemas.openxmlformats.org/officeDocument/2006/relationships/image" Target="../media/image1200.png"/><Relationship Id="rId18" Type="http://schemas.openxmlformats.org/officeDocument/2006/relationships/image" Target="../media/image1250.png"/><Relationship Id="rId3" Type="http://schemas.openxmlformats.org/officeDocument/2006/relationships/audio" Target="../media/audio1.wav"/><Relationship Id="rId7" Type="http://schemas.openxmlformats.org/officeDocument/2006/relationships/image" Target="../media/image1150.png"/><Relationship Id="rId12" Type="http://schemas.openxmlformats.org/officeDocument/2006/relationships/image" Target="../media/image1190.png"/><Relationship Id="rId17" Type="http://schemas.openxmlformats.org/officeDocument/2006/relationships/image" Target="../media/image1240.png"/><Relationship Id="rId2" Type="http://schemas.openxmlformats.org/officeDocument/2006/relationships/notesSlide" Target="../notesSlides/notesSlide127.xml"/><Relationship Id="rId16" Type="http://schemas.openxmlformats.org/officeDocument/2006/relationships/image" Target="../media/image1230.png"/><Relationship Id="rId20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0.png"/><Relationship Id="rId11" Type="http://schemas.openxmlformats.org/officeDocument/2006/relationships/image" Target="../media/image1180.png"/><Relationship Id="rId15" Type="http://schemas.openxmlformats.org/officeDocument/2006/relationships/image" Target="../media/image1220.png"/><Relationship Id="rId10" Type="http://schemas.openxmlformats.org/officeDocument/2006/relationships/image" Target="../media/image1260.png"/><Relationship Id="rId19" Type="http://schemas.openxmlformats.org/officeDocument/2006/relationships/image" Target="../media/image118.png"/><Relationship Id="rId9" Type="http://schemas.openxmlformats.org/officeDocument/2006/relationships/image" Target="../media/image1170.png"/><Relationship Id="rId14" Type="http://schemas.openxmlformats.org/officeDocument/2006/relationships/image" Target="../media/image1210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0.png"/><Relationship Id="rId13" Type="http://schemas.openxmlformats.org/officeDocument/2006/relationships/image" Target="../media/image1190.png"/><Relationship Id="rId18" Type="http://schemas.openxmlformats.org/officeDocument/2006/relationships/image" Target="../media/image1240.png"/><Relationship Id="rId3" Type="http://schemas.openxmlformats.org/officeDocument/2006/relationships/audio" Target="../media/audio1.wav"/><Relationship Id="rId21" Type="http://schemas.openxmlformats.org/officeDocument/2006/relationships/audio" Target="../media/audio1.wav"/><Relationship Id="rId7" Type="http://schemas.openxmlformats.org/officeDocument/2006/relationships/image" Target="../media/image1150.png"/><Relationship Id="rId12" Type="http://schemas.openxmlformats.org/officeDocument/2006/relationships/image" Target="../media/image1180.png"/><Relationship Id="rId17" Type="http://schemas.openxmlformats.org/officeDocument/2006/relationships/image" Target="../media/image1230.png"/><Relationship Id="rId2" Type="http://schemas.openxmlformats.org/officeDocument/2006/relationships/notesSlide" Target="../notesSlides/notesSlide128.xml"/><Relationship Id="rId16" Type="http://schemas.openxmlformats.org/officeDocument/2006/relationships/image" Target="../media/image1220.png"/><Relationship Id="rId20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0.png"/><Relationship Id="rId11" Type="http://schemas.openxmlformats.org/officeDocument/2006/relationships/image" Target="../media/image1270.png"/><Relationship Id="rId15" Type="http://schemas.openxmlformats.org/officeDocument/2006/relationships/image" Target="../media/image1210.png"/><Relationship Id="rId10" Type="http://schemas.openxmlformats.org/officeDocument/2006/relationships/image" Target="../media/image1260.png"/><Relationship Id="rId19" Type="http://schemas.openxmlformats.org/officeDocument/2006/relationships/image" Target="../media/image1250.png"/><Relationship Id="rId9" Type="http://schemas.openxmlformats.org/officeDocument/2006/relationships/image" Target="../media/image1170.png"/><Relationship Id="rId14" Type="http://schemas.openxmlformats.org/officeDocument/2006/relationships/image" Target="../media/image1200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0.png"/><Relationship Id="rId13" Type="http://schemas.openxmlformats.org/officeDocument/2006/relationships/image" Target="../media/image1190.png"/><Relationship Id="rId18" Type="http://schemas.openxmlformats.org/officeDocument/2006/relationships/image" Target="../media/image1230.png"/><Relationship Id="rId3" Type="http://schemas.openxmlformats.org/officeDocument/2006/relationships/audio" Target="../media/audio1.wav"/><Relationship Id="rId21" Type="http://schemas.openxmlformats.org/officeDocument/2006/relationships/image" Target="../media/image118.png"/><Relationship Id="rId7" Type="http://schemas.openxmlformats.org/officeDocument/2006/relationships/image" Target="../media/image1150.png"/><Relationship Id="rId12" Type="http://schemas.openxmlformats.org/officeDocument/2006/relationships/image" Target="../media/image1180.png"/><Relationship Id="rId17" Type="http://schemas.openxmlformats.org/officeDocument/2006/relationships/image" Target="../media/image1220.png"/><Relationship Id="rId2" Type="http://schemas.openxmlformats.org/officeDocument/2006/relationships/notesSlide" Target="../notesSlides/notesSlide129.xml"/><Relationship Id="rId16" Type="http://schemas.openxmlformats.org/officeDocument/2006/relationships/image" Target="../media/image1280.png"/><Relationship Id="rId20" Type="http://schemas.openxmlformats.org/officeDocument/2006/relationships/image" Target="../media/image12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0.png"/><Relationship Id="rId11" Type="http://schemas.openxmlformats.org/officeDocument/2006/relationships/image" Target="../media/image1270.png"/><Relationship Id="rId15" Type="http://schemas.openxmlformats.org/officeDocument/2006/relationships/image" Target="../media/image1210.png"/><Relationship Id="rId10" Type="http://schemas.openxmlformats.org/officeDocument/2006/relationships/image" Target="../media/image1260.png"/><Relationship Id="rId19" Type="http://schemas.openxmlformats.org/officeDocument/2006/relationships/image" Target="../media/image1240.png"/><Relationship Id="rId9" Type="http://schemas.openxmlformats.org/officeDocument/2006/relationships/image" Target="../media/image1170.png"/><Relationship Id="rId14" Type="http://schemas.openxmlformats.org/officeDocument/2006/relationships/image" Target="../media/image1200.png"/><Relationship Id="rId22" Type="http://schemas.openxmlformats.org/officeDocument/2006/relationships/audio" Target="../media/audio1.wav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6.png"/><Relationship Id="rId18" Type="http://schemas.openxmlformats.org/officeDocument/2006/relationships/image" Target="../media/image151.png"/><Relationship Id="rId3" Type="http://schemas.openxmlformats.org/officeDocument/2006/relationships/audio" Target="../media/audio1.wav"/><Relationship Id="rId21" Type="http://schemas.openxmlformats.org/officeDocument/2006/relationships/audio" Target="../media/audio1.wav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17" Type="http://schemas.openxmlformats.org/officeDocument/2006/relationships/image" Target="../media/image150.png"/><Relationship Id="rId2" Type="http://schemas.openxmlformats.org/officeDocument/2006/relationships/notesSlide" Target="../notesSlides/notesSlide130.xml"/><Relationship Id="rId16" Type="http://schemas.openxmlformats.org/officeDocument/2006/relationships/image" Target="../media/image149.png"/><Relationship Id="rId20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5" Type="http://schemas.openxmlformats.org/officeDocument/2006/relationships/image" Target="../media/image148.png"/><Relationship Id="rId10" Type="http://schemas.openxmlformats.org/officeDocument/2006/relationships/image" Target="../media/image143.png"/><Relationship Id="rId19" Type="http://schemas.openxmlformats.org/officeDocument/2006/relationships/image" Target="../media/image152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Relationship Id="rId14" Type="http://schemas.openxmlformats.org/officeDocument/2006/relationships/image" Target="../media/image147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6.png"/><Relationship Id="rId18" Type="http://schemas.openxmlformats.org/officeDocument/2006/relationships/image" Target="../media/image150.png"/><Relationship Id="rId3" Type="http://schemas.openxmlformats.org/officeDocument/2006/relationships/audio" Target="../media/audio1.wav"/><Relationship Id="rId21" Type="http://schemas.openxmlformats.org/officeDocument/2006/relationships/image" Target="../media/image118.pn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17" Type="http://schemas.openxmlformats.org/officeDocument/2006/relationships/image" Target="../media/image149.png"/><Relationship Id="rId2" Type="http://schemas.openxmlformats.org/officeDocument/2006/relationships/notesSlide" Target="../notesSlides/notesSlide131.xml"/><Relationship Id="rId16" Type="http://schemas.openxmlformats.org/officeDocument/2006/relationships/image" Target="../media/image153.png"/><Relationship Id="rId20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5" Type="http://schemas.openxmlformats.org/officeDocument/2006/relationships/image" Target="../media/image148.png"/><Relationship Id="rId10" Type="http://schemas.openxmlformats.org/officeDocument/2006/relationships/image" Target="../media/image143.png"/><Relationship Id="rId19" Type="http://schemas.openxmlformats.org/officeDocument/2006/relationships/image" Target="../media/image151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Relationship Id="rId14" Type="http://schemas.openxmlformats.org/officeDocument/2006/relationships/image" Target="../media/image147.png"/><Relationship Id="rId22" Type="http://schemas.openxmlformats.org/officeDocument/2006/relationships/audio" Target="../media/audio1.wav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6.png"/><Relationship Id="rId18" Type="http://schemas.openxmlformats.org/officeDocument/2006/relationships/image" Target="../media/image149.png"/><Relationship Id="rId3" Type="http://schemas.openxmlformats.org/officeDocument/2006/relationships/audio" Target="../media/audio1.wav"/><Relationship Id="rId21" Type="http://schemas.openxmlformats.org/officeDocument/2006/relationships/image" Target="../media/image152.pn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17" Type="http://schemas.openxmlformats.org/officeDocument/2006/relationships/image" Target="../media/image154.png"/><Relationship Id="rId2" Type="http://schemas.openxmlformats.org/officeDocument/2006/relationships/notesSlide" Target="../notesSlides/notesSlide132.xml"/><Relationship Id="rId16" Type="http://schemas.openxmlformats.org/officeDocument/2006/relationships/image" Target="../media/image153.png"/><Relationship Id="rId20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5" Type="http://schemas.openxmlformats.org/officeDocument/2006/relationships/image" Target="../media/image148.png"/><Relationship Id="rId23" Type="http://schemas.openxmlformats.org/officeDocument/2006/relationships/audio" Target="../media/audio1.wav"/><Relationship Id="rId10" Type="http://schemas.openxmlformats.org/officeDocument/2006/relationships/image" Target="../media/image143.png"/><Relationship Id="rId19" Type="http://schemas.openxmlformats.org/officeDocument/2006/relationships/image" Target="../media/image150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Relationship Id="rId14" Type="http://schemas.openxmlformats.org/officeDocument/2006/relationships/image" Target="../media/image147.png"/><Relationship Id="rId22" Type="http://schemas.openxmlformats.org/officeDocument/2006/relationships/image" Target="../media/image118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6.png"/><Relationship Id="rId18" Type="http://schemas.openxmlformats.org/officeDocument/2006/relationships/image" Target="../media/image155.png"/><Relationship Id="rId3" Type="http://schemas.openxmlformats.org/officeDocument/2006/relationships/audio" Target="../media/audio1.wav"/><Relationship Id="rId21" Type="http://schemas.openxmlformats.org/officeDocument/2006/relationships/image" Target="../media/image151.pn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17" Type="http://schemas.openxmlformats.org/officeDocument/2006/relationships/image" Target="../media/image154.png"/><Relationship Id="rId2" Type="http://schemas.openxmlformats.org/officeDocument/2006/relationships/notesSlide" Target="../notesSlides/notesSlide133.xml"/><Relationship Id="rId16" Type="http://schemas.openxmlformats.org/officeDocument/2006/relationships/image" Target="../media/image153.png"/><Relationship Id="rId20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24" Type="http://schemas.openxmlformats.org/officeDocument/2006/relationships/audio" Target="../media/audio1.wav"/><Relationship Id="rId5" Type="http://schemas.openxmlformats.org/officeDocument/2006/relationships/image" Target="../media/image138.png"/><Relationship Id="rId15" Type="http://schemas.openxmlformats.org/officeDocument/2006/relationships/image" Target="../media/image148.png"/><Relationship Id="rId23" Type="http://schemas.openxmlformats.org/officeDocument/2006/relationships/image" Target="../media/image118.png"/><Relationship Id="rId10" Type="http://schemas.openxmlformats.org/officeDocument/2006/relationships/image" Target="../media/image143.png"/><Relationship Id="rId19" Type="http://schemas.openxmlformats.org/officeDocument/2006/relationships/image" Target="../media/image149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Relationship Id="rId14" Type="http://schemas.openxmlformats.org/officeDocument/2006/relationships/image" Target="../media/image147.png"/><Relationship Id="rId22" Type="http://schemas.openxmlformats.org/officeDocument/2006/relationships/image" Target="../media/image1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6.png"/><Relationship Id="rId3" Type="http://schemas.openxmlformats.org/officeDocument/2006/relationships/audio" Target="../media/audio1.wav"/><Relationship Id="rId34" Type="http://schemas.openxmlformats.org/officeDocument/2006/relationships/image" Target="../media/image151.pn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33" Type="http://schemas.openxmlformats.org/officeDocument/2006/relationships/image" Target="../media/image150.png"/><Relationship Id="rId2" Type="http://schemas.openxmlformats.org/officeDocument/2006/relationships/notesSlide" Target="../notesSlides/notesSlide134.xml"/><Relationship Id="rId16" Type="http://schemas.openxmlformats.org/officeDocument/2006/relationships/image" Target="../media/image153.png"/><Relationship Id="rId29" Type="http://schemas.openxmlformats.org/officeDocument/2006/relationships/image" Target="../media/image1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32" Type="http://schemas.openxmlformats.org/officeDocument/2006/relationships/image" Target="../media/image149.png"/><Relationship Id="rId37" Type="http://schemas.openxmlformats.org/officeDocument/2006/relationships/audio" Target="../media/audio1.wav"/><Relationship Id="rId5" Type="http://schemas.openxmlformats.org/officeDocument/2006/relationships/image" Target="../media/image138.png"/><Relationship Id="rId15" Type="http://schemas.openxmlformats.org/officeDocument/2006/relationships/image" Target="../media/image148.png"/><Relationship Id="rId28" Type="http://schemas.openxmlformats.org/officeDocument/2006/relationships/image" Target="../media/image1120.png"/><Relationship Id="rId36" Type="http://schemas.openxmlformats.org/officeDocument/2006/relationships/image" Target="../media/image118.png"/><Relationship Id="rId10" Type="http://schemas.openxmlformats.org/officeDocument/2006/relationships/image" Target="../media/image143.png"/><Relationship Id="rId31" Type="http://schemas.openxmlformats.org/officeDocument/2006/relationships/image" Target="../media/image155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Relationship Id="rId14" Type="http://schemas.openxmlformats.org/officeDocument/2006/relationships/image" Target="../media/image147.png"/><Relationship Id="rId27" Type="http://schemas.openxmlformats.org/officeDocument/2006/relationships/image" Target="../media/image1110.png"/><Relationship Id="rId30" Type="http://schemas.openxmlformats.org/officeDocument/2006/relationships/image" Target="../media/image154.png"/><Relationship Id="rId35" Type="http://schemas.openxmlformats.org/officeDocument/2006/relationships/image" Target="../media/image152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0.png"/><Relationship Id="rId13" Type="http://schemas.openxmlformats.org/officeDocument/2006/relationships/image" Target="../media/image1190.png"/><Relationship Id="rId18" Type="http://schemas.openxmlformats.org/officeDocument/2006/relationships/image" Target="../media/image1300.png"/><Relationship Id="rId3" Type="http://schemas.openxmlformats.org/officeDocument/2006/relationships/audio" Target="../media/audio1.wav"/><Relationship Id="rId34" Type="http://schemas.openxmlformats.org/officeDocument/2006/relationships/image" Target="../media/image1240.png"/><Relationship Id="rId7" Type="http://schemas.openxmlformats.org/officeDocument/2006/relationships/image" Target="../media/image1150.png"/><Relationship Id="rId12" Type="http://schemas.openxmlformats.org/officeDocument/2006/relationships/image" Target="../media/image1180.png"/><Relationship Id="rId17" Type="http://schemas.openxmlformats.org/officeDocument/2006/relationships/image" Target="../media/image1290.png"/><Relationship Id="rId33" Type="http://schemas.openxmlformats.org/officeDocument/2006/relationships/image" Target="../media/image1230.png"/><Relationship Id="rId2" Type="http://schemas.openxmlformats.org/officeDocument/2006/relationships/notesSlide" Target="../notesSlides/notesSlide135.xml"/><Relationship Id="rId16" Type="http://schemas.openxmlformats.org/officeDocument/2006/relationships/image" Target="../media/image1280.png"/><Relationship Id="rId29" Type="http://schemas.openxmlformats.org/officeDocument/2006/relationships/image" Target="../media/image1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0.png"/><Relationship Id="rId11" Type="http://schemas.openxmlformats.org/officeDocument/2006/relationships/image" Target="../media/image1270.png"/><Relationship Id="rId32" Type="http://schemas.openxmlformats.org/officeDocument/2006/relationships/image" Target="../media/image1220.png"/><Relationship Id="rId37" Type="http://schemas.openxmlformats.org/officeDocument/2006/relationships/audio" Target="../media/audio1.wav"/><Relationship Id="rId15" Type="http://schemas.openxmlformats.org/officeDocument/2006/relationships/image" Target="../media/image1210.png"/><Relationship Id="rId28" Type="http://schemas.openxmlformats.org/officeDocument/2006/relationships/image" Target="../media/image1120.png"/><Relationship Id="rId36" Type="http://schemas.openxmlformats.org/officeDocument/2006/relationships/image" Target="../media/image118.png"/><Relationship Id="rId10" Type="http://schemas.openxmlformats.org/officeDocument/2006/relationships/image" Target="../media/image1260.png"/><Relationship Id="rId31" Type="http://schemas.openxmlformats.org/officeDocument/2006/relationships/image" Target="../media/image1320.png"/><Relationship Id="rId4" Type="http://schemas.openxmlformats.org/officeDocument/2006/relationships/image" Target="../media/image156.png"/><Relationship Id="rId9" Type="http://schemas.openxmlformats.org/officeDocument/2006/relationships/image" Target="../media/image1170.png"/><Relationship Id="rId14" Type="http://schemas.openxmlformats.org/officeDocument/2006/relationships/image" Target="../media/image1200.png"/><Relationship Id="rId27" Type="http://schemas.openxmlformats.org/officeDocument/2006/relationships/image" Target="../media/image1110.png"/><Relationship Id="rId30" Type="http://schemas.openxmlformats.org/officeDocument/2006/relationships/image" Target="../media/image1310.png"/><Relationship Id="rId35" Type="http://schemas.openxmlformats.org/officeDocument/2006/relationships/image" Target="../media/image1250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530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61.tiff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62.tiff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63.tiff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66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600.png"/><Relationship Id="rId4" Type="http://schemas.openxmlformats.org/officeDocument/2006/relationships/image" Target="../media/image166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169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66.png"/><Relationship Id="rId4" Type="http://schemas.openxmlformats.org/officeDocument/2006/relationships/image" Target="../media/image76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66.png"/><Relationship Id="rId4" Type="http://schemas.openxmlformats.org/officeDocument/2006/relationships/image" Target="../media/image171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66.png"/><Relationship Id="rId4" Type="http://schemas.openxmlformats.org/officeDocument/2006/relationships/image" Target="../media/image17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16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audio" Target="../media/audio1.wav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11" Type="http://schemas.openxmlformats.org/officeDocument/2006/relationships/audio" Target="../media/audio1.wav"/><Relationship Id="rId5" Type="http://schemas.openxmlformats.org/officeDocument/2006/relationships/image" Target="../media/image175.png"/><Relationship Id="rId10" Type="http://schemas.microsoft.com/office/2007/relationships/hdphoto" Target="../media/hdphoto2.wdp"/><Relationship Id="rId4" Type="http://schemas.openxmlformats.org/officeDocument/2006/relationships/image" Target="../media/image174.png"/><Relationship Id="rId9" Type="http://schemas.openxmlformats.org/officeDocument/2006/relationships/image" Target="../media/image82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8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8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90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91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audio" Target="../media/audio1.wav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audio" Target="../media/audio1.wav"/><Relationship Id="rId4" Type="http://schemas.openxmlformats.org/officeDocument/2006/relationships/image" Target="../media/image3.tiff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audio" Target="../media/audio1.wav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audio" Target="../media/audio1.wav"/><Relationship Id="rId4" Type="http://schemas.openxmlformats.org/officeDocument/2006/relationships/image" Target="../media/image4.tiff"/><Relationship Id="rId9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5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audio" Target="../media/audio1.wav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6.tiff"/><Relationship Id="rId9" Type="http://schemas.openxmlformats.org/officeDocument/2006/relationships/audio" Target="../media/audio1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7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41.png"/><Relationship Id="rId4" Type="http://schemas.openxmlformats.org/officeDocument/2006/relationships/image" Target="../media/image7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41.png"/><Relationship Id="rId4" Type="http://schemas.openxmlformats.org/officeDocument/2006/relationships/image" Target="../media/image7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4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4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8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31.tiff"/><Relationship Id="rId4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31.tiff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31.tiff"/><Relationship Id="rId4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31.tiff"/><Relationship Id="rId4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32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32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3.tif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6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audio" Target="../media/audio1.wav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audio" Target="../media/audio1.wav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64.png"/><Relationship Id="rId4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36.tiff"/><Relationship Id="rId4" Type="http://schemas.openxmlformats.org/officeDocument/2006/relationships/image" Target="../media/image3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36.tiff"/><Relationship Id="rId4" Type="http://schemas.openxmlformats.org/officeDocument/2006/relationships/image" Target="../media/image3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36.tiff"/><Relationship Id="rId4" Type="http://schemas.openxmlformats.org/officeDocument/2006/relationships/image" Target="../media/image3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36.tiff"/><Relationship Id="rId4" Type="http://schemas.openxmlformats.org/officeDocument/2006/relationships/image" Target="../media/image3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36.tiff"/><Relationship Id="rId4" Type="http://schemas.openxmlformats.org/officeDocument/2006/relationships/image" Target="../media/image3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36.tiff"/><Relationship Id="rId4" Type="http://schemas.openxmlformats.org/officeDocument/2006/relationships/image" Target="../media/image3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6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tiff"/><Relationship Id="rId5" Type="http://schemas.openxmlformats.org/officeDocument/2006/relationships/image" Target="../media/image73.png"/><Relationship Id="rId4" Type="http://schemas.openxmlformats.org/officeDocument/2006/relationships/image" Target="../media/image75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3" Type="http://schemas.openxmlformats.org/officeDocument/2006/relationships/audio" Target="../media/audio1.wav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tiff"/><Relationship Id="rId5" Type="http://schemas.openxmlformats.org/officeDocument/2006/relationships/image" Target="../media/image73.png"/><Relationship Id="rId10" Type="http://schemas.openxmlformats.org/officeDocument/2006/relationships/audio" Target="../media/audio1.wav"/><Relationship Id="rId4" Type="http://schemas.openxmlformats.org/officeDocument/2006/relationships/image" Target="../media/image77.png"/><Relationship Id="rId9" Type="http://schemas.openxmlformats.org/officeDocument/2006/relationships/image" Target="../media/image74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audio" Target="../media/audio1.wav"/><Relationship Id="rId7" Type="http://schemas.openxmlformats.org/officeDocument/2006/relationships/image" Target="../media/image78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tiff"/><Relationship Id="rId11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39.tiff"/><Relationship Id="rId4" Type="http://schemas.openxmlformats.org/officeDocument/2006/relationships/image" Target="../media/image80.png"/><Relationship Id="rId9" Type="http://schemas.openxmlformats.org/officeDocument/2006/relationships/image" Target="../media/image38.tiff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audio" Target="../media/audio1.wav"/><Relationship Id="rId7" Type="http://schemas.openxmlformats.org/officeDocument/2006/relationships/image" Target="../media/image78.png"/><Relationship Id="rId12" Type="http://schemas.openxmlformats.org/officeDocument/2006/relationships/image" Target="../media/image40.tif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tiff"/><Relationship Id="rId11" Type="http://schemas.openxmlformats.org/officeDocument/2006/relationships/image" Target="../media/image84.png"/><Relationship Id="rId5" Type="http://schemas.openxmlformats.org/officeDocument/2006/relationships/image" Target="../media/image73.png"/><Relationship Id="rId15" Type="http://schemas.openxmlformats.org/officeDocument/2006/relationships/audio" Target="../media/audio1.wav"/><Relationship Id="rId10" Type="http://schemas.openxmlformats.org/officeDocument/2006/relationships/image" Target="../media/image39.tiff"/><Relationship Id="rId4" Type="http://schemas.openxmlformats.org/officeDocument/2006/relationships/image" Target="../media/image83.png"/><Relationship Id="rId9" Type="http://schemas.openxmlformats.org/officeDocument/2006/relationships/image" Target="../media/image38.tiff"/><Relationship Id="rId14" Type="http://schemas.openxmlformats.org/officeDocument/2006/relationships/image" Target="../media/image74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audio" Target="../media/audio1.wav"/><Relationship Id="rId7" Type="http://schemas.openxmlformats.org/officeDocument/2006/relationships/image" Target="../media/image78.png"/><Relationship Id="rId12" Type="http://schemas.openxmlformats.org/officeDocument/2006/relationships/image" Target="../media/image40.tif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tiff"/><Relationship Id="rId11" Type="http://schemas.openxmlformats.org/officeDocument/2006/relationships/image" Target="../media/image84.png"/><Relationship Id="rId5" Type="http://schemas.openxmlformats.org/officeDocument/2006/relationships/image" Target="../media/image73.png"/><Relationship Id="rId15" Type="http://schemas.openxmlformats.org/officeDocument/2006/relationships/audio" Target="../media/audio1.wav"/><Relationship Id="rId10" Type="http://schemas.openxmlformats.org/officeDocument/2006/relationships/image" Target="../media/image39.tiff"/><Relationship Id="rId4" Type="http://schemas.openxmlformats.org/officeDocument/2006/relationships/image" Target="../media/image87.png"/><Relationship Id="rId9" Type="http://schemas.openxmlformats.org/officeDocument/2006/relationships/image" Target="../media/image38.tiff"/><Relationship Id="rId14" Type="http://schemas.openxmlformats.org/officeDocument/2006/relationships/image" Target="../media/image7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8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2.tif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8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41.tif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41.tiff"/><Relationship Id="rId4" Type="http://schemas.openxmlformats.org/officeDocument/2006/relationships/image" Target="../media/image42.tif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41.tif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43.tiff"/><Relationship Id="rId4" Type="http://schemas.openxmlformats.org/officeDocument/2006/relationships/image" Target="../media/image41.tif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52.png"/><Relationship Id="rId4" Type="http://schemas.openxmlformats.org/officeDocument/2006/relationships/image" Target="../media/image44.tif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53.png"/><Relationship Id="rId4" Type="http://schemas.openxmlformats.org/officeDocument/2006/relationships/image" Target="../media/image44.tif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5"/>
          <p:cNvSpPr txBox="1">
            <a:spLocks/>
          </p:cNvSpPr>
          <p:nvPr/>
        </p:nvSpPr>
        <p:spPr>
          <a:xfrm>
            <a:off x="468313" y="116632"/>
            <a:ext cx="8424167" cy="632927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rgbClr val="28506A"/>
                </a:solidFill>
              </a:rPr>
              <a:t>Симуляции</a:t>
            </a:r>
            <a:r>
              <a:rPr lang="en-US" sz="3200" b="1" dirty="0">
                <a:solidFill>
                  <a:srgbClr val="28506A"/>
                </a:solidFill>
              </a:rPr>
              <a:t>, </a:t>
            </a:r>
            <a:r>
              <a:rPr lang="ru-RU" sz="3200" b="1" dirty="0">
                <a:solidFill>
                  <a:srgbClr val="28506A"/>
                </a:solidFill>
              </a:rPr>
              <a:t>ЗБЧ и ЦПТ</a:t>
            </a:r>
          </a:p>
        </p:txBody>
      </p:sp>
    </p:spTree>
    <p:extLst>
      <p:ext uri="{BB962C8B-B14F-4D97-AF65-F5344CB8AC3E}">
        <p14:creationId xmlns:p14="http://schemas.microsoft.com/office/powerpoint/2010/main" val="243078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2327234-19CF-5740-B27D-C11BC422A4EC}"/>
              </a:ext>
            </a:extLst>
          </p:cNvPr>
          <p:cNvSpPr txBox="1"/>
          <p:nvPr/>
        </p:nvSpPr>
        <p:spPr>
          <a:xfrm>
            <a:off x="539750" y="720000"/>
            <a:ext cx="8202340" cy="23849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</a:rPr>
              <a:t>Когда возникает на практике</a:t>
            </a:r>
            <a:r>
              <a:rPr lang="en-US" sz="2400" b="1" dirty="0">
                <a:solidFill>
                  <a:srgbClr val="373737"/>
                </a:solidFill>
              </a:rPr>
              <a:t>:</a:t>
            </a:r>
            <a:r>
              <a:rPr lang="ru-RU" sz="2400" b="1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по центральной предельной теореме (изучим её на этой неделе) любое среднее имеет асимптотически-нормальное распределение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</a:p>
          <a:p>
            <a:pPr>
              <a:spcAft>
                <a:spcPts val="1800"/>
              </a:spcAft>
            </a:pPr>
            <a:r>
              <a:rPr lang="ru-RU" sz="2400" dirty="0">
                <a:solidFill>
                  <a:srgbClr val="373737"/>
                </a:solidFill>
              </a:rPr>
              <a:t>На практике мы часто будем работать со средними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540D0FC-6EB7-48FB-B5AC-EF706F802196}"/>
              </a:ext>
            </a:extLst>
          </p:cNvPr>
          <p:cNvSpPr/>
          <p:nvPr/>
        </p:nvSpPr>
        <p:spPr>
          <a:xfrm>
            <a:off x="-4729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Нормальное распределение</a:t>
            </a:r>
          </a:p>
        </p:txBody>
      </p:sp>
      <p:pic>
        <p:nvPicPr>
          <p:cNvPr id="5" name="Рисунок 3">
            <a:extLst>
              <a:ext uri="{FF2B5EF4-FFF2-40B4-BE49-F238E27FC236}">
                <a16:creationId xmlns:a16="http://schemas.microsoft.com/office/drawing/2014/main" id="{737BB921-6692-134E-9B4D-0DE243CC0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2968438"/>
            <a:ext cx="7763172" cy="351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21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Тяжёлые хвосты и финансы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F83AC2-FCEA-EA45-9778-C2384E445B36}"/>
              </a:ext>
            </a:extLst>
          </p:cNvPr>
          <p:cNvSpPr txBox="1"/>
          <p:nvPr/>
        </p:nvSpPr>
        <p:spPr>
          <a:xfrm>
            <a:off x="539552" y="692696"/>
            <a:ext cx="8604448" cy="36724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spcAft>
                <a:spcPts val="1800"/>
              </a:spcAft>
              <a:buClr>
                <a:srgbClr val="2850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</a:rPr>
              <a:t>Распределение доходностей чаще всего отличается </a:t>
            </a:r>
            <a:r>
              <a:rPr lang="en-US" sz="2400" dirty="0">
                <a:solidFill>
                  <a:srgbClr val="373737"/>
                </a:solidFill>
              </a:rPr>
              <a:t/>
            </a:r>
            <a:br>
              <a:rPr lang="en-US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от нормального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его хвосты оказываются тяжёлыми</a:t>
            </a:r>
            <a:endParaRPr lang="en-US" sz="2400" dirty="0">
              <a:solidFill>
                <a:srgbClr val="373737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2850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</a:rPr>
              <a:t>Сложно набрать достаточное количество статистики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</a:t>
            </a:r>
            <a:r>
              <a:rPr lang="en-US" sz="2400" dirty="0">
                <a:solidFill>
                  <a:srgbClr val="373737"/>
                </a:solidFill>
              </a:rPr>
              <a:t/>
            </a:r>
            <a:br>
              <a:rPr lang="en-US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чтобы адекватно оценить с какой вероятностью произойдёт катастрофа (катастрофы очень редки)</a:t>
            </a:r>
          </a:p>
          <a:p>
            <a:pPr marL="342900" indent="-342900">
              <a:spcAft>
                <a:spcPts val="1800"/>
              </a:spcAft>
              <a:buClr>
                <a:srgbClr val="2850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</a:rPr>
              <a:t>Оценки всегда занижены</a:t>
            </a:r>
          </a:p>
        </p:txBody>
      </p:sp>
    </p:spTree>
    <p:extLst>
      <p:ext uri="{BB962C8B-B14F-4D97-AF65-F5344CB8AC3E}">
        <p14:creationId xmlns:p14="http://schemas.microsoft.com/office/powerpoint/2010/main" val="5913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Тяжёлые хвосты и финансы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F66C97-DD1E-41A5-94BA-53DD2E9D6297}"/>
              </a:ext>
            </a:extLst>
          </p:cNvPr>
          <p:cNvSpPr txBox="1"/>
          <p:nvPr/>
        </p:nvSpPr>
        <p:spPr>
          <a:xfrm>
            <a:off x="539552" y="692696"/>
            <a:ext cx="8604448" cy="36724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spcAft>
                <a:spcPts val="1800"/>
              </a:spcAft>
              <a:buClr>
                <a:srgbClr val="2850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</a:rPr>
              <a:t>Распределение доходностей чаще всего отличается </a:t>
            </a:r>
            <a:r>
              <a:rPr lang="en-US" sz="2400" dirty="0">
                <a:solidFill>
                  <a:srgbClr val="373737"/>
                </a:solidFill>
              </a:rPr>
              <a:t/>
            </a:r>
            <a:br>
              <a:rPr lang="en-US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от нормального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его хвосты оказываются тяжёлыми</a:t>
            </a:r>
            <a:endParaRPr lang="en-US" sz="2400" dirty="0">
              <a:solidFill>
                <a:srgbClr val="373737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2850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</a:rPr>
              <a:t>Сложно набрать достаточное количество статистики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</a:t>
            </a:r>
            <a:r>
              <a:rPr lang="en-US" sz="2400" dirty="0">
                <a:solidFill>
                  <a:srgbClr val="373737"/>
                </a:solidFill>
              </a:rPr>
              <a:t/>
            </a:r>
            <a:br>
              <a:rPr lang="en-US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чтобы адекватно оценить с какой вероятностью произойдёт катастрофа (катастрофы очень редки)</a:t>
            </a:r>
          </a:p>
          <a:p>
            <a:pPr marL="342900" indent="-342900">
              <a:spcAft>
                <a:spcPts val="1800"/>
              </a:spcAft>
              <a:buClr>
                <a:srgbClr val="2850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</a:rPr>
              <a:t>Оценки всегда занижены</a:t>
            </a:r>
          </a:p>
          <a:p>
            <a:pPr marL="342900" indent="-342900">
              <a:spcAft>
                <a:spcPts val="1800"/>
              </a:spcAft>
              <a:buClr>
                <a:srgbClr val="2850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</a:rPr>
              <a:t>Нужны специальные методы для работы с </a:t>
            </a:r>
            <a:r>
              <a:rPr lang="ru-RU" sz="2400" dirty="0" err="1">
                <a:solidFill>
                  <a:srgbClr val="373737"/>
                </a:solidFill>
              </a:rPr>
              <a:t>Крайнеземьем</a:t>
            </a:r>
            <a:r>
              <a:rPr lang="ru-RU" sz="2400" dirty="0">
                <a:solidFill>
                  <a:srgbClr val="373737"/>
                </a:solidFill>
              </a:rPr>
              <a:t> </a:t>
            </a:r>
            <a:r>
              <a:rPr lang="en-US" sz="2400" dirty="0">
                <a:solidFill>
                  <a:srgbClr val="373737"/>
                </a:solidFill>
              </a:rPr>
              <a:t/>
            </a:r>
            <a:br>
              <a:rPr lang="en-US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и тяжёлыми хвостами</a:t>
            </a:r>
            <a:endParaRPr lang="en-US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51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Польское ЕГЭ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766CB034-45B9-8944-8386-2B4AF6C0C216}"/>
              </a:ext>
            </a:extLst>
          </p:cNvPr>
          <p:cNvSpPr txBox="1">
            <a:spLocks/>
          </p:cNvSpPr>
          <p:nvPr/>
        </p:nvSpPr>
        <p:spPr>
          <a:xfrm>
            <a:off x="575556" y="980728"/>
            <a:ext cx="7992888" cy="47525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</a:pPr>
            <a:endParaRPr lang="ru-RU" sz="2400" dirty="0"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endParaRPr lang="ru-RU" sz="2400" dirty="0">
              <a:latin typeface="Myriad Pro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B32039-73EF-4843-BAE9-863651D842DF}"/>
              </a:ext>
            </a:extLst>
          </p:cNvPr>
          <p:cNvSpPr txBox="1"/>
          <p:nvPr/>
        </p:nvSpPr>
        <p:spPr>
          <a:xfrm>
            <a:off x="539552" y="4267855"/>
            <a:ext cx="8100900" cy="12493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spcAft>
                <a:spcPts val="1800"/>
              </a:spcAft>
              <a:buClr>
                <a:srgbClr val="2850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</a:rPr>
              <a:t>Результаты экзамена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скорее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относятся к </a:t>
            </a:r>
            <a:r>
              <a:rPr lang="ru-RU" sz="2400" dirty="0" err="1">
                <a:solidFill>
                  <a:srgbClr val="373737"/>
                </a:solidFill>
              </a:rPr>
              <a:t>Средиземью</a:t>
            </a:r>
            <a:endParaRPr lang="en-US" sz="2400" dirty="0">
              <a:solidFill>
                <a:srgbClr val="373737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2850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</a:rPr>
              <a:t>Что не так с распределением результатов экзамена?</a:t>
            </a:r>
            <a:endParaRPr lang="en-US" sz="2400" dirty="0">
              <a:solidFill>
                <a:srgbClr val="373737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0F0D59B-2BEE-4EDB-8180-BF59F66AE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96" y="717780"/>
            <a:ext cx="5881294" cy="3254316"/>
          </a:xfrm>
          <a:prstGeom prst="rect">
            <a:avLst/>
          </a:prstGeom>
        </p:spPr>
      </p:pic>
      <p:sp>
        <p:nvSpPr>
          <p:cNvPr id="8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FD45DDC7-F556-314E-88DE-39A97408A271}"/>
              </a:ext>
            </a:extLst>
          </p:cNvPr>
          <p:cNvSpPr txBox="1"/>
          <p:nvPr/>
        </p:nvSpPr>
        <p:spPr>
          <a:xfrm>
            <a:off x="540007" y="5796552"/>
            <a:ext cx="7176983" cy="5539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06A"/>
              </a:buClr>
            </a:pPr>
            <a:r>
              <a:rPr lang="ru-RU" sz="1800" dirty="0">
                <a:solidFill>
                  <a:srgbClr val="28506A"/>
                </a:solidFill>
              </a:rPr>
              <a:t>https://www.reddit.com/r/poland/comments/ber86s/distribution_of_final_exam_scores_in_poland/</a:t>
            </a:r>
          </a:p>
        </p:txBody>
      </p:sp>
    </p:spTree>
    <p:extLst>
      <p:ext uri="{BB962C8B-B14F-4D97-AF65-F5344CB8AC3E}">
        <p14:creationId xmlns:p14="http://schemas.microsoft.com/office/powerpoint/2010/main" val="285112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Польское ЕГЭ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766CB034-45B9-8944-8386-2B4AF6C0C216}"/>
              </a:ext>
            </a:extLst>
          </p:cNvPr>
          <p:cNvSpPr txBox="1">
            <a:spLocks/>
          </p:cNvSpPr>
          <p:nvPr/>
        </p:nvSpPr>
        <p:spPr>
          <a:xfrm>
            <a:off x="575556" y="980728"/>
            <a:ext cx="7992888" cy="47525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</a:pPr>
            <a:endParaRPr lang="ru-RU" sz="2400" dirty="0"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endParaRPr lang="ru-RU" sz="2400" dirty="0">
              <a:latin typeface="Myriad Pro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8A2B730-47FB-3143-A26D-ECAAB9CF0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96" y="717780"/>
            <a:ext cx="5881294" cy="3254316"/>
          </a:xfrm>
          <a:prstGeom prst="rect">
            <a:avLst/>
          </a:prstGeom>
        </p:spPr>
      </p:pic>
      <p:sp>
        <p:nvSpPr>
          <p:cNvPr id="9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1E585BEA-75AB-44DA-B30B-8DE2EBC74225}"/>
              </a:ext>
            </a:extLst>
          </p:cNvPr>
          <p:cNvSpPr txBox="1"/>
          <p:nvPr/>
        </p:nvSpPr>
        <p:spPr>
          <a:xfrm>
            <a:off x="540007" y="5796552"/>
            <a:ext cx="7176983" cy="5539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06A"/>
              </a:buClr>
            </a:pPr>
            <a:r>
              <a:rPr lang="ru-RU" sz="1800" dirty="0">
                <a:solidFill>
                  <a:srgbClr val="28506A"/>
                </a:solidFill>
              </a:rPr>
              <a:t>https://www.reddit.com/r/poland/comments/ber86s/distribution_of_final_exam_scores_in_poland/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F66C97-DD1E-41A5-94BA-53DD2E9D6297}"/>
              </a:ext>
            </a:extLst>
          </p:cNvPr>
          <p:cNvSpPr txBox="1"/>
          <p:nvPr/>
        </p:nvSpPr>
        <p:spPr>
          <a:xfrm>
            <a:off x="539552" y="4267855"/>
            <a:ext cx="8316924" cy="126357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spcAft>
                <a:spcPts val="1800"/>
              </a:spcAft>
              <a:buClr>
                <a:srgbClr val="2850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</a:rPr>
              <a:t>Подозрительный пик в районе проходного балла (30)</a:t>
            </a:r>
          </a:p>
          <a:p>
            <a:pPr marL="342900" indent="-342900">
              <a:spcAft>
                <a:spcPts val="1800"/>
              </a:spcAft>
              <a:buClr>
                <a:srgbClr val="2850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</a:rPr>
              <a:t>Подозрительный пик на 100 баллах</a:t>
            </a:r>
            <a:endParaRPr lang="en-US" sz="2400" dirty="0">
              <a:solidFill>
                <a:srgbClr val="373737"/>
              </a:solidFill>
              <a:latin typeface="Myriad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175450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Центральная предельная теорема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87D8381B-0116-4D1C-9537-CE166E0EAC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460940" cy="187220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Теорема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Пусть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54748B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попарно независимые и одинаково распределённые случайные величины с конечной дисперсией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</a:t>
                </a:r>
                <a:r>
                  <a:rPr lang="en-US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rgbClr val="5C5B5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sz="2400" b="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US" sz="2400" dirty="0">
                    <a:solidFill>
                      <a:srgbClr val="2850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тогда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</a:t>
                </a:r>
                <a:endParaRPr lang="ru-RU" sz="2400" dirty="0">
                  <a:solidFill>
                    <a:srgbClr val="373737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87D8381B-0116-4D1C-9537-CE166E0EA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460940" cy="1872208"/>
              </a:xfrm>
              <a:prstGeom prst="rect">
                <a:avLst/>
              </a:prstGeom>
              <a:blipFill>
                <a:blip r:embed="rId4"/>
                <a:stretch>
                  <a:fillRect l="-2252" t="-4730" r="-16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691B67-7EFA-4A44-A4D9-C32AD7A3F620}"/>
                  </a:ext>
                </a:extLst>
              </p:cNvPr>
              <p:cNvSpPr txBox="1"/>
              <p:nvPr/>
            </p:nvSpPr>
            <p:spPr>
              <a:xfrm>
                <a:off x="2077182" y="2718000"/>
                <a:ext cx="4989636" cy="7113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groupCh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𝑉𝑎𝑟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691B67-7EFA-4A44-A4D9-C32AD7A3F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182" y="2718000"/>
                <a:ext cx="4989636" cy="711349"/>
              </a:xfrm>
              <a:prstGeom prst="rect">
                <a:avLst/>
              </a:prstGeom>
              <a:blipFill>
                <a:blip r:embed="rId5"/>
                <a:stretch>
                  <a:fillRect l="-254" t="-8929" b="-2857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">
            <a:extLst>
              <a:ext uri="{FF2B5EF4-FFF2-40B4-BE49-F238E27FC236}">
                <a16:creationId xmlns:a16="http://schemas.microsoft.com/office/drawing/2014/main" id="{F466976F-E499-4A80-B1BD-DB8285A3BD4E}"/>
              </a:ext>
            </a:extLst>
          </p:cNvPr>
          <p:cNvSpPr/>
          <p:nvPr/>
        </p:nvSpPr>
        <p:spPr>
          <a:xfrm>
            <a:off x="1835916" y="4077072"/>
            <a:ext cx="5472168" cy="1152128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9" name="Shape">
            <a:extLst>
              <a:ext uri="{FF2B5EF4-FFF2-40B4-BE49-F238E27FC236}">
                <a16:creationId xmlns:a16="http://schemas.microsoft.com/office/drawing/2014/main" id="{3D118CA0-95EE-4D1B-8ECB-6DBA5735DF8D}"/>
              </a:ext>
            </a:extLst>
          </p:cNvPr>
          <p:cNvSpPr/>
          <p:nvPr/>
        </p:nvSpPr>
        <p:spPr>
          <a:xfrm>
            <a:off x="2084158" y="4287707"/>
            <a:ext cx="292377" cy="292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6" y="0"/>
                </a:moveTo>
                <a:cubicBezTo>
                  <a:pt x="7318" y="0"/>
                  <a:pt x="4803" y="1006"/>
                  <a:pt x="2881" y="3016"/>
                </a:cubicBezTo>
                <a:cubicBezTo>
                  <a:pt x="-961" y="7037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7"/>
                  <a:pt x="16797" y="3016"/>
                </a:cubicBezTo>
                <a:cubicBezTo>
                  <a:pt x="14875" y="1006"/>
                  <a:pt x="12354" y="0"/>
                  <a:pt x="9836" y="0"/>
                </a:cubicBezTo>
                <a:close/>
                <a:moveTo>
                  <a:pt x="13983" y="5123"/>
                </a:moveTo>
                <a:cubicBezTo>
                  <a:pt x="14087" y="5103"/>
                  <a:pt x="14195" y="5105"/>
                  <a:pt x="14299" y="5134"/>
                </a:cubicBezTo>
                <a:cubicBezTo>
                  <a:pt x="14448" y="5167"/>
                  <a:pt x="14626" y="5294"/>
                  <a:pt x="14916" y="5503"/>
                </a:cubicBezTo>
                <a:lnTo>
                  <a:pt x="15395" y="5850"/>
                </a:lnTo>
                <a:cubicBezTo>
                  <a:pt x="15685" y="6060"/>
                  <a:pt x="15861" y="6185"/>
                  <a:pt x="15943" y="6319"/>
                </a:cubicBezTo>
                <a:cubicBezTo>
                  <a:pt x="16068" y="6503"/>
                  <a:pt x="16108" y="6740"/>
                  <a:pt x="16054" y="6959"/>
                </a:cubicBezTo>
                <a:cubicBezTo>
                  <a:pt x="16022" y="7115"/>
                  <a:pt x="15901" y="7295"/>
                  <a:pt x="15701" y="7598"/>
                </a:cubicBezTo>
                <a:lnTo>
                  <a:pt x="10031" y="16178"/>
                </a:lnTo>
                <a:cubicBezTo>
                  <a:pt x="9831" y="16481"/>
                  <a:pt x="9712" y="16665"/>
                  <a:pt x="9583" y="16752"/>
                </a:cubicBezTo>
                <a:cubicBezTo>
                  <a:pt x="9407" y="16882"/>
                  <a:pt x="9186" y="16925"/>
                  <a:pt x="8978" y="16867"/>
                </a:cubicBezTo>
                <a:cubicBezTo>
                  <a:pt x="8962" y="16864"/>
                  <a:pt x="8930" y="16834"/>
                  <a:pt x="8914" y="16829"/>
                </a:cubicBezTo>
                <a:cubicBezTo>
                  <a:pt x="8913" y="16829"/>
                  <a:pt x="8910" y="16829"/>
                  <a:pt x="8909" y="16829"/>
                </a:cubicBezTo>
                <a:cubicBezTo>
                  <a:pt x="8793" y="16803"/>
                  <a:pt x="8623" y="16675"/>
                  <a:pt x="8435" y="16542"/>
                </a:cubicBezTo>
                <a:cubicBezTo>
                  <a:pt x="8403" y="16519"/>
                  <a:pt x="8396" y="16523"/>
                  <a:pt x="8361" y="16498"/>
                </a:cubicBezTo>
                <a:cubicBezTo>
                  <a:pt x="8359" y="16497"/>
                  <a:pt x="8358" y="16499"/>
                  <a:pt x="8356" y="16498"/>
                </a:cubicBezTo>
                <a:cubicBezTo>
                  <a:pt x="8330" y="16479"/>
                  <a:pt x="8326" y="16480"/>
                  <a:pt x="8298" y="16459"/>
                </a:cubicBezTo>
                <a:lnTo>
                  <a:pt x="4278" y="13548"/>
                </a:lnTo>
                <a:cubicBezTo>
                  <a:pt x="3988" y="13339"/>
                  <a:pt x="3812" y="13214"/>
                  <a:pt x="3730" y="13079"/>
                </a:cubicBezTo>
                <a:cubicBezTo>
                  <a:pt x="3605" y="12895"/>
                  <a:pt x="3564" y="12664"/>
                  <a:pt x="3619" y="12445"/>
                </a:cubicBezTo>
                <a:cubicBezTo>
                  <a:pt x="3651" y="12289"/>
                  <a:pt x="3772" y="12103"/>
                  <a:pt x="3972" y="11800"/>
                </a:cubicBezTo>
                <a:lnTo>
                  <a:pt x="4304" y="11298"/>
                </a:lnTo>
                <a:cubicBezTo>
                  <a:pt x="4504" y="10995"/>
                  <a:pt x="4623" y="10811"/>
                  <a:pt x="4752" y="10725"/>
                </a:cubicBezTo>
                <a:cubicBezTo>
                  <a:pt x="4928" y="10594"/>
                  <a:pt x="5154" y="10552"/>
                  <a:pt x="5363" y="10609"/>
                </a:cubicBezTo>
                <a:cubicBezTo>
                  <a:pt x="5512" y="10642"/>
                  <a:pt x="5685" y="10769"/>
                  <a:pt x="5974" y="10978"/>
                </a:cubicBezTo>
                <a:lnTo>
                  <a:pt x="8588" y="12870"/>
                </a:lnTo>
                <a:lnTo>
                  <a:pt x="13245" y="5823"/>
                </a:lnTo>
                <a:cubicBezTo>
                  <a:pt x="13445" y="5520"/>
                  <a:pt x="13565" y="5336"/>
                  <a:pt x="13693" y="5249"/>
                </a:cubicBezTo>
                <a:cubicBezTo>
                  <a:pt x="13781" y="5184"/>
                  <a:pt x="13879" y="5142"/>
                  <a:pt x="13983" y="5123"/>
                </a:cubicBezTo>
                <a:close/>
              </a:path>
            </a:pathLst>
          </a:custGeom>
          <a:solidFill>
            <a:srgbClr val="416F2E"/>
          </a:solidFill>
          <a:ln w="3175">
            <a:miter lim="400000"/>
          </a:ln>
        </p:spPr>
        <p:txBody>
          <a:bodyPr lIns="24207" tIns="24207" rIns="24207" bIns="24207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1pPr>
            <a:lvl2pPr marL="0" marR="0" indent="3429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2pPr>
            <a:lvl3pPr marL="0" marR="0" indent="6858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3pPr>
            <a:lvl4pPr marL="0" marR="0" indent="10287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4pPr>
            <a:lvl5pPr marL="0" marR="0" indent="13716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5pPr>
            <a:lvl6pPr marL="0" marR="0" indent="17145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6pPr>
            <a:lvl7pPr marL="0" marR="0" indent="20574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7pPr>
            <a:lvl8pPr marL="0" marR="0" indent="24003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8pPr>
            <a:lvl9pPr marL="0" marR="0" indent="27432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9pPr>
          </a:lstStyle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0" name="Объект 5">
            <a:extLst>
              <a:ext uri="{FF2B5EF4-FFF2-40B4-BE49-F238E27FC236}">
                <a16:creationId xmlns:a16="http://schemas.microsoft.com/office/drawing/2014/main" id="{A83AED3D-EB28-43C8-8C85-262860F0558D}"/>
              </a:ext>
            </a:extLst>
          </p:cNvPr>
          <p:cNvSpPr txBox="1">
            <a:spLocks/>
          </p:cNvSpPr>
          <p:nvPr/>
        </p:nvSpPr>
        <p:spPr>
          <a:xfrm>
            <a:off x="2624777" y="4258974"/>
            <a:ext cx="4930996" cy="9702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416F2E"/>
                </a:solidFill>
                <a:latin typeface="Myriad Pro" pitchFamily="34" charset="0"/>
              </a:rPr>
              <a:t>Буква </a:t>
            </a:r>
            <a:r>
              <a:rPr lang="en-US" sz="2400" dirty="0">
                <a:solidFill>
                  <a:srgbClr val="416F2E"/>
                </a:solidFill>
                <a:latin typeface="Myriad Pro" pitchFamily="34" charset="0"/>
              </a:rPr>
              <a:t>d</a:t>
            </a:r>
            <a:r>
              <a:rPr lang="ru-RU" sz="2400" dirty="0">
                <a:solidFill>
                  <a:srgbClr val="416F2E"/>
                </a:solidFill>
                <a:latin typeface="Myriad Pro" pitchFamily="34" charset="0"/>
              </a:rPr>
              <a:t> над стрелкой означает сходимость по распределению</a:t>
            </a:r>
            <a:endParaRPr lang="en-US" sz="2400" dirty="0">
              <a:solidFill>
                <a:srgbClr val="416F2E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14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Сходимость по распределению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B377FF62-6C75-AC40-ACDC-7D4A9A9B12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366193" cy="325154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Последовательность случайных величин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</m:t>
                    </m:r>
                  </m:oMath>
                </a14:m>
                <a:r>
                  <a:rPr lang="en-US" sz="2400" dirty="0">
                    <a:solidFill>
                      <a:srgbClr val="28506A"/>
                    </a:solidFill>
                    <a:latin typeface="Myriad Pro" panose="020B0503030403020204"/>
                  </a:rPr>
                  <a:t> </a:t>
                </a:r>
                <a:r>
                  <a:rPr lang="ru-RU" sz="2400" b="1" dirty="0">
                    <a:solidFill>
                      <a:srgbClr val="28506A"/>
                    </a:solidFill>
                    <a:latin typeface="Myriad Pro" pitchFamily="34" charset="0"/>
                  </a:rPr>
                  <a:t>сходится</a:t>
                </a:r>
                <a:r>
                  <a:rPr lang="en-US" sz="2400" b="1" dirty="0">
                    <a:solidFill>
                      <a:srgbClr val="28506A"/>
                    </a:solidFill>
                    <a:latin typeface="Myriad Pro" panose="020B0503030403020204"/>
                  </a:rPr>
                  <a:t> </a:t>
                </a:r>
                <a:r>
                  <a:rPr lang="ru-RU" sz="2400" b="1" dirty="0">
                    <a:solidFill>
                      <a:srgbClr val="28506A"/>
                    </a:solidFill>
                    <a:latin typeface="Myriad Pro" pitchFamily="34" charset="0"/>
                  </a:rPr>
                  <a:t>по распределению</a:t>
                </a:r>
                <a:r>
                  <a:rPr lang="ru-RU" sz="2400" dirty="0">
                    <a:solidFill>
                      <a:srgbClr val="0059A9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к случайной величине</a:t>
                </a:r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если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400" dirty="0">
                  <a:solidFill>
                    <a:srgbClr val="28506A"/>
                  </a:solidFill>
                  <a:latin typeface="Myriad Pro" panose="020B0503030403020204"/>
                </a:endParaRPr>
              </a:p>
            </p:txBody>
          </p:sp>
        </mc:Choice>
        <mc:Fallback xmlns="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B377FF62-6C75-AC40-ACDC-7D4A9A9B1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366193" cy="3251541"/>
              </a:xfrm>
              <a:prstGeom prst="rect">
                <a:avLst/>
              </a:prstGeom>
              <a:blipFill>
                <a:blip r:embed="rId4"/>
                <a:stretch>
                  <a:fillRect l="-2276" t="-2734" r="-212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772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Сходимость по распределению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B0F5A413-2E19-3B4F-AE7F-A9D08BBE9A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366193" cy="325154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Последовательность случайных величин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</m:t>
                    </m:r>
                  </m:oMath>
                </a14:m>
                <a:r>
                  <a:rPr lang="en-US" sz="2400" dirty="0">
                    <a:solidFill>
                      <a:srgbClr val="28506A"/>
                    </a:solidFill>
                    <a:latin typeface="Myriad Pro" panose="020B0503030403020204"/>
                  </a:rPr>
                  <a:t> </a:t>
                </a:r>
                <a:r>
                  <a:rPr lang="ru-RU" sz="2400" b="1" dirty="0">
                    <a:solidFill>
                      <a:srgbClr val="28506A"/>
                    </a:solidFill>
                    <a:latin typeface="Myriad Pro" pitchFamily="34" charset="0"/>
                  </a:rPr>
                  <a:t>сходится</a:t>
                </a:r>
                <a:r>
                  <a:rPr lang="en-US" sz="2400" b="1" dirty="0">
                    <a:solidFill>
                      <a:srgbClr val="28506A"/>
                    </a:solidFill>
                    <a:latin typeface="Myriad Pro" panose="020B0503030403020204"/>
                  </a:rPr>
                  <a:t> </a:t>
                </a:r>
                <a:r>
                  <a:rPr lang="ru-RU" sz="2400" b="1" dirty="0">
                    <a:solidFill>
                      <a:srgbClr val="28506A"/>
                    </a:solidFill>
                    <a:latin typeface="Myriad Pro" pitchFamily="34" charset="0"/>
                  </a:rPr>
                  <a:t>по распределению</a:t>
                </a:r>
                <a:r>
                  <a:rPr lang="ru-RU" sz="2400" dirty="0">
                    <a:solidFill>
                      <a:srgbClr val="0059A9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к случайной величине</a:t>
                </a:r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если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400" dirty="0">
                  <a:solidFill>
                    <a:srgbClr val="28506A"/>
                  </a:solidFill>
                  <a:latin typeface="Myriad Pro" panose="020B0503030403020204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то есть последовательность функций распределения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</m:t>
                        </m:r>
                      </m:e>
                      <m:sub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ru-RU" sz="2400" b="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сходится к функции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ru-RU" sz="2400" i="1" dirty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во всех точках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ru-RU" sz="2400" i="1" dirty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2850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непрерывна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/>
                  </a:rPr>
                  <a:t>.</a:t>
                </a:r>
                <a:endParaRPr lang="ru-RU" sz="2400" dirty="0">
                  <a:solidFill>
                    <a:srgbClr val="373737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B0F5A413-2E19-3B4F-AE7F-A9D08BBE9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366193" cy="3251541"/>
              </a:xfrm>
              <a:prstGeom prst="rect">
                <a:avLst/>
              </a:prstGeom>
              <a:blipFill>
                <a:blip r:embed="rId4"/>
                <a:stretch>
                  <a:fillRect l="-2276" t="-2734" r="-212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253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Сходимость по распределению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79F5969D-8CB8-4848-AB30-699A40D87A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366193" cy="325154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Последовательность случайных величин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</m:t>
                    </m:r>
                  </m:oMath>
                </a14:m>
                <a:r>
                  <a:rPr lang="en-US" sz="2400" dirty="0">
                    <a:solidFill>
                      <a:srgbClr val="28506A"/>
                    </a:solidFill>
                    <a:latin typeface="Myriad Pro" panose="020B0503030403020204"/>
                  </a:rPr>
                  <a:t> </a:t>
                </a:r>
                <a:r>
                  <a:rPr lang="ru-RU" sz="2400" b="1" dirty="0">
                    <a:solidFill>
                      <a:srgbClr val="28506A"/>
                    </a:solidFill>
                    <a:latin typeface="Myriad Pro" pitchFamily="34" charset="0"/>
                  </a:rPr>
                  <a:t>сходится</a:t>
                </a:r>
                <a:r>
                  <a:rPr lang="en-US" sz="2400" b="1" dirty="0">
                    <a:solidFill>
                      <a:srgbClr val="28506A"/>
                    </a:solidFill>
                    <a:latin typeface="Myriad Pro" panose="020B0503030403020204"/>
                  </a:rPr>
                  <a:t> </a:t>
                </a:r>
                <a:r>
                  <a:rPr lang="ru-RU" sz="2400" b="1" dirty="0">
                    <a:solidFill>
                      <a:srgbClr val="28506A"/>
                    </a:solidFill>
                    <a:latin typeface="Myriad Pro" pitchFamily="34" charset="0"/>
                  </a:rPr>
                  <a:t>по распределению</a:t>
                </a:r>
                <a:r>
                  <a:rPr lang="ru-RU" sz="2400" dirty="0">
                    <a:solidFill>
                      <a:srgbClr val="0059A9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к случайной величине</a:t>
                </a:r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если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400" dirty="0">
                  <a:solidFill>
                    <a:srgbClr val="28506A"/>
                  </a:solidFill>
                  <a:latin typeface="Myriad Pro" panose="020B0503030403020204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то есть последовательность функций распределения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</m:t>
                        </m:r>
                      </m:e>
                      <m:sub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ru-RU" sz="2400" b="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сходится к функции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ru-RU" sz="2400" i="1" dirty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во всех точках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ru-RU" sz="2400" i="1" dirty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2850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непрерывна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/>
                  </a:rPr>
                  <a:t>.</a:t>
                </a:r>
                <a:endParaRPr lang="ru-RU" sz="2400" dirty="0">
                  <a:solidFill>
                    <a:srgbClr val="373737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79F5969D-8CB8-4848-AB30-699A40D87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366193" cy="3251541"/>
              </a:xfrm>
              <a:prstGeom prst="rect">
                <a:avLst/>
              </a:prstGeom>
              <a:blipFill>
                <a:blip r:embed="rId4"/>
                <a:stretch>
                  <a:fillRect l="-2276" t="-2734" r="-212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">
            <a:extLst>
              <a:ext uri="{FF2B5EF4-FFF2-40B4-BE49-F238E27FC236}">
                <a16:creationId xmlns:a16="http://schemas.microsoft.com/office/drawing/2014/main" id="{E33B896E-425C-4CF7-9C6E-E8DF9F3A4647}"/>
              </a:ext>
            </a:extLst>
          </p:cNvPr>
          <p:cNvSpPr/>
          <p:nvPr/>
        </p:nvSpPr>
        <p:spPr>
          <a:xfrm>
            <a:off x="1259632" y="3944237"/>
            <a:ext cx="6768312" cy="1593256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1E130FAD-A7E1-43F8-9E49-BA7EF279E212}"/>
              </a:ext>
            </a:extLst>
          </p:cNvPr>
          <p:cNvSpPr/>
          <p:nvPr/>
        </p:nvSpPr>
        <p:spPr>
          <a:xfrm>
            <a:off x="1536595" y="4156621"/>
            <a:ext cx="292377" cy="292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6" y="0"/>
                </a:moveTo>
                <a:cubicBezTo>
                  <a:pt x="7318" y="0"/>
                  <a:pt x="4803" y="1006"/>
                  <a:pt x="2881" y="3016"/>
                </a:cubicBezTo>
                <a:cubicBezTo>
                  <a:pt x="-961" y="7037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7"/>
                  <a:pt x="16797" y="3016"/>
                </a:cubicBezTo>
                <a:cubicBezTo>
                  <a:pt x="14875" y="1006"/>
                  <a:pt x="12354" y="0"/>
                  <a:pt x="9836" y="0"/>
                </a:cubicBezTo>
                <a:close/>
                <a:moveTo>
                  <a:pt x="13983" y="5123"/>
                </a:moveTo>
                <a:cubicBezTo>
                  <a:pt x="14087" y="5103"/>
                  <a:pt x="14195" y="5105"/>
                  <a:pt x="14299" y="5134"/>
                </a:cubicBezTo>
                <a:cubicBezTo>
                  <a:pt x="14448" y="5167"/>
                  <a:pt x="14626" y="5294"/>
                  <a:pt x="14916" y="5503"/>
                </a:cubicBezTo>
                <a:lnTo>
                  <a:pt x="15395" y="5850"/>
                </a:lnTo>
                <a:cubicBezTo>
                  <a:pt x="15685" y="6060"/>
                  <a:pt x="15861" y="6185"/>
                  <a:pt x="15943" y="6319"/>
                </a:cubicBezTo>
                <a:cubicBezTo>
                  <a:pt x="16068" y="6503"/>
                  <a:pt x="16108" y="6740"/>
                  <a:pt x="16054" y="6959"/>
                </a:cubicBezTo>
                <a:cubicBezTo>
                  <a:pt x="16022" y="7115"/>
                  <a:pt x="15901" y="7295"/>
                  <a:pt x="15701" y="7598"/>
                </a:cubicBezTo>
                <a:lnTo>
                  <a:pt x="10031" y="16178"/>
                </a:lnTo>
                <a:cubicBezTo>
                  <a:pt x="9831" y="16481"/>
                  <a:pt x="9712" y="16665"/>
                  <a:pt x="9583" y="16752"/>
                </a:cubicBezTo>
                <a:cubicBezTo>
                  <a:pt x="9407" y="16882"/>
                  <a:pt x="9186" y="16925"/>
                  <a:pt x="8978" y="16867"/>
                </a:cubicBezTo>
                <a:cubicBezTo>
                  <a:pt x="8962" y="16864"/>
                  <a:pt x="8930" y="16834"/>
                  <a:pt x="8914" y="16829"/>
                </a:cubicBezTo>
                <a:cubicBezTo>
                  <a:pt x="8913" y="16829"/>
                  <a:pt x="8910" y="16829"/>
                  <a:pt x="8909" y="16829"/>
                </a:cubicBezTo>
                <a:cubicBezTo>
                  <a:pt x="8793" y="16803"/>
                  <a:pt x="8623" y="16675"/>
                  <a:pt x="8435" y="16542"/>
                </a:cubicBezTo>
                <a:cubicBezTo>
                  <a:pt x="8403" y="16519"/>
                  <a:pt x="8396" y="16523"/>
                  <a:pt x="8361" y="16498"/>
                </a:cubicBezTo>
                <a:cubicBezTo>
                  <a:pt x="8359" y="16497"/>
                  <a:pt x="8358" y="16499"/>
                  <a:pt x="8356" y="16498"/>
                </a:cubicBezTo>
                <a:cubicBezTo>
                  <a:pt x="8330" y="16479"/>
                  <a:pt x="8326" y="16480"/>
                  <a:pt x="8298" y="16459"/>
                </a:cubicBezTo>
                <a:lnTo>
                  <a:pt x="4278" y="13548"/>
                </a:lnTo>
                <a:cubicBezTo>
                  <a:pt x="3988" y="13339"/>
                  <a:pt x="3812" y="13214"/>
                  <a:pt x="3730" y="13079"/>
                </a:cubicBezTo>
                <a:cubicBezTo>
                  <a:pt x="3605" y="12895"/>
                  <a:pt x="3564" y="12664"/>
                  <a:pt x="3619" y="12445"/>
                </a:cubicBezTo>
                <a:cubicBezTo>
                  <a:pt x="3651" y="12289"/>
                  <a:pt x="3772" y="12103"/>
                  <a:pt x="3972" y="11800"/>
                </a:cubicBezTo>
                <a:lnTo>
                  <a:pt x="4304" y="11298"/>
                </a:lnTo>
                <a:cubicBezTo>
                  <a:pt x="4504" y="10995"/>
                  <a:pt x="4623" y="10811"/>
                  <a:pt x="4752" y="10725"/>
                </a:cubicBezTo>
                <a:cubicBezTo>
                  <a:pt x="4928" y="10594"/>
                  <a:pt x="5154" y="10552"/>
                  <a:pt x="5363" y="10609"/>
                </a:cubicBezTo>
                <a:cubicBezTo>
                  <a:pt x="5512" y="10642"/>
                  <a:pt x="5685" y="10769"/>
                  <a:pt x="5974" y="10978"/>
                </a:cubicBezTo>
                <a:lnTo>
                  <a:pt x="8588" y="12870"/>
                </a:lnTo>
                <a:lnTo>
                  <a:pt x="13245" y="5823"/>
                </a:lnTo>
                <a:cubicBezTo>
                  <a:pt x="13445" y="5520"/>
                  <a:pt x="13565" y="5336"/>
                  <a:pt x="13693" y="5249"/>
                </a:cubicBezTo>
                <a:cubicBezTo>
                  <a:pt x="13781" y="5184"/>
                  <a:pt x="13879" y="5142"/>
                  <a:pt x="13983" y="5123"/>
                </a:cubicBezTo>
                <a:close/>
              </a:path>
            </a:pathLst>
          </a:custGeom>
          <a:solidFill>
            <a:srgbClr val="416F2E"/>
          </a:solidFill>
          <a:ln w="3175">
            <a:miter lim="400000"/>
          </a:ln>
        </p:spPr>
        <p:txBody>
          <a:bodyPr lIns="24207" tIns="24207" rIns="24207" bIns="24207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1pPr>
            <a:lvl2pPr marL="0" marR="0" indent="3429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2pPr>
            <a:lvl3pPr marL="0" marR="0" indent="6858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3pPr>
            <a:lvl4pPr marL="0" marR="0" indent="10287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4pPr>
            <a:lvl5pPr marL="0" marR="0" indent="13716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5pPr>
            <a:lvl6pPr marL="0" marR="0" indent="17145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6pPr>
            <a:lvl7pPr marL="0" marR="0" indent="20574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7pPr>
            <a:lvl8pPr marL="0" marR="0" indent="24003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8pPr>
            <a:lvl9pPr marL="0" marR="0" indent="27432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9pPr>
          </a:lstStyle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0" name="Объект 5">
            <a:extLst>
              <a:ext uri="{FF2B5EF4-FFF2-40B4-BE49-F238E27FC236}">
                <a16:creationId xmlns:a16="http://schemas.microsoft.com/office/drawing/2014/main" id="{FD766586-965C-4FE9-B1BA-8ABBE42F0CCA}"/>
              </a:ext>
            </a:extLst>
          </p:cNvPr>
          <p:cNvSpPr txBox="1">
            <a:spLocks/>
          </p:cNvSpPr>
          <p:nvPr/>
        </p:nvSpPr>
        <p:spPr>
          <a:xfrm>
            <a:off x="2105935" y="4156621"/>
            <a:ext cx="2315900" cy="458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416F2E"/>
                </a:solidFill>
              </a:rPr>
              <a:t>Обычно пишут</a:t>
            </a:r>
            <a:r>
              <a:rPr lang="en-US" sz="2400" dirty="0">
                <a:solidFill>
                  <a:srgbClr val="416F2E"/>
                </a:solidFill>
              </a:rPr>
              <a:t>:</a:t>
            </a:r>
            <a:endParaRPr lang="ru-RU" sz="2400" dirty="0">
              <a:solidFill>
                <a:srgbClr val="416F2E"/>
              </a:solidFill>
            </a:endParaRPr>
          </a:p>
        </p:txBody>
      </p:sp>
      <p:sp>
        <p:nvSpPr>
          <p:cNvPr id="15" name="Содержимое 2">
            <a:extLst>
              <a:ext uri="{FF2B5EF4-FFF2-40B4-BE49-F238E27FC236}">
                <a16:creationId xmlns:a16="http://schemas.microsoft.com/office/drawing/2014/main" id="{800130E2-DB76-4291-92DF-A90127E78147}"/>
              </a:ext>
            </a:extLst>
          </p:cNvPr>
          <p:cNvSpPr txBox="1">
            <a:spLocks/>
          </p:cNvSpPr>
          <p:nvPr/>
        </p:nvSpPr>
        <p:spPr>
          <a:xfrm>
            <a:off x="5075616" y="4156621"/>
            <a:ext cx="1043112" cy="33093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416F2E"/>
                </a:solidFill>
                <a:latin typeface="Myriad Pro" pitchFamily="34" charset="0"/>
              </a:rPr>
              <a:t>либо: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CF32BBF-03EA-D84F-9C2D-81EEDC315873}"/>
                  </a:ext>
                </a:extLst>
              </p:cNvPr>
              <p:cNvSpPr txBox="1"/>
              <p:nvPr/>
            </p:nvSpPr>
            <p:spPr>
              <a:xfrm>
                <a:off x="5067489" y="4752842"/>
                <a:ext cx="2752998" cy="4961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groupCh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ru-RU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  при 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400" b="0" dirty="0">
                    <a:solidFill>
                      <a:srgbClr val="28506A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CF32BBF-03EA-D84F-9C2D-81EEDC315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489" y="4752842"/>
                <a:ext cx="2752998" cy="496161"/>
              </a:xfrm>
              <a:prstGeom prst="rect">
                <a:avLst/>
              </a:prstGeom>
              <a:blipFill>
                <a:blip r:embed="rId5"/>
                <a:stretch>
                  <a:fillRect l="-3687" t="-12821" b="-6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17C925-3031-A646-9547-B8BC3F0733A5}"/>
                  </a:ext>
                </a:extLst>
              </p:cNvPr>
              <p:cNvSpPr txBox="1"/>
              <p:nvPr/>
            </p:nvSpPr>
            <p:spPr>
              <a:xfrm>
                <a:off x="1602538" y="4745404"/>
                <a:ext cx="2752998" cy="5035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groupCh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ru-RU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  при 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400" b="0" dirty="0">
                    <a:solidFill>
                      <a:srgbClr val="28506A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17C925-3031-A646-9547-B8BC3F073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538" y="4745404"/>
                <a:ext cx="2752998" cy="503599"/>
              </a:xfrm>
              <a:prstGeom prst="rect">
                <a:avLst/>
              </a:prstGeom>
              <a:blipFill>
                <a:blip r:embed="rId6"/>
                <a:stretch>
                  <a:fillRect l="-3704" t="-12500" b="-625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351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Сходимость по распределению</a:t>
            </a:r>
          </a:p>
        </p:txBody>
      </p:sp>
      <p:pic>
        <p:nvPicPr>
          <p:cNvPr id="5" name="Рисунок 2">
            <a:extLst>
              <a:ext uri="{FF2B5EF4-FFF2-40B4-BE49-F238E27FC236}">
                <a16:creationId xmlns:a16="http://schemas.microsoft.com/office/drawing/2014/main" id="{43274CD6-1123-9346-8638-98AC9A723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2" y="584775"/>
            <a:ext cx="5677129" cy="57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13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ЗБЧ </a:t>
            </a:r>
            <a:r>
              <a:rPr lang="en-US" sz="3200" b="1" dirty="0">
                <a:solidFill>
                  <a:srgbClr val="28506A"/>
                </a:solidFill>
              </a:rPr>
              <a:t>vs</a:t>
            </a:r>
            <a:r>
              <a:rPr lang="ru-RU" sz="3200" b="1" dirty="0">
                <a:solidFill>
                  <a:srgbClr val="28506A"/>
                </a:solidFill>
              </a:rPr>
              <a:t> ЦПТ</a:t>
            </a:r>
            <a:r>
              <a:rPr lang="en-US" sz="3200" b="1" dirty="0">
                <a:solidFill>
                  <a:srgbClr val="28506A"/>
                </a:solidFill>
              </a:rPr>
              <a:t> (</a:t>
            </a:r>
            <a:r>
              <a:rPr lang="ru-RU" sz="3200" b="1" dirty="0">
                <a:solidFill>
                  <a:srgbClr val="28506A"/>
                </a:solidFill>
              </a:rPr>
              <a:t>две теоремы о среднем)</a:t>
            </a:r>
          </a:p>
        </p:txBody>
      </p:sp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354AC4FE-9E40-8340-BB77-69E3794EBA49}"/>
              </a:ext>
            </a:extLst>
          </p:cNvPr>
          <p:cNvSpPr txBox="1">
            <a:spLocks/>
          </p:cNvSpPr>
          <p:nvPr/>
        </p:nvSpPr>
        <p:spPr>
          <a:xfrm>
            <a:off x="467544" y="3068960"/>
            <a:ext cx="8280920" cy="297068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  <a:latin typeface="Myriad Pro" pitchFamily="34" charset="0"/>
            </a:endParaRPr>
          </a:p>
        </p:txBody>
      </p:sp>
      <p:sp>
        <p:nvSpPr>
          <p:cNvPr id="8" name="Содержимое 2">
            <a:extLst>
              <a:ext uri="{FF2B5EF4-FFF2-40B4-BE49-F238E27FC236}">
                <a16:creationId xmlns:a16="http://schemas.microsoft.com/office/drawing/2014/main" id="{26E680A7-00C0-B34E-ABB5-13F8F6E44368}"/>
              </a:ext>
            </a:extLst>
          </p:cNvPr>
          <p:cNvSpPr txBox="1">
            <a:spLocks/>
          </p:cNvSpPr>
          <p:nvPr/>
        </p:nvSpPr>
        <p:spPr>
          <a:xfrm>
            <a:off x="1547664" y="1125538"/>
            <a:ext cx="720080" cy="404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ЗБЧ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1B1955-D2BC-5E44-A176-F883B521A52E}"/>
                  </a:ext>
                </a:extLst>
              </p:cNvPr>
              <p:cNvSpPr txBox="1"/>
              <p:nvPr/>
            </p:nvSpPr>
            <p:spPr>
              <a:xfrm>
                <a:off x="2572259" y="1926385"/>
                <a:ext cx="4989636" cy="7113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groupCh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𝑉𝑎𝑟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1B1955-D2BC-5E44-A176-F883B521A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259" y="1926385"/>
                <a:ext cx="4989636" cy="711349"/>
              </a:xfrm>
              <a:prstGeom prst="rect">
                <a:avLst/>
              </a:prstGeom>
              <a:blipFill>
                <a:blip r:embed="rId4"/>
                <a:stretch>
                  <a:fillRect t="-7143" b="-3035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5551AF-5D53-A241-8A9F-F1842AE49BA5}"/>
                  </a:ext>
                </a:extLst>
              </p:cNvPr>
              <p:cNvSpPr txBox="1"/>
              <p:nvPr/>
            </p:nvSpPr>
            <p:spPr>
              <a:xfrm>
                <a:off x="2627784" y="952100"/>
                <a:ext cx="3017428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+ …+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groupChr>
                      <m:r>
                        <a:rPr lang="en-US" sz="2400" i="1" dirty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 dirty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5551AF-5D53-A241-8A9F-F1842AE49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952100"/>
                <a:ext cx="3017428" cy="691471"/>
              </a:xfrm>
              <a:prstGeom prst="rect">
                <a:avLst/>
              </a:prstGeom>
              <a:blipFill>
                <a:blip r:embed="rId5"/>
                <a:stretch>
                  <a:fillRect l="-1681" t="-7273" b="-3090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Содержимое 2">
            <a:extLst>
              <a:ext uri="{FF2B5EF4-FFF2-40B4-BE49-F238E27FC236}">
                <a16:creationId xmlns:a16="http://schemas.microsoft.com/office/drawing/2014/main" id="{DFD33AC5-3550-6F4B-9BAB-4CFD7CDDB150}"/>
              </a:ext>
            </a:extLst>
          </p:cNvPr>
          <p:cNvSpPr txBox="1">
            <a:spLocks/>
          </p:cNvSpPr>
          <p:nvPr/>
        </p:nvSpPr>
        <p:spPr>
          <a:xfrm>
            <a:off x="1547664" y="2096278"/>
            <a:ext cx="1295704" cy="5414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ЦПТ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8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Распределение хи-квадрат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F6DFB7-668C-5746-92D6-EB18994C7FB5}"/>
                  </a:ext>
                </a:extLst>
              </p:cNvPr>
              <p:cNvSpPr txBox="1"/>
              <p:nvPr/>
            </p:nvSpPr>
            <p:spPr>
              <a:xfrm>
                <a:off x="539552" y="692696"/>
                <a:ext cx="8424480" cy="14848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rgbClr val="373737"/>
                    </a:solidFill>
                  </a:rPr>
                  <a:t>Случайные величины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𝑖𝑖𝑑</m:t>
                    </m:r>
                    <m:r>
                      <a:rPr lang="ru-RU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ru-RU" sz="2400" dirty="0">
                    <a:solidFill>
                      <a:srgbClr val="28506A"/>
                    </a:solidFill>
                  </a:rPr>
                  <a:t>.</a:t>
                </a:r>
                <a:endParaRPr lang="en-US" sz="2400" dirty="0">
                  <a:solidFill>
                    <a:srgbClr val="28506A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1" dirty="0">
                    <a:solidFill>
                      <a:srgbClr val="5C5B5C"/>
                    </a:solidFill>
                  </a:rPr>
                  <a:t> </a:t>
                </a:r>
                <a:endParaRPr lang="ru-RU" sz="2400" b="1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F6DFB7-668C-5746-92D6-EB18994C7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424480" cy="1484864"/>
              </a:xfrm>
              <a:prstGeom prst="rect">
                <a:avLst/>
              </a:prstGeom>
              <a:blipFill>
                <a:blip r:embed="rId4"/>
                <a:stretch>
                  <a:fillRect l="-2262" t="-598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159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ЗБЧ </a:t>
            </a:r>
            <a:r>
              <a:rPr lang="en-US" sz="3200" b="1" dirty="0">
                <a:solidFill>
                  <a:srgbClr val="28506A"/>
                </a:solidFill>
              </a:rPr>
              <a:t>vs</a:t>
            </a:r>
            <a:r>
              <a:rPr lang="ru-RU" sz="3200" b="1" dirty="0">
                <a:solidFill>
                  <a:srgbClr val="28506A"/>
                </a:solidFill>
              </a:rPr>
              <a:t> ЦПТ</a:t>
            </a:r>
            <a:r>
              <a:rPr lang="en-US" sz="3200" b="1" dirty="0">
                <a:solidFill>
                  <a:srgbClr val="28506A"/>
                </a:solidFill>
              </a:rPr>
              <a:t> (</a:t>
            </a:r>
            <a:r>
              <a:rPr lang="ru-RU" sz="3200" b="1" dirty="0">
                <a:solidFill>
                  <a:srgbClr val="28506A"/>
                </a:solidFill>
              </a:rPr>
              <a:t>две теоремы о среднем)</a:t>
            </a:r>
          </a:p>
        </p:txBody>
      </p:sp>
      <p:sp>
        <p:nvSpPr>
          <p:cNvPr id="8" name="Содержимое 2">
            <a:extLst>
              <a:ext uri="{FF2B5EF4-FFF2-40B4-BE49-F238E27FC236}">
                <a16:creationId xmlns:a16="http://schemas.microsoft.com/office/drawing/2014/main" id="{3073D497-E36D-9244-BD50-B9F5B9095D96}"/>
              </a:ext>
            </a:extLst>
          </p:cNvPr>
          <p:cNvSpPr txBox="1">
            <a:spLocks/>
          </p:cNvSpPr>
          <p:nvPr/>
        </p:nvSpPr>
        <p:spPr>
          <a:xfrm>
            <a:off x="1547664" y="1125538"/>
            <a:ext cx="720080" cy="404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ЗБЧ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309099-388C-D14D-A3D3-3B230A15C714}"/>
                  </a:ext>
                </a:extLst>
              </p:cNvPr>
              <p:cNvSpPr txBox="1"/>
              <p:nvPr/>
            </p:nvSpPr>
            <p:spPr>
              <a:xfrm>
                <a:off x="2572259" y="1926385"/>
                <a:ext cx="4989636" cy="7113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groupCh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𝑉𝑎𝑟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309099-388C-D14D-A3D3-3B230A15C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259" y="1926385"/>
                <a:ext cx="4989636" cy="711349"/>
              </a:xfrm>
              <a:prstGeom prst="rect">
                <a:avLst/>
              </a:prstGeom>
              <a:blipFill>
                <a:blip r:embed="rId4"/>
                <a:stretch>
                  <a:fillRect t="-7143" b="-3035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47237C-269F-C84F-BE45-8332BECB1789}"/>
                  </a:ext>
                </a:extLst>
              </p:cNvPr>
              <p:cNvSpPr txBox="1"/>
              <p:nvPr/>
            </p:nvSpPr>
            <p:spPr>
              <a:xfrm>
                <a:off x="2627784" y="952100"/>
                <a:ext cx="3017428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+ …+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groupChr>
                      <m:r>
                        <a:rPr lang="en-US" sz="2400" i="1" dirty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 dirty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47237C-269F-C84F-BE45-8332BECB1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952100"/>
                <a:ext cx="3017428" cy="691471"/>
              </a:xfrm>
              <a:prstGeom prst="rect">
                <a:avLst/>
              </a:prstGeom>
              <a:blipFill>
                <a:blip r:embed="rId5"/>
                <a:stretch>
                  <a:fillRect l="-1681" t="-7273" b="-3090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Содержимое 2">
            <a:extLst>
              <a:ext uri="{FF2B5EF4-FFF2-40B4-BE49-F238E27FC236}">
                <a16:creationId xmlns:a16="http://schemas.microsoft.com/office/drawing/2014/main" id="{77DE2D6F-6AB8-E240-BD48-0D2DBC6CB52C}"/>
              </a:ext>
            </a:extLst>
          </p:cNvPr>
          <p:cNvSpPr txBox="1">
            <a:spLocks/>
          </p:cNvSpPr>
          <p:nvPr/>
        </p:nvSpPr>
        <p:spPr>
          <a:xfrm>
            <a:off x="1547664" y="2096278"/>
            <a:ext cx="1295704" cy="5414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ЦПТ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Содержимое 2">
                <a:extLst>
                  <a:ext uri="{FF2B5EF4-FFF2-40B4-BE49-F238E27FC236}">
                    <a16:creationId xmlns:a16="http://schemas.microsoft.com/office/drawing/2014/main" id="{6EC85557-18A0-E049-88F6-02E3A913CC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3140968"/>
                <a:ext cx="8496944" cy="2970689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28506A"/>
                    </a:solidFill>
                    <a:latin typeface="Myriad Pro" pitchFamily="34" charset="0"/>
                  </a:rPr>
                  <a:t>ЗБЧ</a:t>
                </a:r>
                <a:r>
                  <a:rPr lang="en-US" sz="2400" dirty="0">
                    <a:solidFill>
                      <a:srgbClr val="28506A"/>
                    </a:solidFill>
                    <a:latin typeface="Myriad Pro" pitchFamily="34" charset="0"/>
                  </a:rPr>
                  <a:t>: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одно среднее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посчитанное по выборке размера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sz="2400" dirty="0">
                    <a:solidFill>
                      <a:srgbClr val="28506A"/>
                    </a:solidFill>
                    <a:latin typeface="Myriad Pro" pitchFamily="34" charset="0"/>
                  </a:rPr>
                  <a:t> </a:t>
                </a:r>
                <a:r>
                  <a:rPr lang="en-US" sz="2400" dirty="0">
                    <a:solidFill>
                      <a:srgbClr val="5C5B5C"/>
                    </a:solidFill>
                    <a:latin typeface="Myriad Pro" pitchFamily="34" charset="0"/>
                  </a:rPr>
                  <a:t/>
                </a:r>
                <a:br>
                  <a:rPr lang="en-US" sz="2400" dirty="0">
                    <a:solidFill>
                      <a:srgbClr val="5C5B5C"/>
                    </a:solidFill>
                    <a:latin typeface="Myriad Pro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При росте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среднее стабилизируется около математического ожидания </a:t>
                </a:r>
              </a:p>
            </p:txBody>
          </p:sp>
        </mc:Choice>
        <mc:Fallback xmlns="">
          <p:sp>
            <p:nvSpPr>
              <p:cNvPr id="17" name="Содержимое 2">
                <a:extLst>
                  <a:ext uri="{FF2B5EF4-FFF2-40B4-BE49-F238E27FC236}">
                    <a16:creationId xmlns:a16="http://schemas.microsoft.com/office/drawing/2014/main" id="{6EC85557-18A0-E049-88F6-02E3A913C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140968"/>
                <a:ext cx="8496944" cy="2970689"/>
              </a:xfrm>
              <a:prstGeom prst="rect">
                <a:avLst/>
              </a:prstGeom>
              <a:blipFill>
                <a:blip r:embed="rId6"/>
                <a:stretch>
                  <a:fillRect l="-2242" t="-2991" r="-59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870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ЗБЧ </a:t>
            </a:r>
            <a:r>
              <a:rPr lang="en-US" sz="3200" b="1" dirty="0">
                <a:solidFill>
                  <a:srgbClr val="28506A"/>
                </a:solidFill>
              </a:rPr>
              <a:t>vs</a:t>
            </a:r>
            <a:r>
              <a:rPr lang="ru-RU" sz="3200" b="1" dirty="0">
                <a:solidFill>
                  <a:srgbClr val="28506A"/>
                </a:solidFill>
              </a:rPr>
              <a:t> ЦПТ</a:t>
            </a:r>
            <a:r>
              <a:rPr lang="en-US" sz="3200" b="1" dirty="0">
                <a:solidFill>
                  <a:srgbClr val="28506A"/>
                </a:solidFill>
              </a:rPr>
              <a:t> (</a:t>
            </a:r>
            <a:r>
              <a:rPr lang="ru-RU" sz="3200" b="1" dirty="0">
                <a:solidFill>
                  <a:srgbClr val="28506A"/>
                </a:solidFill>
              </a:rPr>
              <a:t>две теоремы о среднем)</a:t>
            </a:r>
          </a:p>
        </p:txBody>
      </p:sp>
      <p:sp>
        <p:nvSpPr>
          <p:cNvPr id="5" name="Содержимое 2">
            <a:extLst>
              <a:ext uri="{FF2B5EF4-FFF2-40B4-BE49-F238E27FC236}">
                <a16:creationId xmlns:a16="http://schemas.microsoft.com/office/drawing/2014/main" id="{8D45A17F-D8C7-C349-9CD2-62E4FEC16D44}"/>
              </a:ext>
            </a:extLst>
          </p:cNvPr>
          <p:cNvSpPr txBox="1">
            <a:spLocks/>
          </p:cNvSpPr>
          <p:nvPr/>
        </p:nvSpPr>
        <p:spPr>
          <a:xfrm>
            <a:off x="1547664" y="1125538"/>
            <a:ext cx="720080" cy="404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ЗБЧ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6A959C-E55D-3C45-9C10-973B1103DB1E}"/>
                  </a:ext>
                </a:extLst>
              </p:cNvPr>
              <p:cNvSpPr txBox="1"/>
              <p:nvPr/>
            </p:nvSpPr>
            <p:spPr>
              <a:xfrm>
                <a:off x="2572259" y="1926385"/>
                <a:ext cx="4989636" cy="7113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groupCh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𝑉𝑎𝑟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6A959C-E55D-3C45-9C10-973B1103D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259" y="1926385"/>
                <a:ext cx="4989636" cy="711349"/>
              </a:xfrm>
              <a:prstGeom prst="rect">
                <a:avLst/>
              </a:prstGeom>
              <a:blipFill>
                <a:blip r:embed="rId4"/>
                <a:stretch>
                  <a:fillRect t="-7143" b="-3035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2857A1-8F22-5D4D-B03D-3928CD7E3365}"/>
                  </a:ext>
                </a:extLst>
              </p:cNvPr>
              <p:cNvSpPr txBox="1"/>
              <p:nvPr/>
            </p:nvSpPr>
            <p:spPr>
              <a:xfrm>
                <a:off x="2627784" y="952100"/>
                <a:ext cx="3017428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+ …+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groupChr>
                      <m:r>
                        <a:rPr lang="en-US" sz="2400" i="1" dirty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 dirty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2857A1-8F22-5D4D-B03D-3928CD7E3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952100"/>
                <a:ext cx="3017428" cy="691471"/>
              </a:xfrm>
              <a:prstGeom prst="rect">
                <a:avLst/>
              </a:prstGeom>
              <a:blipFill>
                <a:blip r:embed="rId5"/>
                <a:stretch>
                  <a:fillRect l="-1681" t="-7273" b="-3090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Содержимое 2">
            <a:extLst>
              <a:ext uri="{FF2B5EF4-FFF2-40B4-BE49-F238E27FC236}">
                <a16:creationId xmlns:a16="http://schemas.microsoft.com/office/drawing/2014/main" id="{B1AC17EA-8742-4149-9392-79D04B384373}"/>
              </a:ext>
            </a:extLst>
          </p:cNvPr>
          <p:cNvSpPr txBox="1">
            <a:spLocks/>
          </p:cNvSpPr>
          <p:nvPr/>
        </p:nvSpPr>
        <p:spPr>
          <a:xfrm>
            <a:off x="1547664" y="2096278"/>
            <a:ext cx="1295704" cy="5414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ЦПТ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354AC4FE-9E40-8340-BB77-69E3794EBA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3140968"/>
                <a:ext cx="8496944" cy="2970689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28506A"/>
                    </a:solidFill>
                    <a:latin typeface="Myriad Pro" pitchFamily="34" charset="0"/>
                  </a:rPr>
                  <a:t>ЗБЧ</a:t>
                </a:r>
                <a:r>
                  <a:rPr lang="en-US" sz="2400" dirty="0">
                    <a:solidFill>
                      <a:srgbClr val="28506A"/>
                    </a:solidFill>
                    <a:latin typeface="Myriad Pro" pitchFamily="34" charset="0"/>
                  </a:rPr>
                  <a:t>: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одно среднее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посчитанное по выборке размера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sz="2400" dirty="0">
                    <a:solidFill>
                      <a:srgbClr val="28506A"/>
                    </a:solidFill>
                    <a:latin typeface="Myriad Pro" pitchFamily="34" charset="0"/>
                  </a:rPr>
                  <a:t> </a:t>
                </a:r>
                <a:r>
                  <a:rPr lang="en-US" sz="2400" dirty="0">
                    <a:solidFill>
                      <a:srgbClr val="5C5B5C"/>
                    </a:solidFill>
                    <a:latin typeface="Myriad Pro" pitchFamily="34" charset="0"/>
                  </a:rPr>
                  <a:t/>
                </a:r>
                <a:br>
                  <a:rPr lang="en-US" sz="2400" dirty="0">
                    <a:solidFill>
                      <a:srgbClr val="5C5B5C"/>
                    </a:solidFill>
                    <a:latin typeface="Myriad Pro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При росте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среднее стабилизируется около математического ожидания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28506A"/>
                    </a:solidFill>
                    <a:latin typeface="Myriad Pro" pitchFamily="34" charset="0"/>
                  </a:rPr>
                  <a:t>ЦПТ</a:t>
                </a:r>
                <a:r>
                  <a:rPr lang="en-US" sz="2400" dirty="0">
                    <a:solidFill>
                      <a:srgbClr val="28506A"/>
                    </a:solidFill>
                    <a:latin typeface="Myriad Pro" pitchFamily="34" charset="0"/>
                  </a:rPr>
                  <a:t>:</a:t>
                </a:r>
                <a:r>
                  <a:rPr lang="ru-RU" sz="2400" dirty="0">
                    <a:solidFill>
                      <a:srgbClr val="2850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много средних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посчитанных по разным выборкам размера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>
                    <a:solidFill>
                      <a:srgbClr val="54748B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При росте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распределение всё больше похоже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/>
                </a:r>
                <a:b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на нормальное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оно всё компактнее вокруг математического ожидания</a:t>
                </a: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354AC4FE-9E40-8340-BB77-69E3794EB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140968"/>
                <a:ext cx="8496944" cy="2970689"/>
              </a:xfrm>
              <a:prstGeom prst="rect">
                <a:avLst/>
              </a:prstGeom>
              <a:blipFill>
                <a:blip r:embed="rId6"/>
                <a:stretch>
                  <a:fillRect l="-2225" t="-2869" r="-646" b="-2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465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Резюме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316924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ЦПТ говорит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что при больших выборках и отсутствии аномалий мы можем аппроксимировать распределение среднего нормальным распределением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 случае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если какие-то случайные величины сильно выделяются на фоне остальных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мы имеем дело с тяжёлыми хвостами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Тяжёлые хвосты часто встречаются в финансах и требуют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/>
            </a:r>
            <a:br>
              <a:rPr lang="en-US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 себе отдельного статистического подхода</a:t>
            </a:r>
          </a:p>
        </p:txBody>
      </p:sp>
    </p:spTree>
    <p:extLst>
      <p:ext uri="{BB962C8B-B14F-4D97-AF65-F5344CB8AC3E}">
        <p14:creationId xmlns:p14="http://schemas.microsoft.com/office/powerpoint/2010/main" val="367901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5"/>
          <p:cNvSpPr txBox="1">
            <a:spLocks/>
          </p:cNvSpPr>
          <p:nvPr/>
        </p:nvSpPr>
        <p:spPr>
          <a:xfrm>
            <a:off x="395536" y="116632"/>
            <a:ext cx="8648394" cy="6329270"/>
          </a:xfrm>
          <a:prstGeom prst="rect">
            <a:avLst/>
          </a:prstGeom>
        </p:spPr>
        <p:txBody>
          <a:bodyPr wrap="square" rIns="0" bIns="0" anchor="ctr">
            <a:noAutofit/>
          </a:bodyPr>
          <a:lstStyle>
            <a:defPPr>
              <a:defRPr lang="ru-RU"/>
            </a:defPPr>
            <a:lvl1pPr>
              <a:defRPr sz="3200" b="1">
                <a:solidFill>
                  <a:srgbClr val="28506A"/>
                </a:solidFill>
              </a:defRPr>
            </a:lvl1pPr>
          </a:lstStyle>
          <a:p>
            <a:pPr algn="ctr"/>
            <a:r>
              <a:rPr lang="ru-RU" dirty="0"/>
              <a:t>Сходимости случайных величин</a:t>
            </a:r>
          </a:p>
        </p:txBody>
      </p:sp>
    </p:spTree>
    <p:extLst>
      <p:ext uri="{BB962C8B-B14F-4D97-AF65-F5344CB8AC3E}">
        <p14:creationId xmlns:p14="http://schemas.microsoft.com/office/powerpoint/2010/main" val="325523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Виды сходимостей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59BC83-DCF9-8642-AD96-CA1CA28247A9}"/>
                  </a:ext>
                </a:extLst>
              </p:cNvPr>
              <p:cNvSpPr txBox="1"/>
              <p:nvPr/>
            </p:nvSpPr>
            <p:spPr>
              <a:xfrm>
                <a:off x="6906678" y="1857280"/>
                <a:ext cx="1050737" cy="5035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groupCh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59BC83-DCF9-8642-AD96-CA1CA2824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678" y="1857280"/>
                <a:ext cx="1050737" cy="503599"/>
              </a:xfrm>
              <a:prstGeom prst="rect">
                <a:avLst/>
              </a:prstGeom>
              <a:blipFill>
                <a:blip r:embed="rId4"/>
                <a:stretch>
                  <a:fillRect l="-6024" t="-12821" r="-6024" b="-6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35">
            <a:extLst>
              <a:ext uri="{FF2B5EF4-FFF2-40B4-BE49-F238E27FC236}">
                <a16:creationId xmlns:a16="http://schemas.microsoft.com/office/drawing/2014/main" id="{D6C683D5-204A-A248-83D6-F39B10B95376}"/>
              </a:ext>
            </a:extLst>
          </p:cNvPr>
          <p:cNvSpPr/>
          <p:nvPr/>
        </p:nvSpPr>
        <p:spPr>
          <a:xfrm>
            <a:off x="6492614" y="1704696"/>
            <a:ext cx="1878865" cy="808766"/>
          </a:xfrm>
          <a:prstGeom prst="rect">
            <a:avLst/>
          </a:prstGeom>
          <a:noFill/>
          <a:ln w="41275">
            <a:solidFill>
              <a:srgbClr val="416F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одержимое 2">
            <a:extLst>
              <a:ext uri="{FF2B5EF4-FFF2-40B4-BE49-F238E27FC236}">
                <a16:creationId xmlns:a16="http://schemas.microsoft.com/office/drawing/2014/main" id="{ED1FD69D-D1D6-BB4B-8416-D3420850524F}"/>
              </a:ext>
            </a:extLst>
          </p:cNvPr>
          <p:cNvSpPr txBox="1">
            <a:spLocks/>
          </p:cNvSpPr>
          <p:nvPr/>
        </p:nvSpPr>
        <p:spPr>
          <a:xfrm>
            <a:off x="6180636" y="2686692"/>
            <a:ext cx="2783852" cy="11023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По распределению (самая слабая)</a:t>
            </a:r>
          </a:p>
        </p:txBody>
      </p:sp>
    </p:spTree>
    <p:extLst>
      <p:ext uri="{BB962C8B-B14F-4D97-AF65-F5344CB8AC3E}">
        <p14:creationId xmlns:p14="http://schemas.microsoft.com/office/powerpoint/2010/main" val="379665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Виды сходимостей</a:t>
            </a:r>
          </a:p>
        </p:txBody>
      </p:sp>
      <p:cxnSp>
        <p:nvCxnSpPr>
          <p:cNvPr id="10" name="Прямая со стрелкой 26">
            <a:extLst>
              <a:ext uri="{FF2B5EF4-FFF2-40B4-BE49-F238E27FC236}">
                <a16:creationId xmlns:a16="http://schemas.microsoft.com/office/drawing/2014/main" id="{2E947BF9-AC0E-6847-B2ED-1CBCD1130457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5658957" y="2105191"/>
            <a:ext cx="833657" cy="3888"/>
          </a:xfrm>
          <a:prstGeom prst="straightConnector1">
            <a:avLst/>
          </a:prstGeom>
          <a:noFill/>
          <a:ln w="41275">
            <a:solidFill>
              <a:srgbClr val="416F2E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C5E1AE-9724-5641-B36D-DDB6922161C7}"/>
                  </a:ext>
                </a:extLst>
              </p:cNvPr>
              <p:cNvSpPr txBox="1"/>
              <p:nvPr/>
            </p:nvSpPr>
            <p:spPr>
              <a:xfrm>
                <a:off x="4194156" y="1872243"/>
                <a:ext cx="1050737" cy="465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groupCh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C5E1AE-9724-5641-B36D-DDB692216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156" y="1872243"/>
                <a:ext cx="1050737" cy="465897"/>
              </a:xfrm>
              <a:prstGeom prst="rect">
                <a:avLst/>
              </a:prstGeom>
              <a:blipFill>
                <a:blip r:embed="rId4"/>
                <a:stretch>
                  <a:fillRect l="-7317" t="-21622" r="-6098" b="-6756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Прямоугольник 32">
            <a:extLst>
              <a:ext uri="{FF2B5EF4-FFF2-40B4-BE49-F238E27FC236}">
                <a16:creationId xmlns:a16="http://schemas.microsoft.com/office/drawing/2014/main" id="{C4B295C2-D108-1445-9BA9-CCABCD60A24F}"/>
              </a:ext>
            </a:extLst>
          </p:cNvPr>
          <p:cNvSpPr/>
          <p:nvPr/>
        </p:nvSpPr>
        <p:spPr>
          <a:xfrm>
            <a:off x="3780092" y="1700808"/>
            <a:ext cx="1878865" cy="808766"/>
          </a:xfrm>
          <a:prstGeom prst="rect">
            <a:avLst/>
          </a:prstGeom>
          <a:noFill/>
          <a:ln w="41275">
            <a:solidFill>
              <a:srgbClr val="416F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5D7B9CC-A8B7-3140-8142-B72270E2143D}"/>
                  </a:ext>
                </a:extLst>
              </p:cNvPr>
              <p:cNvSpPr txBox="1"/>
              <p:nvPr/>
            </p:nvSpPr>
            <p:spPr>
              <a:xfrm>
                <a:off x="6906678" y="1857280"/>
                <a:ext cx="1050737" cy="5035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groupCh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5D7B9CC-A8B7-3140-8142-B72270E21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678" y="1857280"/>
                <a:ext cx="1050737" cy="503599"/>
              </a:xfrm>
              <a:prstGeom prst="rect">
                <a:avLst/>
              </a:prstGeom>
              <a:blipFill>
                <a:blip r:embed="rId5"/>
                <a:stretch>
                  <a:fillRect l="-6024" t="-12821" r="-6024" b="-6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Прямоугольник 35">
            <a:extLst>
              <a:ext uri="{FF2B5EF4-FFF2-40B4-BE49-F238E27FC236}">
                <a16:creationId xmlns:a16="http://schemas.microsoft.com/office/drawing/2014/main" id="{FEC51EEA-C77D-9649-8967-0BA21B3C20D5}"/>
              </a:ext>
            </a:extLst>
          </p:cNvPr>
          <p:cNvSpPr/>
          <p:nvPr/>
        </p:nvSpPr>
        <p:spPr>
          <a:xfrm>
            <a:off x="6492614" y="1704696"/>
            <a:ext cx="1878865" cy="808766"/>
          </a:xfrm>
          <a:prstGeom prst="rect">
            <a:avLst/>
          </a:prstGeom>
          <a:noFill/>
          <a:ln w="41275">
            <a:solidFill>
              <a:srgbClr val="416F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Содержимое 2">
            <a:extLst>
              <a:ext uri="{FF2B5EF4-FFF2-40B4-BE49-F238E27FC236}">
                <a16:creationId xmlns:a16="http://schemas.microsoft.com/office/drawing/2014/main" id="{52910D01-E6D8-4C44-AAFF-E92E1A374EFA}"/>
              </a:ext>
            </a:extLst>
          </p:cNvPr>
          <p:cNvSpPr txBox="1">
            <a:spLocks/>
          </p:cNvSpPr>
          <p:nvPr/>
        </p:nvSpPr>
        <p:spPr>
          <a:xfrm>
            <a:off x="6180636" y="2686692"/>
            <a:ext cx="2783852" cy="11023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По распределению (самая слабая)</a:t>
            </a:r>
          </a:p>
        </p:txBody>
      </p:sp>
      <p:sp>
        <p:nvSpPr>
          <p:cNvPr id="23" name="Содержимое 2">
            <a:extLst>
              <a:ext uri="{FF2B5EF4-FFF2-40B4-BE49-F238E27FC236}">
                <a16:creationId xmlns:a16="http://schemas.microsoft.com/office/drawing/2014/main" id="{579950E1-12B9-4248-AA56-E4D94D0AA40B}"/>
              </a:ext>
            </a:extLst>
          </p:cNvPr>
          <p:cNvSpPr txBox="1">
            <a:spLocks/>
          </p:cNvSpPr>
          <p:nvPr/>
        </p:nvSpPr>
        <p:spPr>
          <a:xfrm>
            <a:off x="3563888" y="2670766"/>
            <a:ext cx="2287311" cy="68622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По вероятности</a:t>
            </a:r>
          </a:p>
        </p:txBody>
      </p:sp>
    </p:spTree>
    <p:extLst>
      <p:ext uri="{BB962C8B-B14F-4D97-AF65-F5344CB8AC3E}">
        <p14:creationId xmlns:p14="http://schemas.microsoft.com/office/powerpoint/2010/main" val="426923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Виды сходимостей</a:t>
            </a:r>
          </a:p>
        </p:txBody>
      </p:sp>
      <p:sp>
        <p:nvSpPr>
          <p:cNvPr id="26" name="Содержимое 2">
            <a:extLst>
              <a:ext uri="{FF2B5EF4-FFF2-40B4-BE49-F238E27FC236}">
                <a16:creationId xmlns:a16="http://schemas.microsoft.com/office/drawing/2014/main" id="{9BF8B3E3-E01F-7E4E-B14C-9CD2E14F1C0B}"/>
              </a:ext>
            </a:extLst>
          </p:cNvPr>
          <p:cNvSpPr txBox="1">
            <a:spLocks/>
          </p:cNvSpPr>
          <p:nvPr/>
        </p:nvSpPr>
        <p:spPr>
          <a:xfrm>
            <a:off x="539552" y="4437112"/>
            <a:ext cx="7682052" cy="8879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Сходимость </a:t>
            </a:r>
            <a:r>
              <a:rPr lang="ru-RU" sz="2400" dirty="0" smtClean="0">
                <a:solidFill>
                  <a:srgbClr val="373737"/>
                </a:solidFill>
                <a:latin typeface="Myriad Pro" pitchFamily="34" charset="0"/>
              </a:rPr>
              <a:t>«почти наверное»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самая сильная из трёх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сходимость </a:t>
            </a:r>
            <a:r>
              <a:rPr lang="ru-RU" sz="2400" dirty="0" smtClean="0">
                <a:solidFill>
                  <a:srgbClr val="373737"/>
                </a:solidFill>
                <a:latin typeface="Myriad Pro" pitchFamily="34" charset="0"/>
              </a:rPr>
              <a:t>«по распределению»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самая слабая</a:t>
            </a:r>
          </a:p>
        </p:txBody>
      </p: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18A16E86-5EF8-B241-BB72-8F2235BFBBA5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5658957" y="2105191"/>
            <a:ext cx="833657" cy="3888"/>
          </a:xfrm>
          <a:prstGeom prst="straightConnector1">
            <a:avLst/>
          </a:prstGeom>
          <a:noFill/>
          <a:ln w="41275">
            <a:solidFill>
              <a:srgbClr val="416F2E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357F2C8-0DF2-EB41-92D9-AD1CB719FE69}"/>
                  </a:ext>
                </a:extLst>
              </p:cNvPr>
              <p:cNvSpPr txBox="1"/>
              <p:nvPr/>
            </p:nvSpPr>
            <p:spPr>
              <a:xfrm>
                <a:off x="1434070" y="1901989"/>
                <a:ext cx="1145505" cy="458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ru-RU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п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ru-RU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н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groupCh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357F2C8-0DF2-EB41-92D9-AD1CB719F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070" y="1901989"/>
                <a:ext cx="1145505" cy="458780"/>
              </a:xfrm>
              <a:prstGeom prst="rect">
                <a:avLst/>
              </a:prstGeom>
              <a:blipFill>
                <a:blip r:embed="rId4"/>
                <a:stretch>
                  <a:fillRect l="-4396" r="-4396" b="-3055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DF215B5A-3141-2B48-A5B4-090926340E5F}"/>
              </a:ext>
            </a:extLst>
          </p:cNvPr>
          <p:cNvSpPr/>
          <p:nvPr/>
        </p:nvSpPr>
        <p:spPr>
          <a:xfrm>
            <a:off x="1067390" y="1726996"/>
            <a:ext cx="1878865" cy="808766"/>
          </a:xfrm>
          <a:prstGeom prst="rect">
            <a:avLst/>
          </a:prstGeom>
          <a:noFill/>
          <a:ln w="41275">
            <a:solidFill>
              <a:srgbClr val="416F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4A9A378-84AD-EF47-AD22-CC68166AF06B}"/>
                  </a:ext>
                </a:extLst>
              </p:cNvPr>
              <p:cNvSpPr txBox="1"/>
              <p:nvPr/>
            </p:nvSpPr>
            <p:spPr>
              <a:xfrm>
                <a:off x="4194156" y="1872243"/>
                <a:ext cx="1050737" cy="465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groupCh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4A9A378-84AD-EF47-AD22-CC68166AF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156" y="1872243"/>
                <a:ext cx="1050737" cy="465897"/>
              </a:xfrm>
              <a:prstGeom prst="rect">
                <a:avLst/>
              </a:prstGeom>
              <a:blipFill>
                <a:blip r:embed="rId5"/>
                <a:stretch>
                  <a:fillRect l="-7317" t="-21622" r="-6098" b="-6756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911BC6C2-4E4A-564A-B71C-26EDD7237A23}"/>
              </a:ext>
            </a:extLst>
          </p:cNvPr>
          <p:cNvSpPr/>
          <p:nvPr/>
        </p:nvSpPr>
        <p:spPr>
          <a:xfrm>
            <a:off x="3780092" y="1700808"/>
            <a:ext cx="1878865" cy="808766"/>
          </a:xfrm>
          <a:prstGeom prst="rect">
            <a:avLst/>
          </a:prstGeom>
          <a:noFill/>
          <a:ln w="41275">
            <a:solidFill>
              <a:srgbClr val="416F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AFF39A7-6F62-8C48-BC84-E4C9DB8ED7C8}"/>
                  </a:ext>
                </a:extLst>
              </p:cNvPr>
              <p:cNvSpPr txBox="1"/>
              <p:nvPr/>
            </p:nvSpPr>
            <p:spPr>
              <a:xfrm>
                <a:off x="6906678" y="1857280"/>
                <a:ext cx="1050737" cy="5035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groupCh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AFF39A7-6F62-8C48-BC84-E4C9DB8ED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678" y="1857280"/>
                <a:ext cx="1050737" cy="503599"/>
              </a:xfrm>
              <a:prstGeom prst="rect">
                <a:avLst/>
              </a:prstGeom>
              <a:blipFill>
                <a:blip r:embed="rId6"/>
                <a:stretch>
                  <a:fillRect l="-6024" t="-12821" r="-6024" b="-6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7C092883-47C5-E74F-AB28-B2B373CB2898}"/>
              </a:ext>
            </a:extLst>
          </p:cNvPr>
          <p:cNvSpPr/>
          <p:nvPr/>
        </p:nvSpPr>
        <p:spPr>
          <a:xfrm>
            <a:off x="6492614" y="1704696"/>
            <a:ext cx="1878865" cy="808766"/>
          </a:xfrm>
          <a:prstGeom prst="rect">
            <a:avLst/>
          </a:prstGeom>
          <a:noFill/>
          <a:ln w="41275">
            <a:solidFill>
              <a:srgbClr val="416F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Содержимое 2">
            <a:extLst>
              <a:ext uri="{FF2B5EF4-FFF2-40B4-BE49-F238E27FC236}">
                <a16:creationId xmlns:a16="http://schemas.microsoft.com/office/drawing/2014/main" id="{7E158FF5-C201-BD41-B009-0838AB76C797}"/>
              </a:ext>
            </a:extLst>
          </p:cNvPr>
          <p:cNvSpPr txBox="1">
            <a:spLocks/>
          </p:cNvSpPr>
          <p:nvPr/>
        </p:nvSpPr>
        <p:spPr>
          <a:xfrm>
            <a:off x="6180636" y="2686692"/>
            <a:ext cx="2783852" cy="11023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По распределению (самая слабая)</a:t>
            </a:r>
          </a:p>
        </p:txBody>
      </p:sp>
      <p:sp>
        <p:nvSpPr>
          <p:cNvPr id="38" name="Содержимое 2">
            <a:extLst>
              <a:ext uri="{FF2B5EF4-FFF2-40B4-BE49-F238E27FC236}">
                <a16:creationId xmlns:a16="http://schemas.microsoft.com/office/drawing/2014/main" id="{606C413E-795E-CA47-A3E5-3049F39349CD}"/>
              </a:ext>
            </a:extLst>
          </p:cNvPr>
          <p:cNvSpPr txBox="1">
            <a:spLocks/>
          </p:cNvSpPr>
          <p:nvPr/>
        </p:nvSpPr>
        <p:spPr>
          <a:xfrm>
            <a:off x="3563888" y="2670766"/>
            <a:ext cx="2287311" cy="68622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По вероятности</a:t>
            </a:r>
          </a:p>
        </p:txBody>
      </p:sp>
      <p:sp>
        <p:nvSpPr>
          <p:cNvPr id="39" name="Содержимое 2">
            <a:extLst>
              <a:ext uri="{FF2B5EF4-FFF2-40B4-BE49-F238E27FC236}">
                <a16:creationId xmlns:a16="http://schemas.microsoft.com/office/drawing/2014/main" id="{0AB315D4-49B1-EF4F-BAB8-420A4385FE35}"/>
              </a:ext>
            </a:extLst>
          </p:cNvPr>
          <p:cNvSpPr txBox="1">
            <a:spLocks/>
          </p:cNvSpPr>
          <p:nvPr/>
        </p:nvSpPr>
        <p:spPr>
          <a:xfrm>
            <a:off x="685659" y="2663562"/>
            <a:ext cx="2518189" cy="11817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Почти наверное 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(с вероятностью единица)</a:t>
            </a:r>
          </a:p>
        </p:txBody>
      </p: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89718D5C-4F78-AE4E-BE03-BE4FCF89B04E}"/>
              </a:ext>
            </a:extLst>
          </p:cNvPr>
          <p:cNvCxnSpPr>
            <a:cxnSpLocks/>
          </p:cNvCxnSpPr>
          <p:nvPr/>
        </p:nvCxnSpPr>
        <p:spPr>
          <a:xfrm>
            <a:off x="2946255" y="2109079"/>
            <a:ext cx="833657" cy="0"/>
          </a:xfrm>
          <a:prstGeom prst="straightConnector1">
            <a:avLst/>
          </a:prstGeom>
          <a:noFill/>
          <a:ln w="41275">
            <a:solidFill>
              <a:srgbClr val="416F2E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10188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Сходимость почти наверное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3E387BB7-E5FD-D546-BB80-F649572E2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064896" cy="288546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Последовательность случайных величин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</m:t>
                    </m:r>
                  </m:oMath>
                </a14:m>
                <a:r>
                  <a:rPr lang="en-US" sz="2400" dirty="0">
                    <a:solidFill>
                      <a:srgbClr val="28506A"/>
                    </a:solidFill>
                    <a:latin typeface="Myriad Pro" pitchFamily="34" charset="0"/>
                  </a:rPr>
                  <a:t> </a:t>
                </a:r>
                <a:r>
                  <a:rPr lang="ru-RU" sz="2400" b="1" dirty="0">
                    <a:solidFill>
                      <a:srgbClr val="28506A"/>
                    </a:solidFill>
                    <a:latin typeface="Myriad Pro" pitchFamily="34" charset="0"/>
                  </a:rPr>
                  <a:t>сходится</a:t>
                </a:r>
                <a:r>
                  <a:rPr lang="en-US" sz="2400" b="1" dirty="0">
                    <a:solidFill>
                      <a:srgbClr val="28506A"/>
                    </a:solidFill>
                    <a:latin typeface="Myriad Pro" pitchFamily="34" charset="0"/>
                  </a:rPr>
                  <a:t> </a:t>
                </a:r>
                <a:r>
                  <a:rPr lang="ru-RU" sz="2400" b="1" dirty="0">
                    <a:solidFill>
                      <a:srgbClr val="28506A"/>
                    </a:solidFill>
                    <a:latin typeface="Myriad Pro" pitchFamily="34" charset="0"/>
                  </a:rPr>
                  <a:t>почти наверное (с вероятностью единица) </a:t>
                </a:r>
                <a:r>
                  <a:rPr lang="en-US" sz="2400" b="1" dirty="0">
                    <a:solidFill>
                      <a:srgbClr val="28506A"/>
                    </a:solidFill>
                    <a:latin typeface="Myriad Pro" pitchFamily="34" charset="0"/>
                  </a:rPr>
                  <a:t/>
                </a:r>
                <a:br>
                  <a:rPr lang="en-US" sz="2400" b="1" dirty="0">
                    <a:solidFill>
                      <a:srgbClr val="28506A"/>
                    </a:solidFill>
                    <a:latin typeface="Myriad Pro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к случайной величине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если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r>
                        <a:rPr lang="en-US" sz="2400" b="0" i="1" dirty="0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 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)=1</m:t>
                          </m:r>
                        </m:e>
                      </m:func>
                    </m:oMath>
                  </m:oMathPara>
                </a14:m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то есть у последовательности есть предел с вероятностью </a:t>
                </a:r>
                <a:r>
                  <a:rPr lang="ru-RU" sz="2400" dirty="0">
                    <a:solidFill>
                      <a:srgbClr val="28506A"/>
                    </a:solidFill>
                    <a:latin typeface="Myriad Pro" pitchFamily="34" charset="0"/>
                  </a:rPr>
                  <a:t>1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3E387BB7-E5FD-D546-BB80-F649572E2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064896" cy="2885468"/>
              </a:xfrm>
              <a:prstGeom prst="rect">
                <a:avLst/>
              </a:prstGeom>
              <a:blipFill>
                <a:blip r:embed="rId4"/>
                <a:stretch>
                  <a:fillRect l="-2362" t="-3084" r="-20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108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Сходимость почти наверное</a:t>
            </a:r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43BF89A5-EE01-49D5-B306-81B7A71F93FC}"/>
              </a:ext>
            </a:extLst>
          </p:cNvPr>
          <p:cNvSpPr/>
          <p:nvPr/>
        </p:nvSpPr>
        <p:spPr>
          <a:xfrm>
            <a:off x="611560" y="3771819"/>
            <a:ext cx="7624949" cy="1601397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5" name="Shape">
            <a:extLst>
              <a:ext uri="{FF2B5EF4-FFF2-40B4-BE49-F238E27FC236}">
                <a16:creationId xmlns:a16="http://schemas.microsoft.com/office/drawing/2014/main" id="{5D6A78E8-C933-4EC4-8958-CF586414D0F1}"/>
              </a:ext>
            </a:extLst>
          </p:cNvPr>
          <p:cNvSpPr/>
          <p:nvPr/>
        </p:nvSpPr>
        <p:spPr>
          <a:xfrm>
            <a:off x="907491" y="3997063"/>
            <a:ext cx="292377" cy="292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6" y="0"/>
                </a:moveTo>
                <a:cubicBezTo>
                  <a:pt x="7318" y="0"/>
                  <a:pt x="4803" y="1006"/>
                  <a:pt x="2881" y="3016"/>
                </a:cubicBezTo>
                <a:cubicBezTo>
                  <a:pt x="-961" y="7037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7"/>
                  <a:pt x="16797" y="3016"/>
                </a:cubicBezTo>
                <a:cubicBezTo>
                  <a:pt x="14875" y="1006"/>
                  <a:pt x="12354" y="0"/>
                  <a:pt x="9836" y="0"/>
                </a:cubicBezTo>
                <a:close/>
                <a:moveTo>
                  <a:pt x="13983" y="5123"/>
                </a:moveTo>
                <a:cubicBezTo>
                  <a:pt x="14087" y="5103"/>
                  <a:pt x="14195" y="5105"/>
                  <a:pt x="14299" y="5134"/>
                </a:cubicBezTo>
                <a:cubicBezTo>
                  <a:pt x="14448" y="5167"/>
                  <a:pt x="14626" y="5294"/>
                  <a:pt x="14916" y="5503"/>
                </a:cubicBezTo>
                <a:lnTo>
                  <a:pt x="15395" y="5850"/>
                </a:lnTo>
                <a:cubicBezTo>
                  <a:pt x="15685" y="6060"/>
                  <a:pt x="15861" y="6185"/>
                  <a:pt x="15943" y="6319"/>
                </a:cubicBezTo>
                <a:cubicBezTo>
                  <a:pt x="16068" y="6503"/>
                  <a:pt x="16108" y="6740"/>
                  <a:pt x="16054" y="6959"/>
                </a:cubicBezTo>
                <a:cubicBezTo>
                  <a:pt x="16022" y="7115"/>
                  <a:pt x="15901" y="7295"/>
                  <a:pt x="15701" y="7598"/>
                </a:cubicBezTo>
                <a:lnTo>
                  <a:pt x="10031" y="16178"/>
                </a:lnTo>
                <a:cubicBezTo>
                  <a:pt x="9831" y="16481"/>
                  <a:pt x="9712" y="16665"/>
                  <a:pt x="9583" y="16752"/>
                </a:cubicBezTo>
                <a:cubicBezTo>
                  <a:pt x="9407" y="16882"/>
                  <a:pt x="9186" y="16925"/>
                  <a:pt x="8978" y="16867"/>
                </a:cubicBezTo>
                <a:cubicBezTo>
                  <a:pt x="8962" y="16864"/>
                  <a:pt x="8930" y="16834"/>
                  <a:pt x="8914" y="16829"/>
                </a:cubicBezTo>
                <a:cubicBezTo>
                  <a:pt x="8913" y="16829"/>
                  <a:pt x="8910" y="16829"/>
                  <a:pt x="8909" y="16829"/>
                </a:cubicBezTo>
                <a:cubicBezTo>
                  <a:pt x="8793" y="16803"/>
                  <a:pt x="8623" y="16675"/>
                  <a:pt x="8435" y="16542"/>
                </a:cubicBezTo>
                <a:cubicBezTo>
                  <a:pt x="8403" y="16519"/>
                  <a:pt x="8396" y="16523"/>
                  <a:pt x="8361" y="16498"/>
                </a:cubicBezTo>
                <a:cubicBezTo>
                  <a:pt x="8359" y="16497"/>
                  <a:pt x="8358" y="16499"/>
                  <a:pt x="8356" y="16498"/>
                </a:cubicBezTo>
                <a:cubicBezTo>
                  <a:pt x="8330" y="16479"/>
                  <a:pt x="8326" y="16480"/>
                  <a:pt x="8298" y="16459"/>
                </a:cubicBezTo>
                <a:lnTo>
                  <a:pt x="4278" y="13548"/>
                </a:lnTo>
                <a:cubicBezTo>
                  <a:pt x="3988" y="13339"/>
                  <a:pt x="3812" y="13214"/>
                  <a:pt x="3730" y="13079"/>
                </a:cubicBezTo>
                <a:cubicBezTo>
                  <a:pt x="3605" y="12895"/>
                  <a:pt x="3564" y="12664"/>
                  <a:pt x="3619" y="12445"/>
                </a:cubicBezTo>
                <a:cubicBezTo>
                  <a:pt x="3651" y="12289"/>
                  <a:pt x="3772" y="12103"/>
                  <a:pt x="3972" y="11800"/>
                </a:cubicBezTo>
                <a:lnTo>
                  <a:pt x="4304" y="11298"/>
                </a:lnTo>
                <a:cubicBezTo>
                  <a:pt x="4504" y="10995"/>
                  <a:pt x="4623" y="10811"/>
                  <a:pt x="4752" y="10725"/>
                </a:cubicBezTo>
                <a:cubicBezTo>
                  <a:pt x="4928" y="10594"/>
                  <a:pt x="5154" y="10552"/>
                  <a:pt x="5363" y="10609"/>
                </a:cubicBezTo>
                <a:cubicBezTo>
                  <a:pt x="5512" y="10642"/>
                  <a:pt x="5685" y="10769"/>
                  <a:pt x="5974" y="10978"/>
                </a:cubicBezTo>
                <a:lnTo>
                  <a:pt x="8588" y="12870"/>
                </a:lnTo>
                <a:lnTo>
                  <a:pt x="13245" y="5823"/>
                </a:lnTo>
                <a:cubicBezTo>
                  <a:pt x="13445" y="5520"/>
                  <a:pt x="13565" y="5336"/>
                  <a:pt x="13693" y="5249"/>
                </a:cubicBezTo>
                <a:cubicBezTo>
                  <a:pt x="13781" y="5184"/>
                  <a:pt x="13879" y="5142"/>
                  <a:pt x="13983" y="5123"/>
                </a:cubicBezTo>
                <a:close/>
              </a:path>
            </a:pathLst>
          </a:custGeom>
          <a:solidFill>
            <a:srgbClr val="416F2E"/>
          </a:solidFill>
          <a:ln w="3175">
            <a:miter lim="400000"/>
          </a:ln>
        </p:spPr>
        <p:txBody>
          <a:bodyPr lIns="24207" tIns="24207" rIns="24207" bIns="24207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1pPr>
            <a:lvl2pPr marL="0" marR="0" indent="3429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2pPr>
            <a:lvl3pPr marL="0" marR="0" indent="6858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3pPr>
            <a:lvl4pPr marL="0" marR="0" indent="10287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4pPr>
            <a:lvl5pPr marL="0" marR="0" indent="13716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5pPr>
            <a:lvl6pPr marL="0" marR="0" indent="17145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6pPr>
            <a:lvl7pPr marL="0" marR="0" indent="20574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7pPr>
            <a:lvl8pPr marL="0" marR="0" indent="24003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8pPr>
            <a:lvl9pPr marL="0" marR="0" indent="27432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9pPr>
          </a:lstStyle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6" name="Объект 5">
            <a:extLst>
              <a:ext uri="{FF2B5EF4-FFF2-40B4-BE49-F238E27FC236}">
                <a16:creationId xmlns:a16="http://schemas.microsoft.com/office/drawing/2014/main" id="{9F9F755D-65A4-477F-89C1-F07C4861C2AA}"/>
              </a:ext>
            </a:extLst>
          </p:cNvPr>
          <p:cNvSpPr txBox="1">
            <a:spLocks/>
          </p:cNvSpPr>
          <p:nvPr/>
        </p:nvSpPr>
        <p:spPr>
          <a:xfrm>
            <a:off x="1428307" y="3962987"/>
            <a:ext cx="2315900" cy="458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416F2E"/>
                </a:solidFill>
              </a:rPr>
              <a:t>Обычно пишут</a:t>
            </a:r>
            <a:r>
              <a:rPr lang="en-US" sz="2400" dirty="0">
                <a:solidFill>
                  <a:srgbClr val="416F2E"/>
                </a:solidFill>
              </a:rPr>
              <a:t>:</a:t>
            </a:r>
            <a:endParaRPr lang="ru-RU" sz="2400" dirty="0">
              <a:solidFill>
                <a:srgbClr val="416F2E"/>
              </a:solidFill>
            </a:endParaRPr>
          </a:p>
        </p:txBody>
      </p:sp>
      <p:sp>
        <p:nvSpPr>
          <p:cNvPr id="42" name="Содержимое 2">
            <a:extLst>
              <a:ext uri="{FF2B5EF4-FFF2-40B4-BE49-F238E27FC236}">
                <a16:creationId xmlns:a16="http://schemas.microsoft.com/office/drawing/2014/main" id="{2CA343E8-C435-4B30-B5EC-4A096D1836E2}"/>
              </a:ext>
            </a:extLst>
          </p:cNvPr>
          <p:cNvSpPr txBox="1">
            <a:spLocks/>
          </p:cNvSpPr>
          <p:nvPr/>
        </p:nvSpPr>
        <p:spPr>
          <a:xfrm>
            <a:off x="4878239" y="3961256"/>
            <a:ext cx="1043112" cy="33093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416F2E"/>
                </a:solidFill>
                <a:latin typeface="Myriad Pro" pitchFamily="34" charset="0"/>
              </a:rPr>
              <a:t>либо: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B8F3A98-FF56-4EFF-95D7-4802FCB3AAAE}"/>
                  </a:ext>
                </a:extLst>
              </p:cNvPr>
              <p:cNvSpPr txBox="1"/>
              <p:nvPr/>
            </p:nvSpPr>
            <p:spPr>
              <a:xfrm>
                <a:off x="890861" y="4635801"/>
                <a:ext cx="3164584" cy="458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=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ru-RU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п</m:t>
                        </m: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ru-RU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н</m:t>
                        </m: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groupCh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ru-RU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  при 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400" b="0" dirty="0">
                    <a:solidFill>
                      <a:srgbClr val="28506A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B8F3A98-FF56-4EFF-95D7-4802FCB3A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861" y="4635801"/>
                <a:ext cx="3164584" cy="458780"/>
              </a:xfrm>
              <a:prstGeom prst="rect">
                <a:avLst/>
              </a:prstGeom>
              <a:blipFill>
                <a:blip r:embed="rId4"/>
                <a:stretch>
                  <a:fillRect l="-3614" b="-2702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D0DFBE8-C7B2-4E95-84CA-668C816415E1}"/>
                  </a:ext>
                </a:extLst>
              </p:cNvPr>
              <p:cNvSpPr txBox="1"/>
              <p:nvPr/>
            </p:nvSpPr>
            <p:spPr>
              <a:xfrm>
                <a:off x="4866538" y="4605933"/>
                <a:ext cx="3165034" cy="465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=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groupCh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ru-RU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  при 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400" b="0" dirty="0">
                    <a:solidFill>
                      <a:srgbClr val="28506A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D0DFBE8-C7B2-4E95-84CA-668C81641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538" y="4605933"/>
                <a:ext cx="3165034" cy="465897"/>
              </a:xfrm>
              <a:prstGeom prst="rect">
                <a:avLst/>
              </a:prstGeom>
              <a:blipFill>
                <a:blip r:embed="rId5"/>
                <a:stretch>
                  <a:fillRect l="-3614" t="-2703" b="-2702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Содержимое 2">
                <a:extLst>
                  <a:ext uri="{FF2B5EF4-FFF2-40B4-BE49-F238E27FC236}">
                    <a16:creationId xmlns:a16="http://schemas.microsoft.com/office/drawing/2014/main" id="{92EACC82-BB01-0842-B376-6CB482B469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064896" cy="288546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Последовательность случайных величин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</m:t>
                    </m:r>
                  </m:oMath>
                </a14:m>
                <a:r>
                  <a:rPr lang="en-US" sz="2400" dirty="0">
                    <a:solidFill>
                      <a:srgbClr val="28506A"/>
                    </a:solidFill>
                    <a:latin typeface="Myriad Pro" pitchFamily="34" charset="0"/>
                  </a:rPr>
                  <a:t> </a:t>
                </a:r>
                <a:r>
                  <a:rPr lang="ru-RU" sz="2400" b="1" dirty="0">
                    <a:solidFill>
                      <a:srgbClr val="28506A"/>
                    </a:solidFill>
                    <a:latin typeface="Myriad Pro" pitchFamily="34" charset="0"/>
                  </a:rPr>
                  <a:t>сходится</a:t>
                </a:r>
                <a:r>
                  <a:rPr lang="en-US" sz="2400" b="1" dirty="0">
                    <a:solidFill>
                      <a:srgbClr val="28506A"/>
                    </a:solidFill>
                    <a:latin typeface="Myriad Pro" pitchFamily="34" charset="0"/>
                  </a:rPr>
                  <a:t> </a:t>
                </a:r>
                <a:r>
                  <a:rPr lang="ru-RU" sz="2400" b="1" dirty="0">
                    <a:solidFill>
                      <a:srgbClr val="28506A"/>
                    </a:solidFill>
                    <a:latin typeface="Myriad Pro" pitchFamily="34" charset="0"/>
                  </a:rPr>
                  <a:t>почти наверное (с вероятностью единица) </a:t>
                </a:r>
                <a:r>
                  <a:rPr lang="en-US" sz="2400" b="1" dirty="0">
                    <a:solidFill>
                      <a:srgbClr val="28506A"/>
                    </a:solidFill>
                    <a:latin typeface="Myriad Pro" pitchFamily="34" charset="0"/>
                  </a:rPr>
                  <a:t/>
                </a:r>
                <a:br>
                  <a:rPr lang="en-US" sz="2400" b="1" dirty="0">
                    <a:solidFill>
                      <a:srgbClr val="28506A"/>
                    </a:solidFill>
                    <a:latin typeface="Myriad Pro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к случайной величине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если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r>
                        <a:rPr lang="en-US" sz="2400" b="0" i="1" dirty="0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 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)=1</m:t>
                          </m:r>
                        </m:e>
                      </m:func>
                    </m:oMath>
                  </m:oMathPara>
                </a14:m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то есть у последовательности есть предел с вероятностью </a:t>
                </a:r>
                <a:r>
                  <a:rPr lang="ru-RU" sz="2400" dirty="0">
                    <a:solidFill>
                      <a:srgbClr val="28506A"/>
                    </a:solidFill>
                    <a:latin typeface="Myriad Pro" pitchFamily="34" charset="0"/>
                  </a:rPr>
                  <a:t>1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Содержимое 2">
                <a:extLst>
                  <a:ext uri="{FF2B5EF4-FFF2-40B4-BE49-F238E27FC236}">
                    <a16:creationId xmlns:a16="http://schemas.microsoft.com/office/drawing/2014/main" id="{92EACC82-BB01-0842-B376-6CB482B46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064896" cy="2885468"/>
              </a:xfrm>
              <a:prstGeom prst="rect">
                <a:avLst/>
              </a:prstGeom>
              <a:blipFill>
                <a:blip r:embed="rId6"/>
                <a:stretch>
                  <a:fillRect l="-2362" t="-3084" r="-20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73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">
            <a:extLst>
              <a:ext uri="{FF2B5EF4-FFF2-40B4-BE49-F238E27FC236}">
                <a16:creationId xmlns:a16="http://schemas.microsoft.com/office/drawing/2014/main" id="{05527605-D361-C04B-9534-AE6C934DA5E6}"/>
              </a:ext>
            </a:extLst>
          </p:cNvPr>
          <p:cNvSpPr/>
          <p:nvPr/>
        </p:nvSpPr>
        <p:spPr>
          <a:xfrm>
            <a:off x="611561" y="3771818"/>
            <a:ext cx="5976664" cy="2393485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Содержимое 2">
                <a:extLst>
                  <a:ext uri="{FF2B5EF4-FFF2-40B4-BE49-F238E27FC236}">
                    <a16:creationId xmlns:a16="http://schemas.microsoft.com/office/drawing/2014/main" id="{572D725C-8806-AB44-89EE-B4BE50EEA5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064896" cy="288546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Последовательность случайных величин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</m:t>
                    </m:r>
                  </m:oMath>
                </a14:m>
                <a:r>
                  <a:rPr lang="en-US" sz="2400" dirty="0">
                    <a:solidFill>
                      <a:srgbClr val="28506A"/>
                    </a:solidFill>
                    <a:latin typeface="Myriad Pro" pitchFamily="34" charset="0"/>
                  </a:rPr>
                  <a:t> </a:t>
                </a:r>
                <a:r>
                  <a:rPr lang="ru-RU" sz="2400" b="1" dirty="0">
                    <a:solidFill>
                      <a:srgbClr val="28506A"/>
                    </a:solidFill>
                    <a:latin typeface="Myriad Pro" pitchFamily="34" charset="0"/>
                  </a:rPr>
                  <a:t>сходится</a:t>
                </a:r>
                <a:r>
                  <a:rPr lang="en-US" sz="2400" b="1" dirty="0">
                    <a:solidFill>
                      <a:srgbClr val="28506A"/>
                    </a:solidFill>
                    <a:latin typeface="Myriad Pro" pitchFamily="34" charset="0"/>
                  </a:rPr>
                  <a:t> </a:t>
                </a:r>
                <a:r>
                  <a:rPr lang="ru-RU" sz="2400" b="1" dirty="0">
                    <a:solidFill>
                      <a:srgbClr val="28506A"/>
                    </a:solidFill>
                    <a:latin typeface="Myriad Pro" pitchFamily="34" charset="0"/>
                  </a:rPr>
                  <a:t>почти наверное (с вероятностью единица) </a:t>
                </a:r>
                <a:r>
                  <a:rPr lang="en-US" sz="2400" b="1" dirty="0">
                    <a:solidFill>
                      <a:srgbClr val="28506A"/>
                    </a:solidFill>
                    <a:latin typeface="Myriad Pro" pitchFamily="34" charset="0"/>
                  </a:rPr>
                  <a:t/>
                </a:r>
                <a:br>
                  <a:rPr lang="en-US" sz="2400" b="1" dirty="0">
                    <a:solidFill>
                      <a:srgbClr val="28506A"/>
                    </a:solidFill>
                    <a:latin typeface="Myriad Pro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к случайной величине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если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r>
                        <a:rPr lang="en-US" sz="2400" b="0" i="1" dirty="0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 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)=1</m:t>
                          </m:r>
                        </m:e>
                      </m:func>
                    </m:oMath>
                  </m:oMathPara>
                </a14:m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то есть у последовательности есть предел с вероятностью </a:t>
                </a:r>
                <a:r>
                  <a:rPr lang="ru-RU" sz="2400" dirty="0">
                    <a:solidFill>
                      <a:srgbClr val="28506A"/>
                    </a:solidFill>
                    <a:latin typeface="Myriad Pro" pitchFamily="34" charset="0"/>
                  </a:rPr>
                  <a:t>1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2" name="Содержимое 2">
                <a:extLst>
                  <a:ext uri="{FF2B5EF4-FFF2-40B4-BE49-F238E27FC236}">
                    <a16:creationId xmlns:a16="http://schemas.microsoft.com/office/drawing/2014/main" id="{572D725C-8806-AB44-89EE-B4BE50EEA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064896" cy="2885468"/>
              </a:xfrm>
              <a:prstGeom prst="rect">
                <a:avLst/>
              </a:prstGeom>
              <a:blipFill>
                <a:blip r:embed="rId4"/>
                <a:stretch>
                  <a:fillRect l="-2362" t="-3084" r="-20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Сходимость почти наверное</a:t>
            </a:r>
          </a:p>
        </p:txBody>
      </p:sp>
      <p:sp>
        <p:nvSpPr>
          <p:cNvPr id="30" name="Shape">
            <a:extLst>
              <a:ext uri="{FF2B5EF4-FFF2-40B4-BE49-F238E27FC236}">
                <a16:creationId xmlns:a16="http://schemas.microsoft.com/office/drawing/2014/main" id="{2522911B-3056-4BE4-8CF1-516D6D8E486E}"/>
              </a:ext>
            </a:extLst>
          </p:cNvPr>
          <p:cNvSpPr/>
          <p:nvPr/>
        </p:nvSpPr>
        <p:spPr>
          <a:xfrm>
            <a:off x="909181" y="3998765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chemeClr val="accent2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B601E2D-B4EE-4276-92E3-C142E094957E}"/>
                  </a:ext>
                </a:extLst>
              </p:cNvPr>
              <p:cNvSpPr/>
              <p:nvPr/>
            </p:nvSpPr>
            <p:spPr>
              <a:xfrm>
                <a:off x="1306495" y="4872118"/>
                <a:ext cx="3553537" cy="5731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</m:e>
                      </m:func>
                      <m:r>
                        <a:rPr lang="ru-RU" sz="2400" b="0" i="1" dirty="0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B601E2D-B4EE-4276-92E3-C142E09495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495" y="4872118"/>
                <a:ext cx="3553537" cy="573106"/>
              </a:xfrm>
              <a:prstGeom prst="rect">
                <a:avLst/>
              </a:prstGeom>
              <a:blipFill>
                <a:blip r:embed="rId5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56B92462-64E1-42F9-B06E-3014B3EBBF6E}"/>
              </a:ext>
            </a:extLst>
          </p:cNvPr>
          <p:cNvSpPr txBox="1"/>
          <p:nvPr/>
        </p:nvSpPr>
        <p:spPr>
          <a:xfrm>
            <a:off x="1366290" y="5517870"/>
            <a:ext cx="6662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Тут речь о вероятности предела</a:t>
            </a:r>
            <a:r>
              <a:rPr lang="en-US" sz="2400" dirty="0">
                <a:solidFill>
                  <a:srgbClr val="C0504D"/>
                </a:solidFill>
              </a:rPr>
              <a:t>.</a:t>
            </a:r>
            <a:endParaRPr lang="ru-RU" sz="2400" dirty="0">
              <a:solidFill>
                <a:srgbClr val="C0504D"/>
              </a:solidFill>
            </a:endParaRPr>
          </a:p>
        </p:txBody>
      </p:sp>
      <p:sp>
        <p:nvSpPr>
          <p:cNvPr id="16" name="Объект 5">
            <a:extLst>
              <a:ext uri="{FF2B5EF4-FFF2-40B4-BE49-F238E27FC236}">
                <a16:creationId xmlns:a16="http://schemas.microsoft.com/office/drawing/2014/main" id="{69F11439-513E-0A4B-847E-2B0434D5CD6A}"/>
              </a:ext>
            </a:extLst>
          </p:cNvPr>
          <p:cNvSpPr txBox="1">
            <a:spLocks/>
          </p:cNvSpPr>
          <p:nvPr/>
        </p:nvSpPr>
        <p:spPr>
          <a:xfrm>
            <a:off x="1428306" y="3962987"/>
            <a:ext cx="6600077" cy="458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solidFill>
                  <a:srgbClr val="C0504D"/>
                </a:solidFill>
              </a:rPr>
              <a:t>В сходимости по вероятности речь </a:t>
            </a:r>
            <a:br>
              <a:rPr lang="ru-RU" sz="2400" dirty="0">
                <a:solidFill>
                  <a:srgbClr val="C0504D"/>
                </a:solidFill>
              </a:rPr>
            </a:br>
            <a:r>
              <a:rPr lang="ru-RU" sz="2400" dirty="0">
                <a:solidFill>
                  <a:srgbClr val="C0504D"/>
                </a:solidFill>
              </a:rPr>
              <a:t>шла о пределе вероятностей</a:t>
            </a:r>
            <a:r>
              <a:rPr lang="en-US" sz="2400" dirty="0">
                <a:solidFill>
                  <a:srgbClr val="C0504D"/>
                </a:solidFill>
              </a:rPr>
              <a:t>:</a:t>
            </a:r>
            <a:r>
              <a:rPr lang="ru-RU" sz="2400" dirty="0">
                <a:solidFill>
                  <a:srgbClr val="C0504D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274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Распределение хи-квадрат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4D2E1F-D154-AA42-854A-BD65B844EBDF}"/>
                  </a:ext>
                </a:extLst>
              </p:cNvPr>
              <p:cNvSpPr txBox="1"/>
              <p:nvPr/>
            </p:nvSpPr>
            <p:spPr>
              <a:xfrm>
                <a:off x="539552" y="692696"/>
                <a:ext cx="8424480" cy="14848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rgbClr val="373737"/>
                    </a:solidFill>
                  </a:rPr>
                  <a:t>Случайные величины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𝑖𝑖𝑑</m:t>
                    </m:r>
                    <m:r>
                      <a:rPr lang="ru-RU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ru-RU" sz="2400" dirty="0">
                    <a:solidFill>
                      <a:srgbClr val="28506A"/>
                    </a:solidFill>
                  </a:rPr>
                  <a:t>.</a:t>
                </a:r>
                <a:endParaRPr lang="en-US" sz="2400" dirty="0">
                  <a:solidFill>
                    <a:srgbClr val="28506A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rgbClr val="373737"/>
                    </a:solidFill>
                  </a:rPr>
                  <a:t>Случайная величина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+ …+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 ~ 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ru-RU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имеет </a:t>
                </a:r>
                <a:r>
                  <a:rPr lang="en-US" sz="2400" dirty="0">
                    <a:solidFill>
                      <a:srgbClr val="373737"/>
                    </a:solidFill>
                  </a:rPr>
                  <a:t>“</a:t>
                </a:r>
                <a:r>
                  <a:rPr lang="ru-RU" sz="2400" dirty="0">
                    <a:solidFill>
                      <a:srgbClr val="373737"/>
                    </a:solidFill>
                  </a:rPr>
                  <a:t>хи-квадрат</a:t>
                </a:r>
                <a:r>
                  <a:rPr lang="en-US" sz="2400" dirty="0">
                    <a:solidFill>
                      <a:srgbClr val="373737"/>
                    </a:solidFill>
                  </a:rPr>
                  <a:t>”</a:t>
                </a:r>
                <a:r>
                  <a:rPr lang="ru-RU" sz="2400" dirty="0">
                    <a:solidFill>
                      <a:srgbClr val="373737"/>
                    </a:solidFill>
                  </a:rPr>
                  <a:t> распределение с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степенями свободы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1" dirty="0">
                    <a:solidFill>
                      <a:srgbClr val="5C5B5C"/>
                    </a:solidFill>
                  </a:rPr>
                  <a:t> </a:t>
                </a:r>
                <a:endParaRPr lang="ru-RU" sz="2400" b="1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4D2E1F-D154-AA42-854A-BD65B844E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424480" cy="1484864"/>
              </a:xfrm>
              <a:prstGeom prst="rect">
                <a:avLst/>
              </a:prstGeom>
              <a:blipFill>
                <a:blip r:embed="rId4"/>
                <a:stretch>
                  <a:fillRect l="-2262" t="-5983" r="-1810" b="-34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141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Сходимость почти наверное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2F43D26F-E91D-CC49-8F3B-D5D5BDC104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064896" cy="259689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latin typeface="Myriad Pro" pitchFamily="34" charset="0"/>
                  </a:rPr>
                  <a:t>Кубик подкидывают </a:t>
                </a:r>
                <a:r>
                  <a:rPr lang="ru-RU" sz="2400" b="1" dirty="0">
                    <a:solidFill>
                      <a:srgbClr val="28506A"/>
                    </a:solidFill>
                    <a:latin typeface="Myriad Pro" pitchFamily="34" charset="0"/>
                  </a:rPr>
                  <a:t>один раз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ru-RU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если чётное число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1)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ru-RU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если нечётное число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latin typeface="Myriad Pro" pitchFamily="34" charset="0"/>
                  </a:rPr>
                  <a:t>С какой вероятностью сходится последовательность</a:t>
                </a:r>
                <a:r>
                  <a:rPr lang="en-US" sz="2400" dirty="0">
                    <a:latin typeface="Myriad Pro" panose="020B050303040302020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ru-RU" sz="2400" dirty="0">
                    <a:solidFill>
                      <a:srgbClr val="28506A"/>
                    </a:solidFill>
                    <a:latin typeface="Myriad Pro" pitchFamily="34" charset="0"/>
                  </a:rPr>
                  <a:t> </a:t>
                </a:r>
                <a:endParaRPr lang="en-US" sz="2400" dirty="0">
                  <a:solidFill>
                    <a:srgbClr val="5C5B5C"/>
                  </a:solidFill>
                  <a:latin typeface="Myriad Pro" panose="020B0503030403020204"/>
                </a:endParaRPr>
              </a:p>
            </p:txBody>
          </p:sp>
        </mc:Choice>
        <mc:Fallback xmlns="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2F43D26F-E91D-CC49-8F3B-D5D5BDC10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064896" cy="2596897"/>
              </a:xfrm>
              <a:prstGeom prst="rect">
                <a:avLst/>
              </a:prstGeom>
              <a:blipFill>
                <a:blip r:embed="rId4"/>
                <a:stretch>
                  <a:fillRect l="-2362" t="-82439" b="-11756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7321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Сходимость почти наверное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EEF22A24-6B39-5646-B6B6-01A7468AB0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064896" cy="259689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latin typeface="Myriad Pro" pitchFamily="34" charset="0"/>
                  </a:rPr>
                  <a:t>Кубик подкидывают </a:t>
                </a:r>
                <a:r>
                  <a:rPr lang="ru-RU" sz="2400" b="1" dirty="0">
                    <a:solidFill>
                      <a:srgbClr val="28506A"/>
                    </a:solidFill>
                    <a:latin typeface="Myriad Pro" pitchFamily="34" charset="0"/>
                  </a:rPr>
                  <a:t>один раз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ru-RU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если чётное число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1)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ru-RU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если нечётное число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latin typeface="Myriad Pro" pitchFamily="34" charset="0"/>
                  </a:rPr>
                  <a:t>С какой вероятностью сходится последовательность</a:t>
                </a:r>
                <a:r>
                  <a:rPr lang="en-US" sz="2400" dirty="0">
                    <a:latin typeface="Myriad Pro" panose="020B050303040302020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ru-RU" sz="2400" dirty="0">
                    <a:solidFill>
                      <a:srgbClr val="28506A"/>
                    </a:solidFill>
                    <a:latin typeface="Myriad Pro" pitchFamily="34" charset="0"/>
                  </a:rPr>
                  <a:t> </a:t>
                </a:r>
                <a:endParaRPr lang="en-US" sz="2400" dirty="0">
                  <a:solidFill>
                    <a:srgbClr val="5C5B5C"/>
                  </a:solidFill>
                  <a:latin typeface="Myriad Pro" panose="020B0503030403020204"/>
                </a:endParaRPr>
              </a:p>
            </p:txBody>
          </p:sp>
        </mc:Choice>
        <mc:Fallback xmlns="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EEF22A24-6B39-5646-B6B6-01A7468AB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064896" cy="2596897"/>
              </a:xfrm>
              <a:prstGeom prst="rect">
                <a:avLst/>
              </a:prstGeom>
              <a:blipFill>
                <a:blip r:embed="rId4"/>
                <a:stretch>
                  <a:fillRect l="-2362" t="-82439" b="-11756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Содержимое 2">
                <a:extLst>
                  <a:ext uri="{FF2B5EF4-FFF2-40B4-BE49-F238E27FC236}">
                    <a16:creationId xmlns:a16="http://schemas.microsoft.com/office/drawing/2014/main" id="{6B6BA76E-8757-7048-BCEE-F6954A4DC3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3295417"/>
                <a:ext cx="8064896" cy="3013903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latin typeface="Myriad Pro" pitchFamily="34" charset="0"/>
                  </a:rPr>
                  <a:t>Последовательность</a:t>
                </a:r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ru-RU" sz="2400" dirty="0">
                    <a:solidFill>
                      <a:srgbClr val="2850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latin typeface="Myriad Pro" pitchFamily="34" charset="0"/>
                  </a:rPr>
                  <a:t>сходится к </a:t>
                </a:r>
                <a:r>
                  <a:rPr lang="en-US" sz="2400" dirty="0">
                    <a:solidFill>
                      <a:srgbClr val="28506A"/>
                    </a:solidFill>
                    <a:latin typeface="Myriad Pro" pitchFamily="34" charset="0"/>
                  </a:rPr>
                  <a:t>1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.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Последовательность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1)</m:t>
                        </m:r>
                      </m:e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ru-RU" sz="2400" dirty="0">
                    <a:solidFill>
                      <a:srgbClr val="28506A"/>
                    </a:solidFill>
                    <a:latin typeface="Myriad Pro" pitchFamily="34" charset="0"/>
                  </a:rPr>
                  <a:t> </a:t>
                </a:r>
                <a:r>
                  <a:rPr lang="en-US" sz="2400" dirty="0">
                    <a:solidFill>
                      <a:srgbClr val="2850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расходится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.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Подкидывая </a:t>
                </a:r>
                <a:r>
                  <a:rPr lang="ru-RU" sz="2400" dirty="0" smtClean="0">
                    <a:solidFill>
                      <a:srgbClr val="373737"/>
                    </a:solidFill>
                    <a:latin typeface="Myriad Pro" pitchFamily="34" charset="0"/>
                  </a:rPr>
                  <a:t>кубик,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мы получаем сходимость последовательности с вероятностью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0.5</m:t>
                    </m:r>
                    <m:r>
                      <a:rPr lang="ru-RU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>
                  <a:solidFill>
                    <a:srgbClr val="28506A"/>
                  </a:solidFill>
                  <a:latin typeface="Myriad Pro" pitchFamily="34" charset="0"/>
                </a:endParaRPr>
              </a:p>
            </p:txBody>
          </p:sp>
        </mc:Choice>
        <mc:Fallback>
          <p:sp>
            <p:nvSpPr>
              <p:cNvPr id="8" name="Содержимое 2">
                <a:extLst>
                  <a:ext uri="{FF2B5EF4-FFF2-40B4-BE49-F238E27FC236}">
                    <a16:creationId xmlns:a16="http://schemas.microsoft.com/office/drawing/2014/main" id="{6B6BA76E-8757-7048-BCEE-F6954A4DC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295417"/>
                <a:ext cx="8064896" cy="3013903"/>
              </a:xfrm>
              <a:prstGeom prst="rect">
                <a:avLst/>
              </a:prstGeom>
              <a:blipFill>
                <a:blip r:embed="rId5"/>
                <a:stretch>
                  <a:fillRect l="-2345" t="-1619" r="-4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576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Сходимость почти наверное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79F5969D-8CB8-4848-AB30-699A40D87A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064896" cy="259689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latin typeface="Myriad Pro" pitchFamily="34" charset="0"/>
                  </a:rPr>
                  <a:t>Кубик подкидывают </a:t>
                </a:r>
                <a:r>
                  <a:rPr lang="ru-RU" sz="2400" b="1" dirty="0">
                    <a:solidFill>
                      <a:srgbClr val="28506A"/>
                    </a:solidFill>
                    <a:latin typeface="Myriad Pro" pitchFamily="34" charset="0"/>
                  </a:rPr>
                  <a:t>один раз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ru-RU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если чётное число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1)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ru-RU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если нечётное число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latin typeface="Myriad Pro" pitchFamily="34" charset="0"/>
                  </a:rPr>
                  <a:t>С какой вероятностью сходится последовательность</a:t>
                </a:r>
                <a:r>
                  <a:rPr lang="en-US" sz="2400" dirty="0">
                    <a:latin typeface="Myriad Pro" panose="020B050303040302020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ru-RU" sz="2400" dirty="0">
                    <a:solidFill>
                      <a:srgbClr val="28506A"/>
                    </a:solidFill>
                    <a:latin typeface="Myriad Pro" pitchFamily="34" charset="0"/>
                  </a:rPr>
                  <a:t> </a:t>
                </a:r>
                <a:endParaRPr lang="en-US" sz="2400" dirty="0">
                  <a:solidFill>
                    <a:srgbClr val="5C5B5C"/>
                  </a:solidFill>
                  <a:latin typeface="Myriad Pro" panose="020B0503030403020204"/>
                </a:endParaRPr>
              </a:p>
            </p:txBody>
          </p:sp>
        </mc:Choice>
        <mc:Fallback xmlns="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79F5969D-8CB8-4848-AB30-699A40D87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064896" cy="2596897"/>
              </a:xfrm>
              <a:prstGeom prst="rect">
                <a:avLst/>
              </a:prstGeom>
              <a:blipFill>
                <a:blip r:embed="rId4"/>
                <a:stretch>
                  <a:fillRect l="-2362" t="-82439" b="-11756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Содержимое 2">
                <a:extLst>
                  <a:ext uri="{FF2B5EF4-FFF2-40B4-BE49-F238E27FC236}">
                    <a16:creationId xmlns:a16="http://schemas.microsoft.com/office/drawing/2014/main" id="{8368C1F8-B5D2-B74C-9A26-C01283A19D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3295417"/>
                <a:ext cx="8064896" cy="3013903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latin typeface="Myriad Pro" pitchFamily="34" charset="0"/>
                  </a:rPr>
                  <a:t>Последовательность</a:t>
                </a:r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ru-RU" sz="2400" dirty="0">
                    <a:solidFill>
                      <a:srgbClr val="2850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latin typeface="Myriad Pro" pitchFamily="34" charset="0"/>
                  </a:rPr>
                  <a:t>сходится к </a:t>
                </a:r>
                <a:r>
                  <a:rPr lang="en-US" sz="2400" dirty="0">
                    <a:solidFill>
                      <a:srgbClr val="28506A"/>
                    </a:solidFill>
                    <a:latin typeface="Myriad Pro" pitchFamily="34" charset="0"/>
                  </a:rPr>
                  <a:t>1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.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Последовательность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1)</m:t>
                        </m:r>
                      </m:e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ru-RU" sz="2400" dirty="0">
                    <a:solidFill>
                      <a:srgbClr val="28506A"/>
                    </a:solidFill>
                    <a:latin typeface="Myriad Pro" pitchFamily="34" charset="0"/>
                  </a:rPr>
                  <a:t> </a:t>
                </a:r>
                <a:r>
                  <a:rPr lang="en-US" sz="2400" dirty="0">
                    <a:solidFill>
                      <a:srgbClr val="2850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расходится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.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Подкидывая кубик мы получаем сходимость последовательности с вероятностью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0.5</m:t>
                    </m:r>
                    <m:r>
                      <a:rPr lang="ru-RU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>
                  <a:solidFill>
                    <a:srgbClr val="28506A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r>
                        <a:rPr lang="en-US" sz="2400" i="1" dirty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 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)=0.5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rgbClr val="28506A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Если бы вероятность была бы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была бы сходимость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почти наверное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.</a:t>
                </a:r>
                <a:endParaRPr lang="ru-RU" sz="2400" dirty="0">
                  <a:solidFill>
                    <a:srgbClr val="373737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15" name="Содержимое 2">
                <a:extLst>
                  <a:ext uri="{FF2B5EF4-FFF2-40B4-BE49-F238E27FC236}">
                    <a16:creationId xmlns:a16="http://schemas.microsoft.com/office/drawing/2014/main" id="{8368C1F8-B5D2-B74C-9A26-C01283A19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295417"/>
                <a:ext cx="8064896" cy="3013903"/>
              </a:xfrm>
              <a:prstGeom prst="rect">
                <a:avLst/>
              </a:prstGeom>
              <a:blipFill>
                <a:blip r:embed="rId5"/>
                <a:stretch>
                  <a:fillRect l="-2362" t="-1688" r="-472" b="-211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159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Пример сходимости почти наверное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Таблица 7">
                <a:extLst>
                  <a:ext uri="{FF2B5EF4-FFF2-40B4-BE49-F238E27FC236}">
                    <a16:creationId xmlns:a16="http://schemas.microsoft.com/office/drawing/2014/main" id="{540BED33-EFD0-A243-8942-6DF5D262F7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0231524"/>
                  </p:ext>
                </p:extLst>
              </p:nvPr>
            </p:nvGraphicFramePr>
            <p:xfrm>
              <a:off x="783269" y="675235"/>
              <a:ext cx="3600400" cy="123583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Таблица 7">
                <a:extLst>
                  <a:ext uri="{FF2B5EF4-FFF2-40B4-BE49-F238E27FC236}">
                    <a16:creationId xmlns:a16="http://schemas.microsoft.com/office/drawing/2014/main" id="{540BED33-EFD0-A243-8942-6DF5D262F7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0231524"/>
                  </p:ext>
                </p:extLst>
              </p:nvPr>
            </p:nvGraphicFramePr>
            <p:xfrm>
              <a:off x="783269" y="675235"/>
              <a:ext cx="3600400" cy="123583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778" r="-115909" b="-1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65000" t="-2778" r="-91250" b="-1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0411" t="-2778" b="-17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778637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59677" r="-115909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65000" t="-59677" r="-91250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0411" t="-59677" b="-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Содержимое 2">
            <a:extLst>
              <a:ext uri="{FF2B5EF4-FFF2-40B4-BE49-F238E27FC236}">
                <a16:creationId xmlns:a16="http://schemas.microsoft.com/office/drawing/2014/main" id="{04169978-8944-EA41-B360-EC87F0CA4D69}"/>
              </a:ext>
            </a:extLst>
          </p:cNvPr>
          <p:cNvSpPr txBox="1">
            <a:spLocks/>
          </p:cNvSpPr>
          <p:nvPr/>
        </p:nvSpPr>
        <p:spPr>
          <a:xfrm>
            <a:off x="4788024" y="720000"/>
            <a:ext cx="4104456" cy="12297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Сходится ли последовательность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почти наверное?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52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Пример сходимости почти наверное</a:t>
            </a:r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F9AFC10F-CBF1-4EA8-9711-387B0A3CC388}"/>
              </a:ext>
            </a:extLst>
          </p:cNvPr>
          <p:cNvSpPr/>
          <p:nvPr/>
        </p:nvSpPr>
        <p:spPr>
          <a:xfrm>
            <a:off x="1069347" y="2281779"/>
            <a:ext cx="7374032" cy="1147221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9B2156-A83E-401C-9136-66B326273D4C}"/>
              </a:ext>
            </a:extLst>
          </p:cNvPr>
          <p:cNvSpPr txBox="1"/>
          <p:nvPr/>
        </p:nvSpPr>
        <p:spPr>
          <a:xfrm>
            <a:off x="1781285" y="2420888"/>
            <a:ext cx="6662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Ответ зависит от того, как именно устроена наша случайная величина</a:t>
            </a: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B9117007-3837-44E5-B3AA-8DA9FC07FF62}"/>
              </a:ext>
            </a:extLst>
          </p:cNvPr>
          <p:cNvSpPr/>
          <p:nvPr/>
        </p:nvSpPr>
        <p:spPr>
          <a:xfrm>
            <a:off x="1331640" y="2497141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chemeClr val="accent2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Таблица 7">
                <a:extLst>
                  <a:ext uri="{FF2B5EF4-FFF2-40B4-BE49-F238E27FC236}">
                    <a16:creationId xmlns:a16="http://schemas.microsoft.com/office/drawing/2014/main" id="{5B689828-B77B-3D4B-9A63-015A3F3947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0231524"/>
                  </p:ext>
                </p:extLst>
              </p:nvPr>
            </p:nvGraphicFramePr>
            <p:xfrm>
              <a:off x="783269" y="675235"/>
              <a:ext cx="3600400" cy="123583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Таблица 7">
                <a:extLst>
                  <a:ext uri="{FF2B5EF4-FFF2-40B4-BE49-F238E27FC236}">
                    <a16:creationId xmlns:a16="http://schemas.microsoft.com/office/drawing/2014/main" id="{5B689828-B77B-3D4B-9A63-015A3F3947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0231524"/>
                  </p:ext>
                </p:extLst>
              </p:nvPr>
            </p:nvGraphicFramePr>
            <p:xfrm>
              <a:off x="783269" y="675235"/>
              <a:ext cx="3600400" cy="123583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778" r="-115909" b="-1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65000" t="-2778" r="-91250" b="-1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0411" t="-2778" b="-17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778637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59677" r="-115909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65000" t="-59677" r="-91250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0411" t="-59677" b="-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Содержимое 2">
            <a:extLst>
              <a:ext uri="{FF2B5EF4-FFF2-40B4-BE49-F238E27FC236}">
                <a16:creationId xmlns:a16="http://schemas.microsoft.com/office/drawing/2014/main" id="{0FA22B4C-6E4B-5D4B-B44C-0F80FAD31D2E}"/>
              </a:ext>
            </a:extLst>
          </p:cNvPr>
          <p:cNvSpPr txBox="1">
            <a:spLocks/>
          </p:cNvSpPr>
          <p:nvPr/>
        </p:nvSpPr>
        <p:spPr>
          <a:xfrm>
            <a:off x="4788024" y="720000"/>
            <a:ext cx="4104456" cy="12297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Сходится ли последовательность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почти наверное?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12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Пример сходимости почти наверное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7">
                <a:extLst>
                  <a:ext uri="{FF2B5EF4-FFF2-40B4-BE49-F238E27FC236}">
                    <a16:creationId xmlns:a16="http://schemas.microsoft.com/office/drawing/2014/main" id="{A78246C8-7705-F143-AAF4-EF9D253FD809}"/>
                  </a:ext>
                </a:extLst>
              </p:cNvPr>
              <p:cNvSpPr/>
              <p:nvPr/>
            </p:nvSpPr>
            <p:spPr>
              <a:xfrm>
                <a:off x="993466" y="4545211"/>
                <a:ext cx="10052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54748B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ru-RU" sz="2400" b="0" i="1" smtClean="0">
                          <a:solidFill>
                            <a:srgbClr val="54748B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ru-RU" sz="2400" dirty="0">
                  <a:solidFill>
                    <a:srgbClr val="54748B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7">
                <a:extLst>
                  <a:ext uri="{FF2B5EF4-FFF2-40B4-BE49-F238E27FC236}">
                    <a16:creationId xmlns:a16="http://schemas.microsoft.com/office/drawing/2014/main" id="{A78246C8-7705-F143-AAF4-EF9D253FD8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466" y="4545211"/>
                <a:ext cx="10052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53F1C86-8BD0-CA4D-946A-C1060CCA468D}"/>
                  </a:ext>
                </a:extLst>
              </p:cNvPr>
              <p:cNvSpPr txBox="1"/>
              <p:nvPr/>
            </p:nvSpPr>
            <p:spPr>
              <a:xfrm>
                <a:off x="734318" y="4065154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53F1C86-8BD0-CA4D-946A-C1060CCA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18" y="4065154"/>
                <a:ext cx="200375" cy="307777"/>
              </a:xfrm>
              <a:prstGeom prst="rect">
                <a:avLst/>
              </a:prstGeom>
              <a:blipFill>
                <a:blip r:embed="rId5"/>
                <a:stretch>
                  <a:fillRect l="-23529" r="-176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CAB325-0045-E143-AC2D-E3DF110D3EAA}"/>
                  </a:ext>
                </a:extLst>
              </p:cNvPr>
              <p:cNvSpPr txBox="1"/>
              <p:nvPr/>
            </p:nvSpPr>
            <p:spPr>
              <a:xfrm>
                <a:off x="581800" y="2207169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CAB325-0045-E143-AC2D-E3DF110D3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00" y="2207169"/>
                <a:ext cx="612491" cy="307777"/>
              </a:xfrm>
              <a:prstGeom prst="rect">
                <a:avLst/>
              </a:prstGeom>
              <a:blipFill>
                <a:blip r:embed="rId6"/>
                <a:stretch>
                  <a:fillRect l="-14286" r="-4082" b="-8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E1ED60-9F7E-4047-B40A-E20C95AD5584}"/>
                  </a:ext>
                </a:extLst>
              </p:cNvPr>
              <p:cNvSpPr txBox="1"/>
              <p:nvPr/>
            </p:nvSpPr>
            <p:spPr>
              <a:xfrm>
                <a:off x="1922408" y="4065154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E1ED60-9F7E-4047-B40A-E20C95AD5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408" y="4065154"/>
                <a:ext cx="200375" cy="307777"/>
              </a:xfrm>
              <a:prstGeom prst="rect">
                <a:avLst/>
              </a:prstGeom>
              <a:blipFill>
                <a:blip r:embed="rId7"/>
                <a:stretch>
                  <a:fillRect l="-23529" r="-2352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4C2D157-3E3E-0142-82DC-0F2028C26678}"/>
                  </a:ext>
                </a:extLst>
              </p:cNvPr>
              <p:cNvSpPr txBox="1"/>
              <p:nvPr/>
            </p:nvSpPr>
            <p:spPr>
              <a:xfrm>
                <a:off x="2313310" y="4077072"/>
                <a:ext cx="1890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4C2D157-3E3E-0142-82DC-0F2028C26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3310" y="4077072"/>
                <a:ext cx="189026" cy="307777"/>
              </a:xfrm>
              <a:prstGeom prst="rect">
                <a:avLst/>
              </a:prstGeom>
              <a:blipFill>
                <a:blip r:embed="rId8"/>
                <a:stretch>
                  <a:fillRect l="-25000" r="-312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Прямая со стрелкой 16">
            <a:extLst>
              <a:ext uri="{FF2B5EF4-FFF2-40B4-BE49-F238E27FC236}">
                <a16:creationId xmlns:a16="http://schemas.microsoft.com/office/drawing/2014/main" id="{A7F671C9-9B4F-FF42-BEB9-1A52DF97E81B}"/>
              </a:ext>
            </a:extLst>
          </p:cNvPr>
          <p:cNvCxnSpPr>
            <a:cxnSpLocks/>
          </p:cNvCxnSpPr>
          <p:nvPr/>
        </p:nvCxnSpPr>
        <p:spPr>
          <a:xfrm flipH="1" flipV="1">
            <a:off x="863877" y="2563731"/>
            <a:ext cx="11668" cy="1470436"/>
          </a:xfrm>
          <a:prstGeom prst="straightConnector1">
            <a:avLst/>
          </a:prstGeom>
          <a:ln w="254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17">
            <a:extLst>
              <a:ext uri="{FF2B5EF4-FFF2-40B4-BE49-F238E27FC236}">
                <a16:creationId xmlns:a16="http://schemas.microsoft.com/office/drawing/2014/main" id="{38CACA64-D41E-6542-9D33-7BAD88EDA003}"/>
              </a:ext>
            </a:extLst>
          </p:cNvPr>
          <p:cNvCxnSpPr>
            <a:cxnSpLocks/>
          </p:cNvCxnSpPr>
          <p:nvPr/>
        </p:nvCxnSpPr>
        <p:spPr>
          <a:xfrm>
            <a:off x="881233" y="4037491"/>
            <a:ext cx="1494490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402AF3-5073-574D-966F-1F1953F0D2E1}"/>
                  </a:ext>
                </a:extLst>
              </p:cNvPr>
              <p:cNvSpPr txBox="1"/>
              <p:nvPr/>
            </p:nvSpPr>
            <p:spPr>
              <a:xfrm>
                <a:off x="539552" y="3404052"/>
                <a:ext cx="28803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402AF3-5073-574D-966F-1F1953F0D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404052"/>
                <a:ext cx="288032" cy="307777"/>
              </a:xfrm>
              <a:prstGeom prst="rect">
                <a:avLst/>
              </a:prstGeom>
              <a:blipFill>
                <a:blip r:embed="rId9"/>
                <a:stretch>
                  <a:fillRect l="-20833" r="-125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Прямая соединительная линия 21">
            <a:extLst>
              <a:ext uri="{FF2B5EF4-FFF2-40B4-BE49-F238E27FC236}">
                <a16:creationId xmlns:a16="http://schemas.microsoft.com/office/drawing/2014/main" id="{EF8ECDA2-F5A6-094B-A7F8-C399F3FFEA81}"/>
              </a:ext>
            </a:extLst>
          </p:cNvPr>
          <p:cNvCxnSpPr/>
          <p:nvPr/>
        </p:nvCxnSpPr>
        <p:spPr>
          <a:xfrm>
            <a:off x="881893" y="3620091"/>
            <a:ext cx="537197" cy="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23">
            <a:extLst>
              <a:ext uri="{FF2B5EF4-FFF2-40B4-BE49-F238E27FC236}">
                <a16:creationId xmlns:a16="http://schemas.microsoft.com/office/drawing/2014/main" id="{489B73AD-CA50-1746-8BEE-399882361837}"/>
              </a:ext>
            </a:extLst>
          </p:cNvPr>
          <p:cNvCxnSpPr>
            <a:cxnSpLocks/>
          </p:cNvCxnSpPr>
          <p:nvPr/>
        </p:nvCxnSpPr>
        <p:spPr>
          <a:xfrm>
            <a:off x="1949182" y="3616094"/>
            <a:ext cx="0" cy="41807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24">
            <a:extLst>
              <a:ext uri="{FF2B5EF4-FFF2-40B4-BE49-F238E27FC236}">
                <a16:creationId xmlns:a16="http://schemas.microsoft.com/office/drawing/2014/main" id="{6DE97A8A-2B84-AD47-99A9-4088EFB18B7E}"/>
              </a:ext>
            </a:extLst>
          </p:cNvPr>
          <p:cNvCxnSpPr>
            <a:cxnSpLocks/>
          </p:cNvCxnSpPr>
          <p:nvPr/>
        </p:nvCxnSpPr>
        <p:spPr>
          <a:xfrm>
            <a:off x="1414194" y="3616094"/>
            <a:ext cx="0" cy="41807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29">
            <a:extLst>
              <a:ext uri="{FF2B5EF4-FFF2-40B4-BE49-F238E27FC236}">
                <a16:creationId xmlns:a16="http://schemas.microsoft.com/office/drawing/2014/main" id="{AA7B4039-5227-CE4A-A565-A0BAACA11BFA}"/>
              </a:ext>
            </a:extLst>
          </p:cNvPr>
          <p:cNvCxnSpPr>
            <a:cxnSpLocks/>
          </p:cNvCxnSpPr>
          <p:nvPr/>
        </p:nvCxnSpPr>
        <p:spPr>
          <a:xfrm>
            <a:off x="1412173" y="3620091"/>
            <a:ext cx="510235" cy="0"/>
          </a:xfrm>
          <a:prstGeom prst="line">
            <a:avLst/>
          </a:prstGeom>
          <a:ln w="34925" cap="rnd">
            <a:solidFill>
              <a:srgbClr val="28506A">
                <a:alpha val="9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71">
            <a:extLst>
              <a:ext uri="{FF2B5EF4-FFF2-40B4-BE49-F238E27FC236}">
                <a16:creationId xmlns:a16="http://schemas.microsoft.com/office/drawing/2014/main" id="{1CF0C5DD-5DB5-D347-8A52-6399EDECA2D4}"/>
              </a:ext>
            </a:extLst>
          </p:cNvPr>
          <p:cNvCxnSpPr>
            <a:cxnSpLocks/>
          </p:cNvCxnSpPr>
          <p:nvPr/>
        </p:nvCxnSpPr>
        <p:spPr>
          <a:xfrm>
            <a:off x="863877" y="4005064"/>
            <a:ext cx="510235" cy="0"/>
          </a:xfrm>
          <a:prstGeom prst="line">
            <a:avLst/>
          </a:prstGeom>
          <a:ln w="34925" cap="rnd">
            <a:solidFill>
              <a:srgbClr val="9B45F4">
                <a:alpha val="9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Таблица 7">
                <a:extLst>
                  <a:ext uri="{FF2B5EF4-FFF2-40B4-BE49-F238E27FC236}">
                    <a16:creationId xmlns:a16="http://schemas.microsoft.com/office/drawing/2014/main" id="{78A77821-51A7-AF4E-BD2E-D5EC5D7CC7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0231524"/>
                  </p:ext>
                </p:extLst>
              </p:nvPr>
            </p:nvGraphicFramePr>
            <p:xfrm>
              <a:off x="783269" y="675235"/>
              <a:ext cx="3600400" cy="123583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Таблица 7">
                <a:extLst>
                  <a:ext uri="{FF2B5EF4-FFF2-40B4-BE49-F238E27FC236}">
                    <a16:creationId xmlns:a16="http://schemas.microsoft.com/office/drawing/2014/main" id="{78A77821-51A7-AF4E-BD2E-D5EC5D7CC7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0231524"/>
                  </p:ext>
                </p:extLst>
              </p:nvPr>
            </p:nvGraphicFramePr>
            <p:xfrm>
              <a:off x="783269" y="675235"/>
              <a:ext cx="3600400" cy="123583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t="-2778" r="-115909" b="-1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65000" t="-2778" r="-91250" b="-1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90411" t="-2778" b="-17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778637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t="-59677" r="-115909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65000" t="-59677" r="-91250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90411" t="-59677" b="-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Содержимое 2">
            <a:extLst>
              <a:ext uri="{FF2B5EF4-FFF2-40B4-BE49-F238E27FC236}">
                <a16:creationId xmlns:a16="http://schemas.microsoft.com/office/drawing/2014/main" id="{F3287129-1FF3-8C48-A190-23B305320D12}"/>
              </a:ext>
            </a:extLst>
          </p:cNvPr>
          <p:cNvSpPr txBox="1">
            <a:spLocks/>
          </p:cNvSpPr>
          <p:nvPr/>
        </p:nvSpPr>
        <p:spPr>
          <a:xfrm>
            <a:off x="4788024" y="720000"/>
            <a:ext cx="4104456" cy="12297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Сходится ли последовательность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почти наверное?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58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Пример сходимости почти наверное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7">
                <a:extLst>
                  <a:ext uri="{FF2B5EF4-FFF2-40B4-BE49-F238E27FC236}">
                    <a16:creationId xmlns:a16="http://schemas.microsoft.com/office/drawing/2014/main" id="{CAF21991-0245-4E46-BBF9-29BE4E01BC4F}"/>
                  </a:ext>
                </a:extLst>
              </p:cNvPr>
              <p:cNvSpPr/>
              <p:nvPr/>
            </p:nvSpPr>
            <p:spPr>
              <a:xfrm>
                <a:off x="993466" y="4545211"/>
                <a:ext cx="10052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54748B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ru-RU" sz="2400" b="0" i="1" smtClean="0">
                          <a:solidFill>
                            <a:srgbClr val="54748B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ru-RU" sz="2400" dirty="0">
                  <a:solidFill>
                    <a:srgbClr val="54748B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7">
                <a:extLst>
                  <a:ext uri="{FF2B5EF4-FFF2-40B4-BE49-F238E27FC236}">
                    <a16:creationId xmlns:a16="http://schemas.microsoft.com/office/drawing/2014/main" id="{CAF21991-0245-4E46-BBF9-29BE4E01BC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466" y="4545211"/>
                <a:ext cx="10052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6D6DDD2-C6FD-2743-87C3-55B0CB8539E7}"/>
                  </a:ext>
                </a:extLst>
              </p:cNvPr>
              <p:cNvSpPr txBox="1"/>
              <p:nvPr/>
            </p:nvSpPr>
            <p:spPr>
              <a:xfrm>
                <a:off x="734318" y="4065154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6D6DDD2-C6FD-2743-87C3-55B0CB853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18" y="4065154"/>
                <a:ext cx="200375" cy="307777"/>
              </a:xfrm>
              <a:prstGeom prst="rect">
                <a:avLst/>
              </a:prstGeom>
              <a:blipFill>
                <a:blip r:embed="rId5"/>
                <a:stretch>
                  <a:fillRect l="-23529" r="-176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A65DDDA-8F34-1E49-A87F-5D429A2E9B3B}"/>
                  </a:ext>
                </a:extLst>
              </p:cNvPr>
              <p:cNvSpPr txBox="1"/>
              <p:nvPr/>
            </p:nvSpPr>
            <p:spPr>
              <a:xfrm>
                <a:off x="581800" y="2207169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A65DDDA-8F34-1E49-A87F-5D429A2E9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00" y="2207169"/>
                <a:ext cx="612491" cy="307777"/>
              </a:xfrm>
              <a:prstGeom prst="rect">
                <a:avLst/>
              </a:prstGeom>
              <a:blipFill>
                <a:blip r:embed="rId6"/>
                <a:stretch>
                  <a:fillRect l="-14286" r="-4082" b="-8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E8B5EAA-3EE8-ED4F-BF64-3E70DE76C2A4}"/>
                  </a:ext>
                </a:extLst>
              </p:cNvPr>
              <p:cNvSpPr txBox="1"/>
              <p:nvPr/>
            </p:nvSpPr>
            <p:spPr>
              <a:xfrm>
                <a:off x="1922408" y="4065154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E8B5EAA-3EE8-ED4F-BF64-3E70DE76C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408" y="4065154"/>
                <a:ext cx="200375" cy="307777"/>
              </a:xfrm>
              <a:prstGeom prst="rect">
                <a:avLst/>
              </a:prstGeom>
              <a:blipFill>
                <a:blip r:embed="rId7"/>
                <a:stretch>
                  <a:fillRect l="-23529" r="-2352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18367E2-1527-F546-91EF-0B32CC02E29E}"/>
                  </a:ext>
                </a:extLst>
              </p:cNvPr>
              <p:cNvSpPr txBox="1"/>
              <p:nvPr/>
            </p:nvSpPr>
            <p:spPr>
              <a:xfrm>
                <a:off x="2313310" y="4077072"/>
                <a:ext cx="1890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18367E2-1527-F546-91EF-0B32CC02E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3310" y="4077072"/>
                <a:ext cx="189026" cy="307777"/>
              </a:xfrm>
              <a:prstGeom prst="rect">
                <a:avLst/>
              </a:prstGeom>
              <a:blipFill>
                <a:blip r:embed="rId8"/>
                <a:stretch>
                  <a:fillRect l="-25000" r="-312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Прямая со стрелкой 16">
            <a:extLst>
              <a:ext uri="{FF2B5EF4-FFF2-40B4-BE49-F238E27FC236}">
                <a16:creationId xmlns:a16="http://schemas.microsoft.com/office/drawing/2014/main" id="{4A1114B8-16DB-3E42-AA06-827875A09D42}"/>
              </a:ext>
            </a:extLst>
          </p:cNvPr>
          <p:cNvCxnSpPr>
            <a:cxnSpLocks/>
          </p:cNvCxnSpPr>
          <p:nvPr/>
        </p:nvCxnSpPr>
        <p:spPr>
          <a:xfrm flipH="1" flipV="1">
            <a:off x="863877" y="2563731"/>
            <a:ext cx="11668" cy="1470436"/>
          </a:xfrm>
          <a:prstGeom prst="straightConnector1">
            <a:avLst/>
          </a:prstGeom>
          <a:ln w="254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17">
            <a:extLst>
              <a:ext uri="{FF2B5EF4-FFF2-40B4-BE49-F238E27FC236}">
                <a16:creationId xmlns:a16="http://schemas.microsoft.com/office/drawing/2014/main" id="{CC57D62C-EA43-A844-9723-B5AEA1C54539}"/>
              </a:ext>
            </a:extLst>
          </p:cNvPr>
          <p:cNvCxnSpPr>
            <a:cxnSpLocks/>
          </p:cNvCxnSpPr>
          <p:nvPr/>
        </p:nvCxnSpPr>
        <p:spPr>
          <a:xfrm>
            <a:off x="881233" y="4037491"/>
            <a:ext cx="1494490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5D2E97-BCEB-0C49-88D7-17A7FFA92977}"/>
                  </a:ext>
                </a:extLst>
              </p:cNvPr>
              <p:cNvSpPr txBox="1"/>
              <p:nvPr/>
            </p:nvSpPr>
            <p:spPr>
              <a:xfrm>
                <a:off x="539552" y="3404052"/>
                <a:ext cx="28803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5D2E97-BCEB-0C49-88D7-17A7FFA92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404052"/>
                <a:ext cx="288032" cy="307777"/>
              </a:xfrm>
              <a:prstGeom prst="rect">
                <a:avLst/>
              </a:prstGeom>
              <a:blipFill>
                <a:blip r:embed="rId9"/>
                <a:stretch>
                  <a:fillRect l="-20833" r="-125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Прямая соединительная линия 21">
            <a:extLst>
              <a:ext uri="{FF2B5EF4-FFF2-40B4-BE49-F238E27FC236}">
                <a16:creationId xmlns:a16="http://schemas.microsoft.com/office/drawing/2014/main" id="{CDC13963-B91F-F54F-9BCA-9049FC86405F}"/>
              </a:ext>
            </a:extLst>
          </p:cNvPr>
          <p:cNvCxnSpPr/>
          <p:nvPr/>
        </p:nvCxnSpPr>
        <p:spPr>
          <a:xfrm>
            <a:off x="881893" y="3620091"/>
            <a:ext cx="537197" cy="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23">
            <a:extLst>
              <a:ext uri="{FF2B5EF4-FFF2-40B4-BE49-F238E27FC236}">
                <a16:creationId xmlns:a16="http://schemas.microsoft.com/office/drawing/2014/main" id="{53D5E896-C5BB-C047-ABEC-D57D75504E0F}"/>
              </a:ext>
            </a:extLst>
          </p:cNvPr>
          <p:cNvCxnSpPr>
            <a:cxnSpLocks/>
          </p:cNvCxnSpPr>
          <p:nvPr/>
        </p:nvCxnSpPr>
        <p:spPr>
          <a:xfrm>
            <a:off x="1949182" y="3616094"/>
            <a:ext cx="0" cy="41807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24">
            <a:extLst>
              <a:ext uri="{FF2B5EF4-FFF2-40B4-BE49-F238E27FC236}">
                <a16:creationId xmlns:a16="http://schemas.microsoft.com/office/drawing/2014/main" id="{544F38C1-9AEC-0C48-A4D3-7A2CD1FB1B1D}"/>
              </a:ext>
            </a:extLst>
          </p:cNvPr>
          <p:cNvCxnSpPr>
            <a:cxnSpLocks/>
          </p:cNvCxnSpPr>
          <p:nvPr/>
        </p:nvCxnSpPr>
        <p:spPr>
          <a:xfrm>
            <a:off x="1414194" y="3616094"/>
            <a:ext cx="0" cy="41807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29">
            <a:extLst>
              <a:ext uri="{FF2B5EF4-FFF2-40B4-BE49-F238E27FC236}">
                <a16:creationId xmlns:a16="http://schemas.microsoft.com/office/drawing/2014/main" id="{A824969E-859C-A144-AF92-73DE506F76CD}"/>
              </a:ext>
            </a:extLst>
          </p:cNvPr>
          <p:cNvCxnSpPr>
            <a:cxnSpLocks/>
          </p:cNvCxnSpPr>
          <p:nvPr/>
        </p:nvCxnSpPr>
        <p:spPr>
          <a:xfrm>
            <a:off x="1412173" y="3620091"/>
            <a:ext cx="510235" cy="0"/>
          </a:xfrm>
          <a:prstGeom prst="line">
            <a:avLst/>
          </a:prstGeom>
          <a:ln w="34925" cap="rnd">
            <a:solidFill>
              <a:srgbClr val="28506A">
                <a:alpha val="9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66">
            <a:extLst>
              <a:ext uri="{FF2B5EF4-FFF2-40B4-BE49-F238E27FC236}">
                <a16:creationId xmlns:a16="http://schemas.microsoft.com/office/drawing/2014/main" id="{560B14A7-612F-1343-8A4A-94FAEDD92275}"/>
              </a:ext>
            </a:extLst>
          </p:cNvPr>
          <p:cNvCxnSpPr>
            <a:cxnSpLocks/>
          </p:cNvCxnSpPr>
          <p:nvPr/>
        </p:nvCxnSpPr>
        <p:spPr>
          <a:xfrm>
            <a:off x="3000408" y="4017363"/>
            <a:ext cx="810379" cy="0"/>
          </a:xfrm>
          <a:prstGeom prst="line">
            <a:avLst/>
          </a:prstGeom>
          <a:ln w="34925" cap="rnd">
            <a:solidFill>
              <a:srgbClr val="9B45F4">
                <a:alpha val="9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Прямоугольник 44">
                <a:extLst>
                  <a:ext uri="{FF2B5EF4-FFF2-40B4-BE49-F238E27FC236}">
                    <a16:creationId xmlns:a16="http://schemas.microsoft.com/office/drawing/2014/main" id="{07B1ADF6-32AC-854E-BA58-D6C7B8A82A86}"/>
                  </a:ext>
                </a:extLst>
              </p:cNvPr>
              <p:cNvSpPr/>
              <p:nvPr/>
            </p:nvSpPr>
            <p:spPr>
              <a:xfrm>
                <a:off x="3006098" y="4545211"/>
                <a:ext cx="10052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54748B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ru-RU" sz="2400" b="0" i="1" smtClean="0">
                          <a:solidFill>
                            <a:srgbClr val="54748B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ru-RU" sz="2400" dirty="0">
                  <a:solidFill>
                    <a:srgbClr val="54748B"/>
                  </a:solidFill>
                </a:endParaRPr>
              </a:p>
            </p:txBody>
          </p:sp>
        </mc:Choice>
        <mc:Fallback xmlns="">
          <p:sp>
            <p:nvSpPr>
              <p:cNvPr id="56" name="Прямоугольник 44">
                <a:extLst>
                  <a:ext uri="{FF2B5EF4-FFF2-40B4-BE49-F238E27FC236}">
                    <a16:creationId xmlns:a16="http://schemas.microsoft.com/office/drawing/2014/main" id="{07B1ADF6-32AC-854E-BA58-D6C7B8A82A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098" y="4545211"/>
                <a:ext cx="100527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B43505E-2BDD-5241-82A8-41FDE614CB24}"/>
                  </a:ext>
                </a:extLst>
              </p:cNvPr>
              <p:cNvSpPr txBox="1"/>
              <p:nvPr/>
            </p:nvSpPr>
            <p:spPr>
              <a:xfrm>
                <a:off x="2859183" y="4065154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B43505E-2BDD-5241-82A8-41FDE614C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183" y="4065154"/>
                <a:ext cx="200375" cy="307777"/>
              </a:xfrm>
              <a:prstGeom prst="rect">
                <a:avLst/>
              </a:prstGeom>
              <a:blipFill>
                <a:blip r:embed="rId11"/>
                <a:stretch>
                  <a:fillRect l="-23529" r="-2352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B0A3FE0-ED3B-4D42-9C1F-47F4501906C7}"/>
                  </a:ext>
                </a:extLst>
              </p:cNvPr>
              <p:cNvSpPr txBox="1"/>
              <p:nvPr/>
            </p:nvSpPr>
            <p:spPr>
              <a:xfrm>
                <a:off x="2670831" y="2204864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B0A3FE0-ED3B-4D42-9C1F-47F450190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831" y="2204864"/>
                <a:ext cx="612491" cy="307777"/>
              </a:xfrm>
              <a:prstGeom prst="rect">
                <a:avLst/>
              </a:prstGeom>
              <a:blipFill>
                <a:blip r:embed="rId12"/>
                <a:stretch>
                  <a:fillRect l="-12000" r="-4000" b="-8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5D8788E-0095-DF49-97EF-863A283C5946}"/>
                  </a:ext>
                </a:extLst>
              </p:cNvPr>
              <p:cNvSpPr txBox="1"/>
              <p:nvPr/>
            </p:nvSpPr>
            <p:spPr>
              <a:xfrm>
                <a:off x="4047273" y="4065154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5D8788E-0095-DF49-97EF-863A283C5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273" y="4065154"/>
                <a:ext cx="200375" cy="307777"/>
              </a:xfrm>
              <a:prstGeom prst="rect">
                <a:avLst/>
              </a:prstGeom>
              <a:blipFill>
                <a:blip r:embed="rId13"/>
                <a:stretch>
                  <a:fillRect l="-25000" r="-2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7B3E4D1-9BAE-E946-8E7C-53EE571C6A70}"/>
                  </a:ext>
                </a:extLst>
              </p:cNvPr>
              <p:cNvSpPr txBox="1"/>
              <p:nvPr/>
            </p:nvSpPr>
            <p:spPr>
              <a:xfrm>
                <a:off x="4438175" y="4065154"/>
                <a:ext cx="1890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7B3E4D1-9BAE-E946-8E7C-53EE571C6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175" y="4065154"/>
                <a:ext cx="189026" cy="307777"/>
              </a:xfrm>
              <a:prstGeom prst="rect">
                <a:avLst/>
              </a:prstGeom>
              <a:blipFill>
                <a:blip r:embed="rId14"/>
                <a:stretch>
                  <a:fillRect l="-25000" r="-312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Прямая со стрелкой 50">
            <a:extLst>
              <a:ext uri="{FF2B5EF4-FFF2-40B4-BE49-F238E27FC236}">
                <a16:creationId xmlns:a16="http://schemas.microsoft.com/office/drawing/2014/main" id="{636CF4FE-C974-DD42-87BC-8F05403C30C9}"/>
              </a:ext>
            </a:extLst>
          </p:cNvPr>
          <p:cNvCxnSpPr>
            <a:cxnSpLocks/>
          </p:cNvCxnSpPr>
          <p:nvPr/>
        </p:nvCxnSpPr>
        <p:spPr>
          <a:xfrm>
            <a:off x="3006098" y="4037491"/>
            <a:ext cx="1494490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34736AA-8353-394C-A1C0-1A4DB91F02C9}"/>
                  </a:ext>
                </a:extLst>
              </p:cNvPr>
              <p:cNvSpPr txBox="1"/>
              <p:nvPr/>
            </p:nvSpPr>
            <p:spPr>
              <a:xfrm>
                <a:off x="2730592" y="3229854"/>
                <a:ext cx="28803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34736AA-8353-394C-A1C0-1A4DB91F0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592" y="3229854"/>
                <a:ext cx="288032" cy="307777"/>
              </a:xfrm>
              <a:prstGeom prst="rect">
                <a:avLst/>
              </a:prstGeom>
              <a:blipFill>
                <a:blip r:embed="rId15"/>
                <a:stretch>
                  <a:fillRect l="-20833" r="-8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Прямая соединительная линия 52">
            <a:extLst>
              <a:ext uri="{FF2B5EF4-FFF2-40B4-BE49-F238E27FC236}">
                <a16:creationId xmlns:a16="http://schemas.microsoft.com/office/drawing/2014/main" id="{C0F20C16-48F2-E440-86F1-5F4EBF969F41}"/>
              </a:ext>
            </a:extLst>
          </p:cNvPr>
          <p:cNvCxnSpPr>
            <a:cxnSpLocks/>
          </p:cNvCxnSpPr>
          <p:nvPr/>
        </p:nvCxnSpPr>
        <p:spPr>
          <a:xfrm>
            <a:off x="3001862" y="3325919"/>
            <a:ext cx="808925" cy="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53">
            <a:extLst>
              <a:ext uri="{FF2B5EF4-FFF2-40B4-BE49-F238E27FC236}">
                <a16:creationId xmlns:a16="http://schemas.microsoft.com/office/drawing/2014/main" id="{D4467CD4-A999-D74B-851D-B11976C39D98}"/>
              </a:ext>
            </a:extLst>
          </p:cNvPr>
          <p:cNvCxnSpPr>
            <a:cxnSpLocks/>
          </p:cNvCxnSpPr>
          <p:nvPr/>
        </p:nvCxnSpPr>
        <p:spPr>
          <a:xfrm>
            <a:off x="4107667" y="3352964"/>
            <a:ext cx="0" cy="68120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Прямая соединительная линия 54">
            <a:extLst>
              <a:ext uri="{FF2B5EF4-FFF2-40B4-BE49-F238E27FC236}">
                <a16:creationId xmlns:a16="http://schemas.microsoft.com/office/drawing/2014/main" id="{191A1111-49B9-9D44-B15C-F9E44D4C15FB}"/>
              </a:ext>
            </a:extLst>
          </p:cNvPr>
          <p:cNvCxnSpPr>
            <a:cxnSpLocks/>
          </p:cNvCxnSpPr>
          <p:nvPr/>
        </p:nvCxnSpPr>
        <p:spPr>
          <a:xfrm>
            <a:off x="3814448" y="3325919"/>
            <a:ext cx="0" cy="70824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единительная линия 56">
            <a:extLst>
              <a:ext uri="{FF2B5EF4-FFF2-40B4-BE49-F238E27FC236}">
                <a16:creationId xmlns:a16="http://schemas.microsoft.com/office/drawing/2014/main" id="{4917A6BC-F66C-4441-8E9F-F7CD666ECA5B}"/>
              </a:ext>
            </a:extLst>
          </p:cNvPr>
          <p:cNvCxnSpPr>
            <a:cxnSpLocks/>
          </p:cNvCxnSpPr>
          <p:nvPr/>
        </p:nvCxnSpPr>
        <p:spPr>
          <a:xfrm>
            <a:off x="3810787" y="3332059"/>
            <a:ext cx="296880" cy="0"/>
          </a:xfrm>
          <a:prstGeom prst="line">
            <a:avLst/>
          </a:prstGeom>
          <a:ln w="34925" cap="rnd">
            <a:solidFill>
              <a:srgbClr val="28506A">
                <a:alpha val="9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Прямая со стрелкой 64">
            <a:extLst>
              <a:ext uri="{FF2B5EF4-FFF2-40B4-BE49-F238E27FC236}">
                <a16:creationId xmlns:a16="http://schemas.microsoft.com/office/drawing/2014/main" id="{3E4E8FD7-A7EE-1C43-834D-E5CE123634C8}"/>
              </a:ext>
            </a:extLst>
          </p:cNvPr>
          <p:cNvCxnSpPr>
            <a:cxnSpLocks/>
          </p:cNvCxnSpPr>
          <p:nvPr/>
        </p:nvCxnSpPr>
        <p:spPr>
          <a:xfrm flipH="1" flipV="1">
            <a:off x="2998200" y="2575455"/>
            <a:ext cx="11668" cy="1470436"/>
          </a:xfrm>
          <a:prstGeom prst="straightConnector1">
            <a:avLst/>
          </a:prstGeom>
          <a:ln w="254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Прямая соединительная линия 71">
            <a:extLst>
              <a:ext uri="{FF2B5EF4-FFF2-40B4-BE49-F238E27FC236}">
                <a16:creationId xmlns:a16="http://schemas.microsoft.com/office/drawing/2014/main" id="{2E8CB7C7-1649-8C40-A7EB-82707C300862}"/>
              </a:ext>
            </a:extLst>
          </p:cNvPr>
          <p:cNvCxnSpPr>
            <a:cxnSpLocks/>
          </p:cNvCxnSpPr>
          <p:nvPr/>
        </p:nvCxnSpPr>
        <p:spPr>
          <a:xfrm>
            <a:off x="863877" y="4005064"/>
            <a:ext cx="510235" cy="0"/>
          </a:xfrm>
          <a:prstGeom prst="line">
            <a:avLst/>
          </a:prstGeom>
          <a:ln w="34925" cap="rnd">
            <a:solidFill>
              <a:srgbClr val="9B45F4">
                <a:alpha val="9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Таблица 7">
                <a:extLst>
                  <a:ext uri="{FF2B5EF4-FFF2-40B4-BE49-F238E27FC236}">
                    <a16:creationId xmlns:a16="http://schemas.microsoft.com/office/drawing/2014/main" id="{01F9C371-E19C-F341-83A9-438990BA2F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0231524"/>
                  </p:ext>
                </p:extLst>
              </p:nvPr>
            </p:nvGraphicFramePr>
            <p:xfrm>
              <a:off x="783269" y="675235"/>
              <a:ext cx="3600400" cy="123583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Таблица 7">
                <a:extLst>
                  <a:ext uri="{FF2B5EF4-FFF2-40B4-BE49-F238E27FC236}">
                    <a16:creationId xmlns:a16="http://schemas.microsoft.com/office/drawing/2014/main" id="{01F9C371-E19C-F341-83A9-438990BA2F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0231524"/>
                  </p:ext>
                </p:extLst>
              </p:nvPr>
            </p:nvGraphicFramePr>
            <p:xfrm>
              <a:off x="783269" y="675235"/>
              <a:ext cx="3600400" cy="123583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t="-2778" r="-115909" b="-1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65000" t="-2778" r="-91250" b="-1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90411" t="-2778" b="-17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778637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t="-59677" r="-115909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65000" t="-59677" r="-91250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90411" t="-59677" b="-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2" name="Содержимое 2">
            <a:extLst>
              <a:ext uri="{FF2B5EF4-FFF2-40B4-BE49-F238E27FC236}">
                <a16:creationId xmlns:a16="http://schemas.microsoft.com/office/drawing/2014/main" id="{851B10F8-BF2D-CF43-B356-1CD46BCF7B93}"/>
              </a:ext>
            </a:extLst>
          </p:cNvPr>
          <p:cNvSpPr txBox="1">
            <a:spLocks/>
          </p:cNvSpPr>
          <p:nvPr/>
        </p:nvSpPr>
        <p:spPr>
          <a:xfrm>
            <a:off x="4788024" y="720000"/>
            <a:ext cx="4104456" cy="12297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Сходится ли последовательность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почти наверное?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73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7" name="applause.wav"/>
          </p:stSnd>
        </p:sndAc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Пример сходимости почти наверное</a:t>
            </a:r>
          </a:p>
        </p:txBody>
      </p:sp>
      <p:cxnSp>
        <p:nvCxnSpPr>
          <p:cNvPr id="44" name="Прямая соединительная линия 130">
            <a:extLst>
              <a:ext uri="{FF2B5EF4-FFF2-40B4-BE49-F238E27FC236}">
                <a16:creationId xmlns:a16="http://schemas.microsoft.com/office/drawing/2014/main" id="{E7AEC9F0-1A49-924C-A226-E43FAAD63EDD}"/>
              </a:ext>
            </a:extLst>
          </p:cNvPr>
          <p:cNvCxnSpPr>
            <a:cxnSpLocks/>
          </p:cNvCxnSpPr>
          <p:nvPr/>
        </p:nvCxnSpPr>
        <p:spPr>
          <a:xfrm>
            <a:off x="5164037" y="4017363"/>
            <a:ext cx="860954" cy="0"/>
          </a:xfrm>
          <a:prstGeom prst="line">
            <a:avLst/>
          </a:prstGeom>
          <a:ln w="34925" cap="rnd">
            <a:solidFill>
              <a:srgbClr val="9B45F4">
                <a:alpha val="9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10">
                <a:extLst>
                  <a:ext uri="{FF2B5EF4-FFF2-40B4-BE49-F238E27FC236}">
                    <a16:creationId xmlns:a16="http://schemas.microsoft.com/office/drawing/2014/main" id="{F3B4A10B-D97A-984D-8126-BD4FCE92D39C}"/>
                  </a:ext>
                </a:extLst>
              </p:cNvPr>
              <p:cNvSpPr/>
              <p:nvPr/>
            </p:nvSpPr>
            <p:spPr>
              <a:xfrm>
                <a:off x="5243688" y="4555484"/>
                <a:ext cx="10052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54748B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ru-RU" sz="2400" b="0" i="1" smtClean="0">
                          <a:solidFill>
                            <a:srgbClr val="54748B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ru-RU" sz="2400" dirty="0">
                  <a:solidFill>
                    <a:srgbClr val="54748B"/>
                  </a:solidFill>
                </a:endParaRPr>
              </a:p>
            </p:txBody>
          </p:sp>
        </mc:Choice>
        <mc:Fallback xmlns="">
          <p:sp>
            <p:nvSpPr>
              <p:cNvPr id="50" name="Прямоугольник 10">
                <a:extLst>
                  <a:ext uri="{FF2B5EF4-FFF2-40B4-BE49-F238E27FC236}">
                    <a16:creationId xmlns:a16="http://schemas.microsoft.com/office/drawing/2014/main" id="{F3B4A10B-D97A-984D-8126-BD4FCE92D3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3688" y="4555484"/>
                <a:ext cx="10052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Прямоугольник 7">
                <a:extLst>
                  <a:ext uri="{FF2B5EF4-FFF2-40B4-BE49-F238E27FC236}">
                    <a16:creationId xmlns:a16="http://schemas.microsoft.com/office/drawing/2014/main" id="{1BBAA0B9-D5BE-1B49-B649-F218EC48C1EB}"/>
                  </a:ext>
                </a:extLst>
              </p:cNvPr>
              <p:cNvSpPr/>
              <p:nvPr/>
            </p:nvSpPr>
            <p:spPr>
              <a:xfrm>
                <a:off x="993466" y="4545211"/>
                <a:ext cx="10052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54748B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ru-RU" sz="2400" b="0" i="1" smtClean="0">
                          <a:solidFill>
                            <a:srgbClr val="54748B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ru-RU" sz="2400" dirty="0">
                  <a:solidFill>
                    <a:srgbClr val="54748B"/>
                  </a:solidFill>
                </a:endParaRPr>
              </a:p>
            </p:txBody>
          </p:sp>
        </mc:Choice>
        <mc:Fallback xmlns="">
          <p:sp>
            <p:nvSpPr>
              <p:cNvPr id="56" name="Прямоугольник 7">
                <a:extLst>
                  <a:ext uri="{FF2B5EF4-FFF2-40B4-BE49-F238E27FC236}">
                    <a16:creationId xmlns:a16="http://schemas.microsoft.com/office/drawing/2014/main" id="{1BBAA0B9-D5BE-1B49-B649-F218EC48C1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466" y="4545211"/>
                <a:ext cx="100527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8CD1D16-60B5-A049-9640-C833270D26AD}"/>
                  </a:ext>
                </a:extLst>
              </p:cNvPr>
              <p:cNvSpPr txBox="1"/>
              <p:nvPr/>
            </p:nvSpPr>
            <p:spPr>
              <a:xfrm>
                <a:off x="734318" y="4065154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8CD1D16-60B5-A049-9640-C833270D2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18" y="4065154"/>
                <a:ext cx="200375" cy="307777"/>
              </a:xfrm>
              <a:prstGeom prst="rect">
                <a:avLst/>
              </a:prstGeom>
              <a:blipFill>
                <a:blip r:embed="rId6"/>
                <a:stretch>
                  <a:fillRect l="-23529" r="-176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BABA80B-6EB7-1341-952F-B50B48004E67}"/>
                  </a:ext>
                </a:extLst>
              </p:cNvPr>
              <p:cNvSpPr txBox="1"/>
              <p:nvPr/>
            </p:nvSpPr>
            <p:spPr>
              <a:xfrm>
                <a:off x="581800" y="2207169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BABA80B-6EB7-1341-952F-B50B48004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00" y="2207169"/>
                <a:ext cx="612491" cy="307777"/>
              </a:xfrm>
              <a:prstGeom prst="rect">
                <a:avLst/>
              </a:prstGeom>
              <a:blipFill>
                <a:blip r:embed="rId7"/>
                <a:stretch>
                  <a:fillRect l="-14286" r="-4082" b="-8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5D19EF0-1602-D74C-8CD8-B7BAFC8D6CD0}"/>
                  </a:ext>
                </a:extLst>
              </p:cNvPr>
              <p:cNvSpPr txBox="1"/>
              <p:nvPr/>
            </p:nvSpPr>
            <p:spPr>
              <a:xfrm>
                <a:off x="1922408" y="4065154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5D19EF0-1602-D74C-8CD8-B7BAFC8D6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408" y="4065154"/>
                <a:ext cx="200375" cy="307777"/>
              </a:xfrm>
              <a:prstGeom prst="rect">
                <a:avLst/>
              </a:prstGeom>
              <a:blipFill>
                <a:blip r:embed="rId8"/>
                <a:stretch>
                  <a:fillRect l="-23529" r="-2352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FB53A1A-C8A2-8A47-B98F-74FD6E9D0532}"/>
                  </a:ext>
                </a:extLst>
              </p:cNvPr>
              <p:cNvSpPr txBox="1"/>
              <p:nvPr/>
            </p:nvSpPr>
            <p:spPr>
              <a:xfrm>
                <a:off x="2313310" y="4077072"/>
                <a:ext cx="1890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FB53A1A-C8A2-8A47-B98F-74FD6E9D0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3310" y="4077072"/>
                <a:ext cx="189026" cy="307777"/>
              </a:xfrm>
              <a:prstGeom prst="rect">
                <a:avLst/>
              </a:prstGeom>
              <a:blipFill>
                <a:blip r:embed="rId9"/>
                <a:stretch>
                  <a:fillRect l="-25000" r="-312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Прямая со стрелкой 16">
            <a:extLst>
              <a:ext uri="{FF2B5EF4-FFF2-40B4-BE49-F238E27FC236}">
                <a16:creationId xmlns:a16="http://schemas.microsoft.com/office/drawing/2014/main" id="{C699DA85-3D5A-044C-A857-08A43DA2465F}"/>
              </a:ext>
            </a:extLst>
          </p:cNvPr>
          <p:cNvCxnSpPr>
            <a:cxnSpLocks/>
          </p:cNvCxnSpPr>
          <p:nvPr/>
        </p:nvCxnSpPr>
        <p:spPr>
          <a:xfrm flipH="1" flipV="1">
            <a:off x="863877" y="2563731"/>
            <a:ext cx="11668" cy="1470436"/>
          </a:xfrm>
          <a:prstGeom prst="straightConnector1">
            <a:avLst/>
          </a:prstGeom>
          <a:ln w="254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 стрелкой 17">
            <a:extLst>
              <a:ext uri="{FF2B5EF4-FFF2-40B4-BE49-F238E27FC236}">
                <a16:creationId xmlns:a16="http://schemas.microsoft.com/office/drawing/2014/main" id="{5D211EFB-124B-CA4C-B43D-1910BB6139BD}"/>
              </a:ext>
            </a:extLst>
          </p:cNvPr>
          <p:cNvCxnSpPr>
            <a:cxnSpLocks/>
          </p:cNvCxnSpPr>
          <p:nvPr/>
        </p:nvCxnSpPr>
        <p:spPr>
          <a:xfrm>
            <a:off x="881233" y="4037491"/>
            <a:ext cx="1494490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A0998AD-F69C-7545-B482-1D26CB03CCC6}"/>
                  </a:ext>
                </a:extLst>
              </p:cNvPr>
              <p:cNvSpPr txBox="1"/>
              <p:nvPr/>
            </p:nvSpPr>
            <p:spPr>
              <a:xfrm>
                <a:off x="539552" y="3404052"/>
                <a:ext cx="28803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A0998AD-F69C-7545-B482-1D26CB03C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404052"/>
                <a:ext cx="288032" cy="307777"/>
              </a:xfrm>
              <a:prstGeom prst="rect">
                <a:avLst/>
              </a:prstGeom>
              <a:blipFill>
                <a:blip r:embed="rId10"/>
                <a:stretch>
                  <a:fillRect l="-20833" r="-125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Прямая соединительная линия 21">
            <a:extLst>
              <a:ext uri="{FF2B5EF4-FFF2-40B4-BE49-F238E27FC236}">
                <a16:creationId xmlns:a16="http://schemas.microsoft.com/office/drawing/2014/main" id="{A48AAA16-E5B0-CE4C-A0D5-CB19AE5E9881}"/>
              </a:ext>
            </a:extLst>
          </p:cNvPr>
          <p:cNvCxnSpPr/>
          <p:nvPr/>
        </p:nvCxnSpPr>
        <p:spPr>
          <a:xfrm>
            <a:off x="881893" y="3620091"/>
            <a:ext cx="537197" cy="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единительная линия 23">
            <a:extLst>
              <a:ext uri="{FF2B5EF4-FFF2-40B4-BE49-F238E27FC236}">
                <a16:creationId xmlns:a16="http://schemas.microsoft.com/office/drawing/2014/main" id="{BA42C1B3-E993-DC4A-B9C3-17FD48BEF97B}"/>
              </a:ext>
            </a:extLst>
          </p:cNvPr>
          <p:cNvCxnSpPr>
            <a:cxnSpLocks/>
          </p:cNvCxnSpPr>
          <p:nvPr/>
        </p:nvCxnSpPr>
        <p:spPr>
          <a:xfrm>
            <a:off x="1949182" y="3616094"/>
            <a:ext cx="0" cy="41807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единительная линия 24">
            <a:extLst>
              <a:ext uri="{FF2B5EF4-FFF2-40B4-BE49-F238E27FC236}">
                <a16:creationId xmlns:a16="http://schemas.microsoft.com/office/drawing/2014/main" id="{215CC68A-44FE-8346-97D4-6B641563B2CF}"/>
              </a:ext>
            </a:extLst>
          </p:cNvPr>
          <p:cNvCxnSpPr>
            <a:cxnSpLocks/>
          </p:cNvCxnSpPr>
          <p:nvPr/>
        </p:nvCxnSpPr>
        <p:spPr>
          <a:xfrm>
            <a:off x="1414194" y="3616094"/>
            <a:ext cx="0" cy="41807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единительная линия 29">
            <a:extLst>
              <a:ext uri="{FF2B5EF4-FFF2-40B4-BE49-F238E27FC236}">
                <a16:creationId xmlns:a16="http://schemas.microsoft.com/office/drawing/2014/main" id="{7CB447AF-DDF6-F94B-9DE4-128ED90ED885}"/>
              </a:ext>
            </a:extLst>
          </p:cNvPr>
          <p:cNvCxnSpPr>
            <a:cxnSpLocks/>
          </p:cNvCxnSpPr>
          <p:nvPr/>
        </p:nvCxnSpPr>
        <p:spPr>
          <a:xfrm>
            <a:off x="1412173" y="3620091"/>
            <a:ext cx="510235" cy="0"/>
          </a:xfrm>
          <a:prstGeom prst="line">
            <a:avLst/>
          </a:prstGeom>
          <a:ln w="34925" cap="rnd">
            <a:solidFill>
              <a:srgbClr val="28506A">
                <a:alpha val="9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единительная линия 66">
            <a:extLst>
              <a:ext uri="{FF2B5EF4-FFF2-40B4-BE49-F238E27FC236}">
                <a16:creationId xmlns:a16="http://schemas.microsoft.com/office/drawing/2014/main" id="{DEB73864-9909-1246-93D5-A1AE2FB506D0}"/>
              </a:ext>
            </a:extLst>
          </p:cNvPr>
          <p:cNvCxnSpPr>
            <a:cxnSpLocks/>
          </p:cNvCxnSpPr>
          <p:nvPr/>
        </p:nvCxnSpPr>
        <p:spPr>
          <a:xfrm>
            <a:off x="3000408" y="4017363"/>
            <a:ext cx="810379" cy="0"/>
          </a:xfrm>
          <a:prstGeom prst="line">
            <a:avLst/>
          </a:prstGeom>
          <a:ln w="34925" cap="rnd">
            <a:solidFill>
              <a:srgbClr val="9B45F4">
                <a:alpha val="9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Прямоугольник 44">
                <a:extLst>
                  <a:ext uri="{FF2B5EF4-FFF2-40B4-BE49-F238E27FC236}">
                    <a16:creationId xmlns:a16="http://schemas.microsoft.com/office/drawing/2014/main" id="{C66C7B5A-2823-EF45-AC86-370E2D0AC7DF}"/>
                  </a:ext>
                </a:extLst>
              </p:cNvPr>
              <p:cNvSpPr/>
              <p:nvPr/>
            </p:nvSpPr>
            <p:spPr>
              <a:xfrm>
                <a:off x="3006098" y="4545211"/>
                <a:ext cx="10052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54748B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ru-RU" sz="2400" b="0" i="1" smtClean="0">
                          <a:solidFill>
                            <a:srgbClr val="54748B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ru-RU" sz="2400" dirty="0">
                  <a:solidFill>
                    <a:srgbClr val="54748B"/>
                  </a:solidFill>
                </a:endParaRPr>
              </a:p>
            </p:txBody>
          </p:sp>
        </mc:Choice>
        <mc:Fallback xmlns="">
          <p:sp>
            <p:nvSpPr>
              <p:cNvPr id="78" name="Прямоугольник 44">
                <a:extLst>
                  <a:ext uri="{FF2B5EF4-FFF2-40B4-BE49-F238E27FC236}">
                    <a16:creationId xmlns:a16="http://schemas.microsoft.com/office/drawing/2014/main" id="{C66C7B5A-2823-EF45-AC86-370E2D0AC7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098" y="4545211"/>
                <a:ext cx="1005275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F45DD30-EB10-D240-9CF4-DC16D663006A}"/>
                  </a:ext>
                </a:extLst>
              </p:cNvPr>
              <p:cNvSpPr txBox="1"/>
              <p:nvPr/>
            </p:nvSpPr>
            <p:spPr>
              <a:xfrm>
                <a:off x="2859183" y="4065154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F45DD30-EB10-D240-9CF4-DC16D6630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183" y="4065154"/>
                <a:ext cx="200375" cy="307777"/>
              </a:xfrm>
              <a:prstGeom prst="rect">
                <a:avLst/>
              </a:prstGeom>
              <a:blipFill>
                <a:blip r:embed="rId12"/>
                <a:stretch>
                  <a:fillRect l="-23529" r="-2352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EC945B8-1570-6E4E-928C-E6AE22C01BE3}"/>
                  </a:ext>
                </a:extLst>
              </p:cNvPr>
              <p:cNvSpPr txBox="1"/>
              <p:nvPr/>
            </p:nvSpPr>
            <p:spPr>
              <a:xfrm>
                <a:off x="2670831" y="2204864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EC945B8-1570-6E4E-928C-E6AE22C01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831" y="2204864"/>
                <a:ext cx="612491" cy="307777"/>
              </a:xfrm>
              <a:prstGeom prst="rect">
                <a:avLst/>
              </a:prstGeom>
              <a:blipFill>
                <a:blip r:embed="rId13"/>
                <a:stretch>
                  <a:fillRect l="-12000" r="-4000" b="-8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8622F4F-D7EB-184A-A357-CF026055304F}"/>
                  </a:ext>
                </a:extLst>
              </p:cNvPr>
              <p:cNvSpPr txBox="1"/>
              <p:nvPr/>
            </p:nvSpPr>
            <p:spPr>
              <a:xfrm>
                <a:off x="4047273" y="4065154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8622F4F-D7EB-184A-A357-CF0260553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273" y="4065154"/>
                <a:ext cx="200375" cy="307777"/>
              </a:xfrm>
              <a:prstGeom prst="rect">
                <a:avLst/>
              </a:prstGeom>
              <a:blipFill>
                <a:blip r:embed="rId14"/>
                <a:stretch>
                  <a:fillRect l="-25000" r="-2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CF956A8-739F-E942-AD3A-37F4B3FE9727}"/>
                  </a:ext>
                </a:extLst>
              </p:cNvPr>
              <p:cNvSpPr txBox="1"/>
              <p:nvPr/>
            </p:nvSpPr>
            <p:spPr>
              <a:xfrm>
                <a:off x="4438175" y="4065154"/>
                <a:ext cx="1890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CF956A8-739F-E942-AD3A-37F4B3FE9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175" y="4065154"/>
                <a:ext cx="189026" cy="307777"/>
              </a:xfrm>
              <a:prstGeom prst="rect">
                <a:avLst/>
              </a:prstGeom>
              <a:blipFill>
                <a:blip r:embed="rId15"/>
                <a:stretch>
                  <a:fillRect l="-25000" r="-312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Прямая со стрелкой 50">
            <a:extLst>
              <a:ext uri="{FF2B5EF4-FFF2-40B4-BE49-F238E27FC236}">
                <a16:creationId xmlns:a16="http://schemas.microsoft.com/office/drawing/2014/main" id="{48476955-A274-7D42-B56D-3B840F899629}"/>
              </a:ext>
            </a:extLst>
          </p:cNvPr>
          <p:cNvCxnSpPr>
            <a:cxnSpLocks/>
          </p:cNvCxnSpPr>
          <p:nvPr/>
        </p:nvCxnSpPr>
        <p:spPr>
          <a:xfrm>
            <a:off x="3006098" y="4037491"/>
            <a:ext cx="1494490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D939192-6B96-484B-A3F0-27454E266B21}"/>
                  </a:ext>
                </a:extLst>
              </p:cNvPr>
              <p:cNvSpPr txBox="1"/>
              <p:nvPr/>
            </p:nvSpPr>
            <p:spPr>
              <a:xfrm>
                <a:off x="2730592" y="3229854"/>
                <a:ext cx="28803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D939192-6B96-484B-A3F0-27454E266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592" y="3229854"/>
                <a:ext cx="288032" cy="307777"/>
              </a:xfrm>
              <a:prstGeom prst="rect">
                <a:avLst/>
              </a:prstGeom>
              <a:blipFill>
                <a:blip r:embed="rId16"/>
                <a:stretch>
                  <a:fillRect l="-20833" r="-8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Прямая соединительная линия 52">
            <a:extLst>
              <a:ext uri="{FF2B5EF4-FFF2-40B4-BE49-F238E27FC236}">
                <a16:creationId xmlns:a16="http://schemas.microsoft.com/office/drawing/2014/main" id="{6C5A502B-6C49-6845-8D69-6011C6C51424}"/>
              </a:ext>
            </a:extLst>
          </p:cNvPr>
          <p:cNvCxnSpPr>
            <a:cxnSpLocks/>
          </p:cNvCxnSpPr>
          <p:nvPr/>
        </p:nvCxnSpPr>
        <p:spPr>
          <a:xfrm>
            <a:off x="3001862" y="3325919"/>
            <a:ext cx="808925" cy="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Прямая соединительная линия 53">
            <a:extLst>
              <a:ext uri="{FF2B5EF4-FFF2-40B4-BE49-F238E27FC236}">
                <a16:creationId xmlns:a16="http://schemas.microsoft.com/office/drawing/2014/main" id="{ACC8E206-0774-CE45-ACA0-BC17E1A9524B}"/>
              </a:ext>
            </a:extLst>
          </p:cNvPr>
          <p:cNvCxnSpPr>
            <a:cxnSpLocks/>
          </p:cNvCxnSpPr>
          <p:nvPr/>
        </p:nvCxnSpPr>
        <p:spPr>
          <a:xfrm>
            <a:off x="4107667" y="3352964"/>
            <a:ext cx="0" cy="68120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Прямая соединительная линия 54">
            <a:extLst>
              <a:ext uri="{FF2B5EF4-FFF2-40B4-BE49-F238E27FC236}">
                <a16:creationId xmlns:a16="http://schemas.microsoft.com/office/drawing/2014/main" id="{A96DC7C4-83A2-8046-9689-C4173203A3A1}"/>
              </a:ext>
            </a:extLst>
          </p:cNvPr>
          <p:cNvCxnSpPr>
            <a:cxnSpLocks/>
          </p:cNvCxnSpPr>
          <p:nvPr/>
        </p:nvCxnSpPr>
        <p:spPr>
          <a:xfrm>
            <a:off x="3814448" y="3325919"/>
            <a:ext cx="0" cy="70824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Прямая соединительная линия 56">
            <a:extLst>
              <a:ext uri="{FF2B5EF4-FFF2-40B4-BE49-F238E27FC236}">
                <a16:creationId xmlns:a16="http://schemas.microsoft.com/office/drawing/2014/main" id="{1AFA4D92-A7ED-AE46-B58B-662F1698EE8E}"/>
              </a:ext>
            </a:extLst>
          </p:cNvPr>
          <p:cNvCxnSpPr>
            <a:cxnSpLocks/>
          </p:cNvCxnSpPr>
          <p:nvPr/>
        </p:nvCxnSpPr>
        <p:spPr>
          <a:xfrm>
            <a:off x="3810787" y="3332059"/>
            <a:ext cx="296880" cy="0"/>
          </a:xfrm>
          <a:prstGeom prst="line">
            <a:avLst/>
          </a:prstGeom>
          <a:ln w="34925" cap="rnd">
            <a:solidFill>
              <a:srgbClr val="28506A">
                <a:alpha val="9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43CE3AC4-880C-CA4E-B6C9-BA45D54D0636}"/>
                  </a:ext>
                </a:extLst>
              </p:cNvPr>
              <p:cNvSpPr txBox="1"/>
              <p:nvPr/>
            </p:nvSpPr>
            <p:spPr>
              <a:xfrm>
                <a:off x="5014957" y="4068247"/>
                <a:ext cx="200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43CE3AC4-880C-CA4E-B6C9-BA45D54D0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957" y="4068247"/>
                <a:ext cx="200376" cy="307777"/>
              </a:xfrm>
              <a:prstGeom prst="rect">
                <a:avLst/>
              </a:prstGeom>
              <a:blipFill>
                <a:blip r:embed="rId17"/>
                <a:stretch>
                  <a:fillRect l="-23529" r="-2352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6EC8975-3701-C24C-A8B2-89B7005A5440}"/>
                  </a:ext>
                </a:extLst>
              </p:cNvPr>
              <p:cNvSpPr txBox="1"/>
              <p:nvPr/>
            </p:nvSpPr>
            <p:spPr>
              <a:xfrm>
                <a:off x="4877569" y="2207168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6EC8975-3701-C24C-A8B2-89B7005A5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569" y="2207168"/>
                <a:ext cx="612491" cy="307777"/>
              </a:xfrm>
              <a:prstGeom prst="rect">
                <a:avLst/>
              </a:prstGeom>
              <a:blipFill>
                <a:blip r:embed="rId18"/>
                <a:stretch>
                  <a:fillRect l="-14583" r="-6250" b="-8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E81414A-B915-1E45-B772-C62F1AC156DE}"/>
                  </a:ext>
                </a:extLst>
              </p:cNvPr>
              <p:cNvSpPr txBox="1"/>
              <p:nvPr/>
            </p:nvSpPr>
            <p:spPr>
              <a:xfrm>
                <a:off x="6203047" y="4068247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E81414A-B915-1E45-B772-C62F1AC15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047" y="4068247"/>
                <a:ext cx="200375" cy="307777"/>
              </a:xfrm>
              <a:prstGeom prst="rect">
                <a:avLst/>
              </a:prstGeom>
              <a:blipFill>
                <a:blip r:embed="rId19"/>
                <a:stretch>
                  <a:fillRect l="-23529" r="-2352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FBB4D71F-EDCC-3F42-9CE7-6F3E1BA4780D}"/>
                  </a:ext>
                </a:extLst>
              </p:cNvPr>
              <p:cNvSpPr txBox="1"/>
              <p:nvPr/>
            </p:nvSpPr>
            <p:spPr>
              <a:xfrm>
                <a:off x="6593949" y="4068247"/>
                <a:ext cx="1890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FBB4D71F-EDCC-3F42-9CE7-6F3E1BA47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949" y="4068247"/>
                <a:ext cx="189026" cy="307777"/>
              </a:xfrm>
              <a:prstGeom prst="rect">
                <a:avLst/>
              </a:prstGeom>
              <a:blipFill>
                <a:blip r:embed="rId20"/>
                <a:stretch>
                  <a:fillRect l="-25000" r="-312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Прямая со стрелкой 78">
            <a:extLst>
              <a:ext uri="{FF2B5EF4-FFF2-40B4-BE49-F238E27FC236}">
                <a16:creationId xmlns:a16="http://schemas.microsoft.com/office/drawing/2014/main" id="{97C60104-E1B5-B446-A99B-A2D46F48DCC7}"/>
              </a:ext>
            </a:extLst>
          </p:cNvPr>
          <p:cNvCxnSpPr>
            <a:cxnSpLocks/>
          </p:cNvCxnSpPr>
          <p:nvPr/>
        </p:nvCxnSpPr>
        <p:spPr>
          <a:xfrm>
            <a:off x="5161872" y="4040584"/>
            <a:ext cx="1494490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8DD990A-7ECC-F84B-B292-469B0C93FAD5}"/>
                  </a:ext>
                </a:extLst>
              </p:cNvPr>
              <p:cNvSpPr txBox="1"/>
              <p:nvPr/>
            </p:nvSpPr>
            <p:spPr>
              <a:xfrm>
                <a:off x="4871002" y="2683987"/>
                <a:ext cx="28803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8DD990A-7ECC-F84B-B292-469B0C93F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002" y="2683987"/>
                <a:ext cx="288032" cy="307777"/>
              </a:xfrm>
              <a:prstGeom prst="rect">
                <a:avLst/>
              </a:prstGeom>
              <a:blipFill>
                <a:blip r:embed="rId21"/>
                <a:stretch>
                  <a:fillRect l="-31818" r="-909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Прямая соединительная линия 80">
            <a:extLst>
              <a:ext uri="{FF2B5EF4-FFF2-40B4-BE49-F238E27FC236}">
                <a16:creationId xmlns:a16="http://schemas.microsoft.com/office/drawing/2014/main" id="{0FD81D3B-9530-D845-94A3-C65BB8F002D3}"/>
              </a:ext>
            </a:extLst>
          </p:cNvPr>
          <p:cNvCxnSpPr>
            <a:cxnSpLocks/>
          </p:cNvCxnSpPr>
          <p:nvPr/>
        </p:nvCxnSpPr>
        <p:spPr>
          <a:xfrm>
            <a:off x="5164037" y="2791709"/>
            <a:ext cx="887846" cy="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Прямая соединительная линия 81">
            <a:extLst>
              <a:ext uri="{FF2B5EF4-FFF2-40B4-BE49-F238E27FC236}">
                <a16:creationId xmlns:a16="http://schemas.microsoft.com/office/drawing/2014/main" id="{DA8D15CF-30D4-D94C-B5A1-F61B09DE355F}"/>
              </a:ext>
            </a:extLst>
          </p:cNvPr>
          <p:cNvCxnSpPr>
            <a:cxnSpLocks/>
          </p:cNvCxnSpPr>
          <p:nvPr/>
        </p:nvCxnSpPr>
        <p:spPr>
          <a:xfrm>
            <a:off x="6228783" y="2791709"/>
            <a:ext cx="3184" cy="1264093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Прямая соединительная линия 82">
            <a:extLst>
              <a:ext uri="{FF2B5EF4-FFF2-40B4-BE49-F238E27FC236}">
                <a16:creationId xmlns:a16="http://schemas.microsoft.com/office/drawing/2014/main" id="{DAE16428-497E-7D49-BB89-ECD69D5463BE}"/>
              </a:ext>
            </a:extLst>
          </p:cNvPr>
          <p:cNvCxnSpPr>
            <a:cxnSpLocks/>
          </p:cNvCxnSpPr>
          <p:nvPr/>
        </p:nvCxnSpPr>
        <p:spPr>
          <a:xfrm>
            <a:off x="6024991" y="2791709"/>
            <a:ext cx="0" cy="125844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Прямая соединительная линия 84">
            <a:extLst>
              <a:ext uri="{FF2B5EF4-FFF2-40B4-BE49-F238E27FC236}">
                <a16:creationId xmlns:a16="http://schemas.microsoft.com/office/drawing/2014/main" id="{492E13DF-4A9F-EA43-B489-0627911B1D8F}"/>
              </a:ext>
            </a:extLst>
          </p:cNvPr>
          <p:cNvCxnSpPr>
            <a:cxnSpLocks/>
          </p:cNvCxnSpPr>
          <p:nvPr/>
        </p:nvCxnSpPr>
        <p:spPr>
          <a:xfrm>
            <a:off x="6024991" y="2791709"/>
            <a:ext cx="197297" cy="0"/>
          </a:xfrm>
          <a:prstGeom prst="line">
            <a:avLst/>
          </a:prstGeom>
          <a:ln w="34925" cap="rnd">
            <a:solidFill>
              <a:srgbClr val="28506A">
                <a:alpha val="9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Прямая со стрелкой 64">
            <a:extLst>
              <a:ext uri="{FF2B5EF4-FFF2-40B4-BE49-F238E27FC236}">
                <a16:creationId xmlns:a16="http://schemas.microsoft.com/office/drawing/2014/main" id="{68C91EDC-9DD4-2A44-8244-C5CEFE8CC96F}"/>
              </a:ext>
            </a:extLst>
          </p:cNvPr>
          <p:cNvCxnSpPr>
            <a:cxnSpLocks/>
          </p:cNvCxnSpPr>
          <p:nvPr/>
        </p:nvCxnSpPr>
        <p:spPr>
          <a:xfrm flipH="1" flipV="1">
            <a:off x="2998200" y="2575455"/>
            <a:ext cx="11668" cy="1470436"/>
          </a:xfrm>
          <a:prstGeom prst="straightConnector1">
            <a:avLst/>
          </a:prstGeom>
          <a:ln w="254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Прямая со стрелкой 67">
            <a:extLst>
              <a:ext uri="{FF2B5EF4-FFF2-40B4-BE49-F238E27FC236}">
                <a16:creationId xmlns:a16="http://schemas.microsoft.com/office/drawing/2014/main" id="{A0F3C89A-9B1E-B541-AE28-2829C51975EC}"/>
              </a:ext>
            </a:extLst>
          </p:cNvPr>
          <p:cNvCxnSpPr>
            <a:cxnSpLocks/>
          </p:cNvCxnSpPr>
          <p:nvPr/>
        </p:nvCxnSpPr>
        <p:spPr>
          <a:xfrm flipH="1" flipV="1">
            <a:off x="5165546" y="2551713"/>
            <a:ext cx="11668" cy="1470436"/>
          </a:xfrm>
          <a:prstGeom prst="straightConnector1">
            <a:avLst/>
          </a:prstGeom>
          <a:ln w="254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Прямая соединительная линия 71">
            <a:extLst>
              <a:ext uri="{FF2B5EF4-FFF2-40B4-BE49-F238E27FC236}">
                <a16:creationId xmlns:a16="http://schemas.microsoft.com/office/drawing/2014/main" id="{B8FBF313-CA04-8B4D-BC9C-211676DB3530}"/>
              </a:ext>
            </a:extLst>
          </p:cNvPr>
          <p:cNvCxnSpPr>
            <a:cxnSpLocks/>
          </p:cNvCxnSpPr>
          <p:nvPr/>
        </p:nvCxnSpPr>
        <p:spPr>
          <a:xfrm>
            <a:off x="863877" y="4005064"/>
            <a:ext cx="510235" cy="0"/>
          </a:xfrm>
          <a:prstGeom prst="line">
            <a:avLst/>
          </a:prstGeom>
          <a:ln w="34925" cap="rnd">
            <a:solidFill>
              <a:srgbClr val="9B45F4">
                <a:alpha val="9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Таблица 7">
                <a:extLst>
                  <a:ext uri="{FF2B5EF4-FFF2-40B4-BE49-F238E27FC236}">
                    <a16:creationId xmlns:a16="http://schemas.microsoft.com/office/drawing/2014/main" id="{3329E46D-9A05-EE4D-A6AE-F4731A831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0231524"/>
                  </p:ext>
                </p:extLst>
              </p:nvPr>
            </p:nvGraphicFramePr>
            <p:xfrm>
              <a:off x="783269" y="675235"/>
              <a:ext cx="3600400" cy="123583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Таблица 7">
                <a:extLst>
                  <a:ext uri="{FF2B5EF4-FFF2-40B4-BE49-F238E27FC236}">
                    <a16:creationId xmlns:a16="http://schemas.microsoft.com/office/drawing/2014/main" id="{3329E46D-9A05-EE4D-A6AE-F4731A831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0231524"/>
                  </p:ext>
                </p:extLst>
              </p:nvPr>
            </p:nvGraphicFramePr>
            <p:xfrm>
              <a:off x="783269" y="675235"/>
              <a:ext cx="3600400" cy="123583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t="-2778" r="-115909" b="-1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65000" t="-2778" r="-91250" b="-1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290411" t="-2778" b="-17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778637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t="-59677" r="-115909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65000" t="-59677" r="-91250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290411" t="-59677" b="-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6" name="Содержимое 2">
            <a:extLst>
              <a:ext uri="{FF2B5EF4-FFF2-40B4-BE49-F238E27FC236}">
                <a16:creationId xmlns:a16="http://schemas.microsoft.com/office/drawing/2014/main" id="{5F86157D-D32C-9042-AA22-65977F2FBF45}"/>
              </a:ext>
            </a:extLst>
          </p:cNvPr>
          <p:cNvSpPr txBox="1">
            <a:spLocks/>
          </p:cNvSpPr>
          <p:nvPr/>
        </p:nvSpPr>
        <p:spPr>
          <a:xfrm>
            <a:off x="4788024" y="720000"/>
            <a:ext cx="4104456" cy="12297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Сходится ли последовательность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почти наверное?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82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23" name="applause.wav"/>
          </p:stSnd>
        </p:sndAc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Пример сходимости почти наверное</a:t>
            </a:r>
          </a:p>
        </p:txBody>
      </p:sp>
      <p:cxnSp>
        <p:nvCxnSpPr>
          <p:cNvPr id="130" name="Прямая соединительная линия 130">
            <a:extLst>
              <a:ext uri="{FF2B5EF4-FFF2-40B4-BE49-F238E27FC236}">
                <a16:creationId xmlns:a16="http://schemas.microsoft.com/office/drawing/2014/main" id="{8CF09487-3B25-2D46-89BA-6054619B6A95}"/>
              </a:ext>
            </a:extLst>
          </p:cNvPr>
          <p:cNvCxnSpPr>
            <a:cxnSpLocks/>
          </p:cNvCxnSpPr>
          <p:nvPr/>
        </p:nvCxnSpPr>
        <p:spPr>
          <a:xfrm>
            <a:off x="5164037" y="4017363"/>
            <a:ext cx="860954" cy="0"/>
          </a:xfrm>
          <a:prstGeom prst="line">
            <a:avLst/>
          </a:prstGeom>
          <a:ln w="34925" cap="rnd">
            <a:solidFill>
              <a:srgbClr val="9B45F4">
                <a:alpha val="9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Прямоугольник 10">
                <a:extLst>
                  <a:ext uri="{FF2B5EF4-FFF2-40B4-BE49-F238E27FC236}">
                    <a16:creationId xmlns:a16="http://schemas.microsoft.com/office/drawing/2014/main" id="{43D462BE-3195-0347-B2D2-6614F8FE14BC}"/>
                  </a:ext>
                </a:extLst>
              </p:cNvPr>
              <p:cNvSpPr/>
              <p:nvPr/>
            </p:nvSpPr>
            <p:spPr>
              <a:xfrm>
                <a:off x="5243688" y="4555484"/>
                <a:ext cx="10052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54748B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ru-RU" sz="2400" b="0" i="1" smtClean="0">
                          <a:solidFill>
                            <a:srgbClr val="54748B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ru-RU" sz="2400" dirty="0">
                  <a:solidFill>
                    <a:srgbClr val="54748B"/>
                  </a:solidFill>
                </a:endParaRPr>
              </a:p>
            </p:txBody>
          </p:sp>
        </mc:Choice>
        <mc:Fallback xmlns="">
          <p:sp>
            <p:nvSpPr>
              <p:cNvPr id="132" name="Прямоугольник 10">
                <a:extLst>
                  <a:ext uri="{FF2B5EF4-FFF2-40B4-BE49-F238E27FC236}">
                    <a16:creationId xmlns:a16="http://schemas.microsoft.com/office/drawing/2014/main" id="{43D462BE-3195-0347-B2D2-6614F8FE14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3688" y="4555484"/>
                <a:ext cx="10052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Прямоугольник 7">
                <a:extLst>
                  <a:ext uri="{FF2B5EF4-FFF2-40B4-BE49-F238E27FC236}">
                    <a16:creationId xmlns:a16="http://schemas.microsoft.com/office/drawing/2014/main" id="{AF59D583-0A73-D744-AF19-A7C764ADB18C}"/>
                  </a:ext>
                </a:extLst>
              </p:cNvPr>
              <p:cNvSpPr/>
              <p:nvPr/>
            </p:nvSpPr>
            <p:spPr>
              <a:xfrm>
                <a:off x="993466" y="4545211"/>
                <a:ext cx="10052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54748B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ru-RU" sz="2400" b="0" i="1" smtClean="0">
                          <a:solidFill>
                            <a:srgbClr val="54748B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ru-RU" sz="2400" dirty="0">
                  <a:solidFill>
                    <a:srgbClr val="54748B"/>
                  </a:solidFill>
                </a:endParaRPr>
              </a:p>
            </p:txBody>
          </p:sp>
        </mc:Choice>
        <mc:Fallback xmlns="">
          <p:sp>
            <p:nvSpPr>
              <p:cNvPr id="133" name="Прямоугольник 7">
                <a:extLst>
                  <a:ext uri="{FF2B5EF4-FFF2-40B4-BE49-F238E27FC236}">
                    <a16:creationId xmlns:a16="http://schemas.microsoft.com/office/drawing/2014/main" id="{AF59D583-0A73-D744-AF19-A7C764ADB1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466" y="4545211"/>
                <a:ext cx="100527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6DDCDCE5-9452-5E48-85B8-887D7121B0C2}"/>
                  </a:ext>
                </a:extLst>
              </p:cNvPr>
              <p:cNvSpPr txBox="1"/>
              <p:nvPr/>
            </p:nvSpPr>
            <p:spPr>
              <a:xfrm>
                <a:off x="734318" y="4065154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6DDCDCE5-9452-5E48-85B8-887D7121B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18" y="4065154"/>
                <a:ext cx="200375" cy="307777"/>
              </a:xfrm>
              <a:prstGeom prst="rect">
                <a:avLst/>
              </a:prstGeom>
              <a:blipFill>
                <a:blip r:embed="rId6"/>
                <a:stretch>
                  <a:fillRect l="-23529" r="-176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12B5D795-5EBE-8046-A09A-E4AE8FA29E9E}"/>
                  </a:ext>
                </a:extLst>
              </p:cNvPr>
              <p:cNvSpPr txBox="1"/>
              <p:nvPr/>
            </p:nvSpPr>
            <p:spPr>
              <a:xfrm>
                <a:off x="581800" y="2207169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12B5D795-5EBE-8046-A09A-E4AE8FA29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00" y="2207169"/>
                <a:ext cx="612491" cy="307777"/>
              </a:xfrm>
              <a:prstGeom prst="rect">
                <a:avLst/>
              </a:prstGeom>
              <a:blipFill>
                <a:blip r:embed="rId7"/>
                <a:stretch>
                  <a:fillRect l="-14286" r="-4082" b="-8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2919286E-4FEA-1042-B7C8-2EE05ACA1910}"/>
                  </a:ext>
                </a:extLst>
              </p:cNvPr>
              <p:cNvSpPr txBox="1"/>
              <p:nvPr/>
            </p:nvSpPr>
            <p:spPr>
              <a:xfrm>
                <a:off x="1922408" y="4065154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2919286E-4FEA-1042-B7C8-2EE05ACA1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408" y="4065154"/>
                <a:ext cx="200375" cy="307777"/>
              </a:xfrm>
              <a:prstGeom prst="rect">
                <a:avLst/>
              </a:prstGeom>
              <a:blipFill>
                <a:blip r:embed="rId8"/>
                <a:stretch>
                  <a:fillRect l="-23529" r="-2352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FA2C0F29-9162-864E-84D7-9CB7FC46AA9E}"/>
                  </a:ext>
                </a:extLst>
              </p:cNvPr>
              <p:cNvSpPr txBox="1"/>
              <p:nvPr/>
            </p:nvSpPr>
            <p:spPr>
              <a:xfrm>
                <a:off x="2313310" y="4077072"/>
                <a:ext cx="1890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FA2C0F29-9162-864E-84D7-9CB7FC46A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3310" y="4077072"/>
                <a:ext cx="189026" cy="307777"/>
              </a:xfrm>
              <a:prstGeom prst="rect">
                <a:avLst/>
              </a:prstGeom>
              <a:blipFill>
                <a:blip r:embed="rId9"/>
                <a:stretch>
                  <a:fillRect l="-25000" r="-312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Прямая со стрелкой 16">
            <a:extLst>
              <a:ext uri="{FF2B5EF4-FFF2-40B4-BE49-F238E27FC236}">
                <a16:creationId xmlns:a16="http://schemas.microsoft.com/office/drawing/2014/main" id="{CA010B0D-6AF8-D341-B545-8AB35A0FB8C5}"/>
              </a:ext>
            </a:extLst>
          </p:cNvPr>
          <p:cNvCxnSpPr>
            <a:cxnSpLocks/>
          </p:cNvCxnSpPr>
          <p:nvPr/>
        </p:nvCxnSpPr>
        <p:spPr>
          <a:xfrm flipH="1" flipV="1">
            <a:off x="863877" y="2563731"/>
            <a:ext cx="11668" cy="1470436"/>
          </a:xfrm>
          <a:prstGeom prst="straightConnector1">
            <a:avLst/>
          </a:prstGeom>
          <a:ln w="254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Прямая со стрелкой 17">
            <a:extLst>
              <a:ext uri="{FF2B5EF4-FFF2-40B4-BE49-F238E27FC236}">
                <a16:creationId xmlns:a16="http://schemas.microsoft.com/office/drawing/2014/main" id="{94575DE9-48CB-024D-8B0B-5971127E4227}"/>
              </a:ext>
            </a:extLst>
          </p:cNvPr>
          <p:cNvCxnSpPr>
            <a:cxnSpLocks/>
          </p:cNvCxnSpPr>
          <p:nvPr/>
        </p:nvCxnSpPr>
        <p:spPr>
          <a:xfrm>
            <a:off x="881233" y="4037491"/>
            <a:ext cx="1494490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CB14BE2C-63AD-0A49-806F-00CE7804B7C0}"/>
                  </a:ext>
                </a:extLst>
              </p:cNvPr>
              <p:cNvSpPr txBox="1"/>
              <p:nvPr/>
            </p:nvSpPr>
            <p:spPr>
              <a:xfrm>
                <a:off x="539552" y="3404052"/>
                <a:ext cx="28803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CB14BE2C-63AD-0A49-806F-00CE7804B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404052"/>
                <a:ext cx="288032" cy="307777"/>
              </a:xfrm>
              <a:prstGeom prst="rect">
                <a:avLst/>
              </a:prstGeom>
              <a:blipFill>
                <a:blip r:embed="rId10"/>
                <a:stretch>
                  <a:fillRect l="-20833" r="-125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1" name="Прямая соединительная линия 21">
            <a:extLst>
              <a:ext uri="{FF2B5EF4-FFF2-40B4-BE49-F238E27FC236}">
                <a16:creationId xmlns:a16="http://schemas.microsoft.com/office/drawing/2014/main" id="{BD348015-C979-7046-A880-A0BE5D227ADC}"/>
              </a:ext>
            </a:extLst>
          </p:cNvPr>
          <p:cNvCxnSpPr/>
          <p:nvPr/>
        </p:nvCxnSpPr>
        <p:spPr>
          <a:xfrm>
            <a:off x="881893" y="3620091"/>
            <a:ext cx="537197" cy="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Прямая соединительная линия 23">
            <a:extLst>
              <a:ext uri="{FF2B5EF4-FFF2-40B4-BE49-F238E27FC236}">
                <a16:creationId xmlns:a16="http://schemas.microsoft.com/office/drawing/2014/main" id="{533C6A8F-F81D-2B46-A0D2-F78BC89AF8B7}"/>
              </a:ext>
            </a:extLst>
          </p:cNvPr>
          <p:cNvCxnSpPr>
            <a:cxnSpLocks/>
          </p:cNvCxnSpPr>
          <p:nvPr/>
        </p:nvCxnSpPr>
        <p:spPr>
          <a:xfrm>
            <a:off x="1949182" y="3616094"/>
            <a:ext cx="0" cy="41807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Прямая соединительная линия 24">
            <a:extLst>
              <a:ext uri="{FF2B5EF4-FFF2-40B4-BE49-F238E27FC236}">
                <a16:creationId xmlns:a16="http://schemas.microsoft.com/office/drawing/2014/main" id="{5BFA0114-D98C-2240-8EDF-A392FDFF916A}"/>
              </a:ext>
            </a:extLst>
          </p:cNvPr>
          <p:cNvCxnSpPr>
            <a:cxnSpLocks/>
          </p:cNvCxnSpPr>
          <p:nvPr/>
        </p:nvCxnSpPr>
        <p:spPr>
          <a:xfrm>
            <a:off x="1414194" y="3616094"/>
            <a:ext cx="0" cy="41807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Прямая соединительная линия 29">
            <a:extLst>
              <a:ext uri="{FF2B5EF4-FFF2-40B4-BE49-F238E27FC236}">
                <a16:creationId xmlns:a16="http://schemas.microsoft.com/office/drawing/2014/main" id="{697965A4-EFC5-884B-9070-AF5C38C14B78}"/>
              </a:ext>
            </a:extLst>
          </p:cNvPr>
          <p:cNvCxnSpPr>
            <a:cxnSpLocks/>
          </p:cNvCxnSpPr>
          <p:nvPr/>
        </p:nvCxnSpPr>
        <p:spPr>
          <a:xfrm>
            <a:off x="1412173" y="3620091"/>
            <a:ext cx="510235" cy="0"/>
          </a:xfrm>
          <a:prstGeom prst="line">
            <a:avLst/>
          </a:prstGeom>
          <a:ln w="34925" cap="rnd">
            <a:solidFill>
              <a:srgbClr val="28506A">
                <a:alpha val="9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Прямая соединительная линия 66">
            <a:extLst>
              <a:ext uri="{FF2B5EF4-FFF2-40B4-BE49-F238E27FC236}">
                <a16:creationId xmlns:a16="http://schemas.microsoft.com/office/drawing/2014/main" id="{36C12AC7-BBCC-AA4B-8591-6E268FBCE09D}"/>
              </a:ext>
            </a:extLst>
          </p:cNvPr>
          <p:cNvCxnSpPr>
            <a:cxnSpLocks/>
          </p:cNvCxnSpPr>
          <p:nvPr/>
        </p:nvCxnSpPr>
        <p:spPr>
          <a:xfrm>
            <a:off x="3000408" y="4017363"/>
            <a:ext cx="810379" cy="0"/>
          </a:xfrm>
          <a:prstGeom prst="line">
            <a:avLst/>
          </a:prstGeom>
          <a:ln w="34925" cap="rnd">
            <a:solidFill>
              <a:srgbClr val="9B45F4">
                <a:alpha val="9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Прямоугольник 44">
                <a:extLst>
                  <a:ext uri="{FF2B5EF4-FFF2-40B4-BE49-F238E27FC236}">
                    <a16:creationId xmlns:a16="http://schemas.microsoft.com/office/drawing/2014/main" id="{8664EF4C-8E36-6441-84C1-4B122A0C625E}"/>
                  </a:ext>
                </a:extLst>
              </p:cNvPr>
              <p:cNvSpPr/>
              <p:nvPr/>
            </p:nvSpPr>
            <p:spPr>
              <a:xfrm>
                <a:off x="3006098" y="4545211"/>
                <a:ext cx="10052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54748B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ru-RU" sz="2400" b="0" i="1" smtClean="0">
                          <a:solidFill>
                            <a:srgbClr val="54748B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ru-RU" sz="2400" dirty="0">
                  <a:solidFill>
                    <a:srgbClr val="54748B"/>
                  </a:solidFill>
                </a:endParaRPr>
              </a:p>
            </p:txBody>
          </p:sp>
        </mc:Choice>
        <mc:Fallback xmlns="">
          <p:sp>
            <p:nvSpPr>
              <p:cNvPr id="146" name="Прямоугольник 44">
                <a:extLst>
                  <a:ext uri="{FF2B5EF4-FFF2-40B4-BE49-F238E27FC236}">
                    <a16:creationId xmlns:a16="http://schemas.microsoft.com/office/drawing/2014/main" id="{8664EF4C-8E36-6441-84C1-4B122A0C62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098" y="4545211"/>
                <a:ext cx="1005275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90E2DA-3EA8-784D-86AC-8458ECB354D6}"/>
                  </a:ext>
                </a:extLst>
              </p:cNvPr>
              <p:cNvSpPr txBox="1"/>
              <p:nvPr/>
            </p:nvSpPr>
            <p:spPr>
              <a:xfrm>
                <a:off x="2859183" y="4065154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90E2DA-3EA8-784D-86AC-8458ECB35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183" y="4065154"/>
                <a:ext cx="200375" cy="307777"/>
              </a:xfrm>
              <a:prstGeom prst="rect">
                <a:avLst/>
              </a:prstGeom>
              <a:blipFill>
                <a:blip r:embed="rId12"/>
                <a:stretch>
                  <a:fillRect l="-23529" r="-2352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706D0EA2-35E4-4D49-8D77-BF4517B17702}"/>
                  </a:ext>
                </a:extLst>
              </p:cNvPr>
              <p:cNvSpPr txBox="1"/>
              <p:nvPr/>
            </p:nvSpPr>
            <p:spPr>
              <a:xfrm>
                <a:off x="2670831" y="2204864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706D0EA2-35E4-4D49-8D77-BF4517B17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831" y="2204864"/>
                <a:ext cx="612491" cy="307777"/>
              </a:xfrm>
              <a:prstGeom prst="rect">
                <a:avLst/>
              </a:prstGeom>
              <a:blipFill>
                <a:blip r:embed="rId13"/>
                <a:stretch>
                  <a:fillRect l="-12000" r="-4000" b="-8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E4B319FF-1B79-6245-8CDC-C6DD773F00DA}"/>
                  </a:ext>
                </a:extLst>
              </p:cNvPr>
              <p:cNvSpPr txBox="1"/>
              <p:nvPr/>
            </p:nvSpPr>
            <p:spPr>
              <a:xfrm>
                <a:off x="4047273" y="4065154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E4B319FF-1B79-6245-8CDC-C6DD773F0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273" y="4065154"/>
                <a:ext cx="200375" cy="307777"/>
              </a:xfrm>
              <a:prstGeom prst="rect">
                <a:avLst/>
              </a:prstGeom>
              <a:blipFill>
                <a:blip r:embed="rId14"/>
                <a:stretch>
                  <a:fillRect l="-25000" r="-2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ED58B1C7-F3BC-1B4B-B137-38B85DD3A679}"/>
                  </a:ext>
                </a:extLst>
              </p:cNvPr>
              <p:cNvSpPr txBox="1"/>
              <p:nvPr/>
            </p:nvSpPr>
            <p:spPr>
              <a:xfrm>
                <a:off x="4438175" y="4065154"/>
                <a:ext cx="1890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ED58B1C7-F3BC-1B4B-B137-38B85DD3A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175" y="4065154"/>
                <a:ext cx="189026" cy="307777"/>
              </a:xfrm>
              <a:prstGeom prst="rect">
                <a:avLst/>
              </a:prstGeom>
              <a:blipFill>
                <a:blip r:embed="rId15"/>
                <a:stretch>
                  <a:fillRect l="-25000" r="-312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Прямая со стрелкой 50">
            <a:extLst>
              <a:ext uri="{FF2B5EF4-FFF2-40B4-BE49-F238E27FC236}">
                <a16:creationId xmlns:a16="http://schemas.microsoft.com/office/drawing/2014/main" id="{1D5E4899-210F-244F-9881-52B22E6E1AAB}"/>
              </a:ext>
            </a:extLst>
          </p:cNvPr>
          <p:cNvCxnSpPr>
            <a:cxnSpLocks/>
          </p:cNvCxnSpPr>
          <p:nvPr/>
        </p:nvCxnSpPr>
        <p:spPr>
          <a:xfrm>
            <a:off x="3006098" y="4037491"/>
            <a:ext cx="1494490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D6CB717-B55F-3946-B6FE-A1CD03B5C9A1}"/>
                  </a:ext>
                </a:extLst>
              </p:cNvPr>
              <p:cNvSpPr txBox="1"/>
              <p:nvPr/>
            </p:nvSpPr>
            <p:spPr>
              <a:xfrm>
                <a:off x="2730592" y="3229854"/>
                <a:ext cx="28803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D6CB717-B55F-3946-B6FE-A1CD03B5C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592" y="3229854"/>
                <a:ext cx="288032" cy="307777"/>
              </a:xfrm>
              <a:prstGeom prst="rect">
                <a:avLst/>
              </a:prstGeom>
              <a:blipFill>
                <a:blip r:embed="rId16"/>
                <a:stretch>
                  <a:fillRect l="-20833" r="-8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3" name="Прямая соединительная линия 52">
            <a:extLst>
              <a:ext uri="{FF2B5EF4-FFF2-40B4-BE49-F238E27FC236}">
                <a16:creationId xmlns:a16="http://schemas.microsoft.com/office/drawing/2014/main" id="{B762954C-4F8F-8C48-801F-5B345E01FC19}"/>
              </a:ext>
            </a:extLst>
          </p:cNvPr>
          <p:cNvCxnSpPr>
            <a:cxnSpLocks/>
          </p:cNvCxnSpPr>
          <p:nvPr/>
        </p:nvCxnSpPr>
        <p:spPr>
          <a:xfrm>
            <a:off x="3001862" y="3325919"/>
            <a:ext cx="808925" cy="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Прямая соединительная линия 53">
            <a:extLst>
              <a:ext uri="{FF2B5EF4-FFF2-40B4-BE49-F238E27FC236}">
                <a16:creationId xmlns:a16="http://schemas.microsoft.com/office/drawing/2014/main" id="{C2FFF583-A016-4C40-8D3F-D71D8496892E}"/>
              </a:ext>
            </a:extLst>
          </p:cNvPr>
          <p:cNvCxnSpPr>
            <a:cxnSpLocks/>
          </p:cNvCxnSpPr>
          <p:nvPr/>
        </p:nvCxnSpPr>
        <p:spPr>
          <a:xfrm>
            <a:off x="4107667" y="3352964"/>
            <a:ext cx="0" cy="68120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Прямая соединительная линия 54">
            <a:extLst>
              <a:ext uri="{FF2B5EF4-FFF2-40B4-BE49-F238E27FC236}">
                <a16:creationId xmlns:a16="http://schemas.microsoft.com/office/drawing/2014/main" id="{9823645D-6B41-C147-ABE8-7859BF976969}"/>
              </a:ext>
            </a:extLst>
          </p:cNvPr>
          <p:cNvCxnSpPr>
            <a:cxnSpLocks/>
          </p:cNvCxnSpPr>
          <p:nvPr/>
        </p:nvCxnSpPr>
        <p:spPr>
          <a:xfrm>
            <a:off x="3814448" y="3325919"/>
            <a:ext cx="0" cy="70824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Прямая соединительная линия 56">
            <a:extLst>
              <a:ext uri="{FF2B5EF4-FFF2-40B4-BE49-F238E27FC236}">
                <a16:creationId xmlns:a16="http://schemas.microsoft.com/office/drawing/2014/main" id="{923727E5-70AE-1A47-8417-04990F41E5F1}"/>
              </a:ext>
            </a:extLst>
          </p:cNvPr>
          <p:cNvCxnSpPr>
            <a:cxnSpLocks/>
          </p:cNvCxnSpPr>
          <p:nvPr/>
        </p:nvCxnSpPr>
        <p:spPr>
          <a:xfrm>
            <a:off x="3810787" y="3332059"/>
            <a:ext cx="296880" cy="0"/>
          </a:xfrm>
          <a:prstGeom prst="line">
            <a:avLst/>
          </a:prstGeom>
          <a:ln w="34925" cap="rnd">
            <a:solidFill>
              <a:srgbClr val="28506A">
                <a:alpha val="9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84C6CE77-B8DF-7449-9887-3B13D1FDC7EE}"/>
                  </a:ext>
                </a:extLst>
              </p:cNvPr>
              <p:cNvSpPr txBox="1"/>
              <p:nvPr/>
            </p:nvSpPr>
            <p:spPr>
              <a:xfrm>
                <a:off x="5014957" y="4068247"/>
                <a:ext cx="200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84C6CE77-B8DF-7449-9887-3B13D1FDC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957" y="4068247"/>
                <a:ext cx="200376" cy="307777"/>
              </a:xfrm>
              <a:prstGeom prst="rect">
                <a:avLst/>
              </a:prstGeom>
              <a:blipFill>
                <a:blip r:embed="rId17"/>
                <a:stretch>
                  <a:fillRect l="-23529" r="-2352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BF23058B-4B51-2348-969D-40DAFC8C6D8D}"/>
                  </a:ext>
                </a:extLst>
              </p:cNvPr>
              <p:cNvSpPr txBox="1"/>
              <p:nvPr/>
            </p:nvSpPr>
            <p:spPr>
              <a:xfrm>
                <a:off x="4877569" y="2207168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BF23058B-4B51-2348-969D-40DAFC8C6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569" y="2207168"/>
                <a:ext cx="612491" cy="307777"/>
              </a:xfrm>
              <a:prstGeom prst="rect">
                <a:avLst/>
              </a:prstGeom>
              <a:blipFill>
                <a:blip r:embed="rId18"/>
                <a:stretch>
                  <a:fillRect l="-14583" r="-6250" b="-8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D921855F-7449-CA4F-B13E-49EE36450EE8}"/>
                  </a:ext>
                </a:extLst>
              </p:cNvPr>
              <p:cNvSpPr txBox="1"/>
              <p:nvPr/>
            </p:nvSpPr>
            <p:spPr>
              <a:xfrm>
                <a:off x="6203047" y="4068247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D921855F-7449-CA4F-B13E-49EE36450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047" y="4068247"/>
                <a:ext cx="200375" cy="307777"/>
              </a:xfrm>
              <a:prstGeom prst="rect">
                <a:avLst/>
              </a:prstGeom>
              <a:blipFill>
                <a:blip r:embed="rId19"/>
                <a:stretch>
                  <a:fillRect l="-23529" r="-2352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B3AFDC6A-67CC-D74C-A1AF-6C7B1B0762B4}"/>
                  </a:ext>
                </a:extLst>
              </p:cNvPr>
              <p:cNvSpPr txBox="1"/>
              <p:nvPr/>
            </p:nvSpPr>
            <p:spPr>
              <a:xfrm>
                <a:off x="6593949" y="4068247"/>
                <a:ext cx="1890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B3AFDC6A-67CC-D74C-A1AF-6C7B1B076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949" y="4068247"/>
                <a:ext cx="189026" cy="307777"/>
              </a:xfrm>
              <a:prstGeom prst="rect">
                <a:avLst/>
              </a:prstGeom>
              <a:blipFill>
                <a:blip r:embed="rId20"/>
                <a:stretch>
                  <a:fillRect l="-25000" r="-312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1" name="Прямая со стрелкой 78">
            <a:extLst>
              <a:ext uri="{FF2B5EF4-FFF2-40B4-BE49-F238E27FC236}">
                <a16:creationId xmlns:a16="http://schemas.microsoft.com/office/drawing/2014/main" id="{5E88DFD9-48AD-704E-AA36-A48122A7EB65}"/>
              </a:ext>
            </a:extLst>
          </p:cNvPr>
          <p:cNvCxnSpPr>
            <a:cxnSpLocks/>
          </p:cNvCxnSpPr>
          <p:nvPr/>
        </p:nvCxnSpPr>
        <p:spPr>
          <a:xfrm>
            <a:off x="5161872" y="4040584"/>
            <a:ext cx="1494490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AC4F8741-A47D-6147-BC5F-7B9921A81DBC}"/>
                  </a:ext>
                </a:extLst>
              </p:cNvPr>
              <p:cNvSpPr txBox="1"/>
              <p:nvPr/>
            </p:nvSpPr>
            <p:spPr>
              <a:xfrm>
                <a:off x="4871002" y="2683987"/>
                <a:ext cx="28803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AC4F8741-A47D-6147-BC5F-7B9921A81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002" y="2683987"/>
                <a:ext cx="288032" cy="307777"/>
              </a:xfrm>
              <a:prstGeom prst="rect">
                <a:avLst/>
              </a:prstGeom>
              <a:blipFill>
                <a:blip r:embed="rId21"/>
                <a:stretch>
                  <a:fillRect l="-31818" r="-909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3" name="Прямая соединительная линия 80">
            <a:extLst>
              <a:ext uri="{FF2B5EF4-FFF2-40B4-BE49-F238E27FC236}">
                <a16:creationId xmlns:a16="http://schemas.microsoft.com/office/drawing/2014/main" id="{C4F0A376-1DDA-F048-8DE2-4C9732F090B6}"/>
              </a:ext>
            </a:extLst>
          </p:cNvPr>
          <p:cNvCxnSpPr>
            <a:cxnSpLocks/>
          </p:cNvCxnSpPr>
          <p:nvPr/>
        </p:nvCxnSpPr>
        <p:spPr>
          <a:xfrm>
            <a:off x="5164037" y="2791709"/>
            <a:ext cx="887846" cy="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Прямая соединительная линия 81">
            <a:extLst>
              <a:ext uri="{FF2B5EF4-FFF2-40B4-BE49-F238E27FC236}">
                <a16:creationId xmlns:a16="http://schemas.microsoft.com/office/drawing/2014/main" id="{DCB1355D-52BE-0C43-9EBC-606DD1954E8F}"/>
              </a:ext>
            </a:extLst>
          </p:cNvPr>
          <p:cNvCxnSpPr>
            <a:cxnSpLocks/>
          </p:cNvCxnSpPr>
          <p:nvPr/>
        </p:nvCxnSpPr>
        <p:spPr>
          <a:xfrm>
            <a:off x="6228783" y="2791709"/>
            <a:ext cx="3184" cy="1264093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82">
            <a:extLst>
              <a:ext uri="{FF2B5EF4-FFF2-40B4-BE49-F238E27FC236}">
                <a16:creationId xmlns:a16="http://schemas.microsoft.com/office/drawing/2014/main" id="{2E5B9130-F2B8-2440-9748-3E90A31B57BF}"/>
              </a:ext>
            </a:extLst>
          </p:cNvPr>
          <p:cNvCxnSpPr>
            <a:cxnSpLocks/>
          </p:cNvCxnSpPr>
          <p:nvPr/>
        </p:nvCxnSpPr>
        <p:spPr>
          <a:xfrm>
            <a:off x="6024991" y="2791709"/>
            <a:ext cx="0" cy="125844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Прямая соединительная линия 84">
            <a:extLst>
              <a:ext uri="{FF2B5EF4-FFF2-40B4-BE49-F238E27FC236}">
                <a16:creationId xmlns:a16="http://schemas.microsoft.com/office/drawing/2014/main" id="{BDFA1D21-F53D-B540-B215-753B2DAAF3CF}"/>
              </a:ext>
            </a:extLst>
          </p:cNvPr>
          <p:cNvCxnSpPr>
            <a:cxnSpLocks/>
          </p:cNvCxnSpPr>
          <p:nvPr/>
        </p:nvCxnSpPr>
        <p:spPr>
          <a:xfrm>
            <a:off x="6024991" y="2791709"/>
            <a:ext cx="197297" cy="0"/>
          </a:xfrm>
          <a:prstGeom prst="line">
            <a:avLst/>
          </a:prstGeom>
          <a:ln w="34925" cap="rnd">
            <a:solidFill>
              <a:srgbClr val="28506A">
                <a:alpha val="9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6" name="Группа 119">
            <a:extLst>
              <a:ext uri="{FF2B5EF4-FFF2-40B4-BE49-F238E27FC236}">
                <a16:creationId xmlns:a16="http://schemas.microsoft.com/office/drawing/2014/main" id="{05C03AAF-D2F0-DB41-ACC6-BD49338599CF}"/>
              </a:ext>
            </a:extLst>
          </p:cNvPr>
          <p:cNvGrpSpPr/>
          <p:nvPr/>
        </p:nvGrpSpPr>
        <p:grpSpPr>
          <a:xfrm>
            <a:off x="7590917" y="4522266"/>
            <a:ext cx="558341" cy="430887"/>
            <a:chOff x="6704857" y="4683440"/>
            <a:chExt cx="558341" cy="430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AE0102A7-655A-854F-8D09-406B234F7FD3}"/>
                    </a:ext>
                  </a:extLst>
                </p:cNvPr>
                <p:cNvSpPr txBox="1"/>
                <p:nvPr/>
              </p:nvSpPr>
              <p:spPr>
                <a:xfrm>
                  <a:off x="6704857" y="4683440"/>
                  <a:ext cx="19877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oMath>
                    </m:oMathPara>
                  </a14:m>
                  <a:endParaRPr lang="ru-RU" sz="3600" dirty="0"/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0B4B9D76-B6CB-4985-B4CD-96FB58495A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4857" y="4683440"/>
                  <a:ext cx="198772" cy="430887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E007F4FE-F005-2B46-8A5F-90238C73150B}"/>
                    </a:ext>
                  </a:extLst>
                </p:cNvPr>
                <p:cNvSpPr txBox="1"/>
                <p:nvPr/>
              </p:nvSpPr>
              <p:spPr>
                <a:xfrm>
                  <a:off x="6884642" y="4683440"/>
                  <a:ext cx="19877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oMath>
                    </m:oMathPara>
                  </a14:m>
                  <a:endParaRPr lang="ru-RU" sz="36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E08B3516-2207-4BD4-BC3E-1B763F5105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4642" y="4683440"/>
                  <a:ext cx="198772" cy="430887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AA737341-F490-9743-90B6-4F0FB5392614}"/>
                    </a:ext>
                  </a:extLst>
                </p:cNvPr>
                <p:cNvSpPr txBox="1"/>
                <p:nvPr/>
              </p:nvSpPr>
              <p:spPr>
                <a:xfrm>
                  <a:off x="7064426" y="4683440"/>
                  <a:ext cx="19877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oMath>
                    </m:oMathPara>
                  </a14:m>
                  <a:endParaRPr lang="ru-RU" sz="3600" dirty="0"/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C17EDE4E-8CB7-4959-BF26-8E79FBF09A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4426" y="4683440"/>
                  <a:ext cx="198772" cy="430887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81" name="Прямая со стрелкой 64">
            <a:extLst>
              <a:ext uri="{FF2B5EF4-FFF2-40B4-BE49-F238E27FC236}">
                <a16:creationId xmlns:a16="http://schemas.microsoft.com/office/drawing/2014/main" id="{8CE5AC36-3F74-C34B-B846-72C661324FC3}"/>
              </a:ext>
            </a:extLst>
          </p:cNvPr>
          <p:cNvCxnSpPr>
            <a:cxnSpLocks/>
          </p:cNvCxnSpPr>
          <p:nvPr/>
        </p:nvCxnSpPr>
        <p:spPr>
          <a:xfrm flipH="1" flipV="1">
            <a:off x="2998200" y="2575455"/>
            <a:ext cx="11668" cy="1470436"/>
          </a:xfrm>
          <a:prstGeom prst="straightConnector1">
            <a:avLst/>
          </a:prstGeom>
          <a:ln w="254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Прямая со стрелкой 67">
            <a:extLst>
              <a:ext uri="{FF2B5EF4-FFF2-40B4-BE49-F238E27FC236}">
                <a16:creationId xmlns:a16="http://schemas.microsoft.com/office/drawing/2014/main" id="{9B861F3D-FD0C-2E47-AB10-200421BEAE3B}"/>
              </a:ext>
            </a:extLst>
          </p:cNvPr>
          <p:cNvCxnSpPr>
            <a:cxnSpLocks/>
          </p:cNvCxnSpPr>
          <p:nvPr/>
        </p:nvCxnSpPr>
        <p:spPr>
          <a:xfrm flipH="1" flipV="1">
            <a:off x="5165546" y="2551713"/>
            <a:ext cx="11668" cy="1470436"/>
          </a:xfrm>
          <a:prstGeom prst="straightConnector1">
            <a:avLst/>
          </a:prstGeom>
          <a:ln w="254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Прямая соединительная линия 71">
            <a:extLst>
              <a:ext uri="{FF2B5EF4-FFF2-40B4-BE49-F238E27FC236}">
                <a16:creationId xmlns:a16="http://schemas.microsoft.com/office/drawing/2014/main" id="{A920B447-49C2-5E46-886D-5F2A112A77DB}"/>
              </a:ext>
            </a:extLst>
          </p:cNvPr>
          <p:cNvCxnSpPr>
            <a:cxnSpLocks/>
          </p:cNvCxnSpPr>
          <p:nvPr/>
        </p:nvCxnSpPr>
        <p:spPr>
          <a:xfrm>
            <a:off x="863877" y="4005064"/>
            <a:ext cx="510235" cy="0"/>
          </a:xfrm>
          <a:prstGeom prst="line">
            <a:avLst/>
          </a:prstGeom>
          <a:ln w="34925" cap="rnd">
            <a:solidFill>
              <a:srgbClr val="9B45F4">
                <a:alpha val="9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8" name="Таблица 7">
                <a:extLst>
                  <a:ext uri="{FF2B5EF4-FFF2-40B4-BE49-F238E27FC236}">
                    <a16:creationId xmlns:a16="http://schemas.microsoft.com/office/drawing/2014/main" id="{6E23C3B7-953F-F649-8FCB-A88A9C2BEE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0231524"/>
                  </p:ext>
                </p:extLst>
              </p:nvPr>
            </p:nvGraphicFramePr>
            <p:xfrm>
              <a:off x="783269" y="675235"/>
              <a:ext cx="3600400" cy="123583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8" name="Таблица 7">
                <a:extLst>
                  <a:ext uri="{FF2B5EF4-FFF2-40B4-BE49-F238E27FC236}">
                    <a16:creationId xmlns:a16="http://schemas.microsoft.com/office/drawing/2014/main" id="{6E23C3B7-953F-F649-8FCB-A88A9C2BEE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0231524"/>
                  </p:ext>
                </p:extLst>
              </p:nvPr>
            </p:nvGraphicFramePr>
            <p:xfrm>
              <a:off x="783269" y="675235"/>
              <a:ext cx="3600400" cy="123583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t="-2778" r="-115909" b="-1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65000" t="-2778" r="-91250" b="-1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290411" t="-2778" b="-17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778637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t="-59677" r="-115909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65000" t="-59677" r="-91250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290411" t="-59677" b="-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9" name="Содержимое 2">
            <a:extLst>
              <a:ext uri="{FF2B5EF4-FFF2-40B4-BE49-F238E27FC236}">
                <a16:creationId xmlns:a16="http://schemas.microsoft.com/office/drawing/2014/main" id="{FBA82C72-F0C4-6944-8B13-71A3FF4CC15E}"/>
              </a:ext>
            </a:extLst>
          </p:cNvPr>
          <p:cNvSpPr txBox="1">
            <a:spLocks/>
          </p:cNvSpPr>
          <p:nvPr/>
        </p:nvSpPr>
        <p:spPr>
          <a:xfrm>
            <a:off x="4788024" y="720000"/>
            <a:ext cx="4104456" cy="12297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Сходится ли последовательность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почти наверное?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81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30" name="applause.wav"/>
          </p:stSnd>
        </p:sndAc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Пример сходимости почти наверное</a:t>
            </a:r>
          </a:p>
        </p:txBody>
      </p:sp>
      <p:cxnSp>
        <p:nvCxnSpPr>
          <p:cNvPr id="59" name="Прямая соединительная линия 130">
            <a:extLst>
              <a:ext uri="{FF2B5EF4-FFF2-40B4-BE49-F238E27FC236}">
                <a16:creationId xmlns:a16="http://schemas.microsoft.com/office/drawing/2014/main" id="{4B4C5ECA-E9F3-4440-8F13-8AD5758279BF}"/>
              </a:ext>
            </a:extLst>
          </p:cNvPr>
          <p:cNvCxnSpPr>
            <a:cxnSpLocks/>
          </p:cNvCxnSpPr>
          <p:nvPr/>
        </p:nvCxnSpPr>
        <p:spPr>
          <a:xfrm>
            <a:off x="5164037" y="4017363"/>
            <a:ext cx="860954" cy="0"/>
          </a:xfrm>
          <a:prstGeom prst="line">
            <a:avLst/>
          </a:prstGeom>
          <a:ln w="34925" cap="rnd">
            <a:solidFill>
              <a:srgbClr val="9B45F4">
                <a:alpha val="9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Прямоугольник 10">
                <a:extLst>
                  <a:ext uri="{FF2B5EF4-FFF2-40B4-BE49-F238E27FC236}">
                    <a16:creationId xmlns:a16="http://schemas.microsoft.com/office/drawing/2014/main" id="{F1295C0A-25A9-1B4E-9A78-94B055FA250C}"/>
                  </a:ext>
                </a:extLst>
              </p:cNvPr>
              <p:cNvSpPr/>
              <p:nvPr/>
            </p:nvSpPr>
            <p:spPr>
              <a:xfrm>
                <a:off x="5243688" y="4555484"/>
                <a:ext cx="10052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54748B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ru-RU" sz="2400" b="0" i="1" smtClean="0">
                          <a:solidFill>
                            <a:srgbClr val="54748B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ru-RU" sz="2400" dirty="0">
                  <a:solidFill>
                    <a:srgbClr val="54748B"/>
                  </a:solidFill>
                </a:endParaRPr>
              </a:p>
            </p:txBody>
          </p:sp>
        </mc:Choice>
        <mc:Fallback xmlns="">
          <p:sp>
            <p:nvSpPr>
              <p:cNvPr id="60" name="Прямоугольник 10">
                <a:extLst>
                  <a:ext uri="{FF2B5EF4-FFF2-40B4-BE49-F238E27FC236}">
                    <a16:creationId xmlns:a16="http://schemas.microsoft.com/office/drawing/2014/main" id="{F1295C0A-25A9-1B4E-9A78-94B055FA25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3688" y="4555484"/>
                <a:ext cx="10052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Прямоугольник 7">
                <a:extLst>
                  <a:ext uri="{FF2B5EF4-FFF2-40B4-BE49-F238E27FC236}">
                    <a16:creationId xmlns:a16="http://schemas.microsoft.com/office/drawing/2014/main" id="{37ED7715-15A4-314A-9EF7-ED2328FE35BD}"/>
                  </a:ext>
                </a:extLst>
              </p:cNvPr>
              <p:cNvSpPr/>
              <p:nvPr/>
            </p:nvSpPr>
            <p:spPr>
              <a:xfrm>
                <a:off x="993466" y="4545211"/>
                <a:ext cx="10052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54748B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ru-RU" sz="2400" b="0" i="1" smtClean="0">
                          <a:solidFill>
                            <a:srgbClr val="54748B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ru-RU" sz="2400" dirty="0">
                  <a:solidFill>
                    <a:srgbClr val="54748B"/>
                  </a:solidFill>
                </a:endParaRPr>
              </a:p>
            </p:txBody>
          </p:sp>
        </mc:Choice>
        <mc:Fallback xmlns="">
          <p:sp>
            <p:nvSpPr>
              <p:cNvPr id="61" name="Прямоугольник 7">
                <a:extLst>
                  <a:ext uri="{FF2B5EF4-FFF2-40B4-BE49-F238E27FC236}">
                    <a16:creationId xmlns:a16="http://schemas.microsoft.com/office/drawing/2014/main" id="{37ED7715-15A4-314A-9EF7-ED2328FE35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466" y="4545211"/>
                <a:ext cx="100527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9B1B8DB-6F9E-A845-86EA-BEFD77727251}"/>
                  </a:ext>
                </a:extLst>
              </p:cNvPr>
              <p:cNvSpPr txBox="1"/>
              <p:nvPr/>
            </p:nvSpPr>
            <p:spPr>
              <a:xfrm>
                <a:off x="734318" y="4065154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9B1B8DB-6F9E-A845-86EA-BEFD77727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18" y="4065154"/>
                <a:ext cx="200375" cy="307777"/>
              </a:xfrm>
              <a:prstGeom prst="rect">
                <a:avLst/>
              </a:prstGeom>
              <a:blipFill>
                <a:blip r:embed="rId6"/>
                <a:stretch>
                  <a:fillRect l="-23529" r="-176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0186173-45B6-664F-AEA1-FEAB7EDDBAA6}"/>
                  </a:ext>
                </a:extLst>
              </p:cNvPr>
              <p:cNvSpPr txBox="1"/>
              <p:nvPr/>
            </p:nvSpPr>
            <p:spPr>
              <a:xfrm>
                <a:off x="581800" y="2207169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0186173-45B6-664F-AEA1-FEAB7EDDB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00" y="2207169"/>
                <a:ext cx="612491" cy="307777"/>
              </a:xfrm>
              <a:prstGeom prst="rect">
                <a:avLst/>
              </a:prstGeom>
              <a:blipFill>
                <a:blip r:embed="rId7"/>
                <a:stretch>
                  <a:fillRect l="-14286" r="-4082" b="-8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D2523F4-09AD-EE47-A1BC-C67128F16AF6}"/>
                  </a:ext>
                </a:extLst>
              </p:cNvPr>
              <p:cNvSpPr txBox="1"/>
              <p:nvPr/>
            </p:nvSpPr>
            <p:spPr>
              <a:xfrm>
                <a:off x="1922408" y="4065154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D2523F4-09AD-EE47-A1BC-C67128F16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408" y="4065154"/>
                <a:ext cx="200375" cy="307777"/>
              </a:xfrm>
              <a:prstGeom prst="rect">
                <a:avLst/>
              </a:prstGeom>
              <a:blipFill>
                <a:blip r:embed="rId8"/>
                <a:stretch>
                  <a:fillRect l="-23529" r="-2352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32DF4B6-FD21-3543-A002-CE0086D4294D}"/>
                  </a:ext>
                </a:extLst>
              </p:cNvPr>
              <p:cNvSpPr txBox="1"/>
              <p:nvPr/>
            </p:nvSpPr>
            <p:spPr>
              <a:xfrm>
                <a:off x="2313310" y="4077072"/>
                <a:ext cx="1890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32DF4B6-FD21-3543-A002-CE0086D42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3310" y="4077072"/>
                <a:ext cx="189026" cy="307777"/>
              </a:xfrm>
              <a:prstGeom prst="rect">
                <a:avLst/>
              </a:prstGeom>
              <a:blipFill>
                <a:blip r:embed="rId9"/>
                <a:stretch>
                  <a:fillRect l="-25000" r="-312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Прямая со стрелкой 16">
            <a:extLst>
              <a:ext uri="{FF2B5EF4-FFF2-40B4-BE49-F238E27FC236}">
                <a16:creationId xmlns:a16="http://schemas.microsoft.com/office/drawing/2014/main" id="{034A58D5-B7FE-F243-B9DD-F3538490AF9C}"/>
              </a:ext>
            </a:extLst>
          </p:cNvPr>
          <p:cNvCxnSpPr>
            <a:cxnSpLocks/>
          </p:cNvCxnSpPr>
          <p:nvPr/>
        </p:nvCxnSpPr>
        <p:spPr>
          <a:xfrm flipH="1" flipV="1">
            <a:off x="863877" y="2563731"/>
            <a:ext cx="11668" cy="1470436"/>
          </a:xfrm>
          <a:prstGeom prst="straightConnector1">
            <a:avLst/>
          </a:prstGeom>
          <a:ln w="254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 стрелкой 17">
            <a:extLst>
              <a:ext uri="{FF2B5EF4-FFF2-40B4-BE49-F238E27FC236}">
                <a16:creationId xmlns:a16="http://schemas.microsoft.com/office/drawing/2014/main" id="{A80EF013-B5AB-824D-90FA-DE5A14BE0555}"/>
              </a:ext>
            </a:extLst>
          </p:cNvPr>
          <p:cNvCxnSpPr>
            <a:cxnSpLocks/>
          </p:cNvCxnSpPr>
          <p:nvPr/>
        </p:nvCxnSpPr>
        <p:spPr>
          <a:xfrm>
            <a:off x="881233" y="4037491"/>
            <a:ext cx="1494490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0ED7AE1-B632-AB4F-94C1-7DCBF097438B}"/>
                  </a:ext>
                </a:extLst>
              </p:cNvPr>
              <p:cNvSpPr txBox="1"/>
              <p:nvPr/>
            </p:nvSpPr>
            <p:spPr>
              <a:xfrm>
                <a:off x="539552" y="3404052"/>
                <a:ext cx="28803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0ED7AE1-B632-AB4F-94C1-7DCBF0974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404052"/>
                <a:ext cx="288032" cy="307777"/>
              </a:xfrm>
              <a:prstGeom prst="rect">
                <a:avLst/>
              </a:prstGeom>
              <a:blipFill>
                <a:blip r:embed="rId10"/>
                <a:stretch>
                  <a:fillRect l="-20833" r="-125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Прямая соединительная линия 21">
            <a:extLst>
              <a:ext uri="{FF2B5EF4-FFF2-40B4-BE49-F238E27FC236}">
                <a16:creationId xmlns:a16="http://schemas.microsoft.com/office/drawing/2014/main" id="{190145A3-874B-B848-8FC3-A4B48E5D2E01}"/>
              </a:ext>
            </a:extLst>
          </p:cNvPr>
          <p:cNvCxnSpPr/>
          <p:nvPr/>
        </p:nvCxnSpPr>
        <p:spPr>
          <a:xfrm>
            <a:off x="881893" y="3620091"/>
            <a:ext cx="537197" cy="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Прямая соединительная линия 23">
            <a:extLst>
              <a:ext uri="{FF2B5EF4-FFF2-40B4-BE49-F238E27FC236}">
                <a16:creationId xmlns:a16="http://schemas.microsoft.com/office/drawing/2014/main" id="{9D830BAB-3C7A-E048-A40C-A5AE4762BEB1}"/>
              </a:ext>
            </a:extLst>
          </p:cNvPr>
          <p:cNvCxnSpPr>
            <a:cxnSpLocks/>
          </p:cNvCxnSpPr>
          <p:nvPr/>
        </p:nvCxnSpPr>
        <p:spPr>
          <a:xfrm>
            <a:off x="1949182" y="3616094"/>
            <a:ext cx="0" cy="41807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Прямая соединительная линия 24">
            <a:extLst>
              <a:ext uri="{FF2B5EF4-FFF2-40B4-BE49-F238E27FC236}">
                <a16:creationId xmlns:a16="http://schemas.microsoft.com/office/drawing/2014/main" id="{1183C294-74C6-2842-BE16-98F577FA6C69}"/>
              </a:ext>
            </a:extLst>
          </p:cNvPr>
          <p:cNvCxnSpPr>
            <a:cxnSpLocks/>
          </p:cNvCxnSpPr>
          <p:nvPr/>
        </p:nvCxnSpPr>
        <p:spPr>
          <a:xfrm>
            <a:off x="1414194" y="3616094"/>
            <a:ext cx="0" cy="41807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Прямая соединительная линия 29">
            <a:extLst>
              <a:ext uri="{FF2B5EF4-FFF2-40B4-BE49-F238E27FC236}">
                <a16:creationId xmlns:a16="http://schemas.microsoft.com/office/drawing/2014/main" id="{0B8302FE-ADF1-7346-BDED-D1DAC9844551}"/>
              </a:ext>
            </a:extLst>
          </p:cNvPr>
          <p:cNvCxnSpPr>
            <a:cxnSpLocks/>
          </p:cNvCxnSpPr>
          <p:nvPr/>
        </p:nvCxnSpPr>
        <p:spPr>
          <a:xfrm>
            <a:off x="1412173" y="3620091"/>
            <a:ext cx="510235" cy="0"/>
          </a:xfrm>
          <a:prstGeom prst="line">
            <a:avLst/>
          </a:prstGeom>
          <a:ln w="34925" cap="rnd">
            <a:solidFill>
              <a:srgbClr val="28506A">
                <a:alpha val="9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Прямая соединительная линия 66">
            <a:extLst>
              <a:ext uri="{FF2B5EF4-FFF2-40B4-BE49-F238E27FC236}">
                <a16:creationId xmlns:a16="http://schemas.microsoft.com/office/drawing/2014/main" id="{C17A645F-ABB7-B047-A8C5-FF716464E9BF}"/>
              </a:ext>
            </a:extLst>
          </p:cNvPr>
          <p:cNvCxnSpPr>
            <a:cxnSpLocks/>
          </p:cNvCxnSpPr>
          <p:nvPr/>
        </p:nvCxnSpPr>
        <p:spPr>
          <a:xfrm>
            <a:off x="3000408" y="4017363"/>
            <a:ext cx="810379" cy="0"/>
          </a:xfrm>
          <a:prstGeom prst="line">
            <a:avLst/>
          </a:prstGeom>
          <a:ln w="34925" cap="rnd">
            <a:solidFill>
              <a:srgbClr val="9B45F4">
                <a:alpha val="9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Прямоугольник 44">
                <a:extLst>
                  <a:ext uri="{FF2B5EF4-FFF2-40B4-BE49-F238E27FC236}">
                    <a16:creationId xmlns:a16="http://schemas.microsoft.com/office/drawing/2014/main" id="{4B58448A-9B47-874D-9FED-8AB30E7A8A81}"/>
                  </a:ext>
                </a:extLst>
              </p:cNvPr>
              <p:cNvSpPr/>
              <p:nvPr/>
            </p:nvSpPr>
            <p:spPr>
              <a:xfrm>
                <a:off x="3006098" y="4545211"/>
                <a:ext cx="10052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54748B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ru-RU" sz="2400" b="0" i="1" smtClean="0">
                          <a:solidFill>
                            <a:srgbClr val="54748B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ru-RU" sz="2400" dirty="0">
                  <a:solidFill>
                    <a:srgbClr val="54748B"/>
                  </a:solidFill>
                </a:endParaRPr>
              </a:p>
            </p:txBody>
          </p:sp>
        </mc:Choice>
        <mc:Fallback xmlns="">
          <p:sp>
            <p:nvSpPr>
              <p:cNvPr id="89" name="Прямоугольник 44">
                <a:extLst>
                  <a:ext uri="{FF2B5EF4-FFF2-40B4-BE49-F238E27FC236}">
                    <a16:creationId xmlns:a16="http://schemas.microsoft.com/office/drawing/2014/main" id="{4B58448A-9B47-874D-9FED-8AB30E7A8A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098" y="4545211"/>
                <a:ext cx="1005275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A57CBF5-4672-1A48-9E6C-6132B483DC73}"/>
                  </a:ext>
                </a:extLst>
              </p:cNvPr>
              <p:cNvSpPr txBox="1"/>
              <p:nvPr/>
            </p:nvSpPr>
            <p:spPr>
              <a:xfrm>
                <a:off x="2859183" y="4065154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A57CBF5-4672-1A48-9E6C-6132B483D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183" y="4065154"/>
                <a:ext cx="200375" cy="307777"/>
              </a:xfrm>
              <a:prstGeom prst="rect">
                <a:avLst/>
              </a:prstGeom>
              <a:blipFill>
                <a:blip r:embed="rId12"/>
                <a:stretch>
                  <a:fillRect l="-23529" r="-2352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9888C0FC-43A6-C548-927F-26BD52626197}"/>
                  </a:ext>
                </a:extLst>
              </p:cNvPr>
              <p:cNvSpPr txBox="1"/>
              <p:nvPr/>
            </p:nvSpPr>
            <p:spPr>
              <a:xfrm>
                <a:off x="2670831" y="2204864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9888C0FC-43A6-C548-927F-26BD5262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831" y="2204864"/>
                <a:ext cx="612491" cy="307777"/>
              </a:xfrm>
              <a:prstGeom prst="rect">
                <a:avLst/>
              </a:prstGeom>
              <a:blipFill>
                <a:blip r:embed="rId13"/>
                <a:stretch>
                  <a:fillRect l="-12000" r="-4000" b="-8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1B49853-9E6A-3849-882F-2490CD2DD8F2}"/>
                  </a:ext>
                </a:extLst>
              </p:cNvPr>
              <p:cNvSpPr txBox="1"/>
              <p:nvPr/>
            </p:nvSpPr>
            <p:spPr>
              <a:xfrm>
                <a:off x="4047273" y="4065154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1B49853-9E6A-3849-882F-2490CD2DD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273" y="4065154"/>
                <a:ext cx="200375" cy="307777"/>
              </a:xfrm>
              <a:prstGeom prst="rect">
                <a:avLst/>
              </a:prstGeom>
              <a:blipFill>
                <a:blip r:embed="rId14"/>
                <a:stretch>
                  <a:fillRect l="-25000" r="-2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F7871D7F-EB54-3146-9C21-EDCB7EBD5D8A}"/>
                  </a:ext>
                </a:extLst>
              </p:cNvPr>
              <p:cNvSpPr txBox="1"/>
              <p:nvPr/>
            </p:nvSpPr>
            <p:spPr>
              <a:xfrm>
                <a:off x="4438175" y="4065154"/>
                <a:ext cx="1890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F7871D7F-EB54-3146-9C21-EDCB7EBD5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175" y="4065154"/>
                <a:ext cx="189026" cy="307777"/>
              </a:xfrm>
              <a:prstGeom prst="rect">
                <a:avLst/>
              </a:prstGeom>
              <a:blipFill>
                <a:blip r:embed="rId15"/>
                <a:stretch>
                  <a:fillRect l="-25000" r="-312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Прямая со стрелкой 50">
            <a:extLst>
              <a:ext uri="{FF2B5EF4-FFF2-40B4-BE49-F238E27FC236}">
                <a16:creationId xmlns:a16="http://schemas.microsoft.com/office/drawing/2014/main" id="{BEDB4A59-1117-3946-BF48-1F206E18CD42}"/>
              </a:ext>
            </a:extLst>
          </p:cNvPr>
          <p:cNvCxnSpPr>
            <a:cxnSpLocks/>
          </p:cNvCxnSpPr>
          <p:nvPr/>
        </p:nvCxnSpPr>
        <p:spPr>
          <a:xfrm>
            <a:off x="3006098" y="4037491"/>
            <a:ext cx="1494490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FFAD4AF-75AF-8048-AC45-C15784D34B51}"/>
                  </a:ext>
                </a:extLst>
              </p:cNvPr>
              <p:cNvSpPr txBox="1"/>
              <p:nvPr/>
            </p:nvSpPr>
            <p:spPr>
              <a:xfrm>
                <a:off x="2730592" y="3229854"/>
                <a:ext cx="28803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FFAD4AF-75AF-8048-AC45-C15784D34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592" y="3229854"/>
                <a:ext cx="288032" cy="307777"/>
              </a:xfrm>
              <a:prstGeom prst="rect">
                <a:avLst/>
              </a:prstGeom>
              <a:blipFill>
                <a:blip r:embed="rId16"/>
                <a:stretch>
                  <a:fillRect l="-20833" r="-8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Прямая соединительная линия 52">
            <a:extLst>
              <a:ext uri="{FF2B5EF4-FFF2-40B4-BE49-F238E27FC236}">
                <a16:creationId xmlns:a16="http://schemas.microsoft.com/office/drawing/2014/main" id="{D038B05C-4BA7-B743-8E5E-0A2C6A3D49D3}"/>
              </a:ext>
            </a:extLst>
          </p:cNvPr>
          <p:cNvCxnSpPr>
            <a:cxnSpLocks/>
          </p:cNvCxnSpPr>
          <p:nvPr/>
        </p:nvCxnSpPr>
        <p:spPr>
          <a:xfrm>
            <a:off x="3001862" y="3325919"/>
            <a:ext cx="808925" cy="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Прямая соединительная линия 53">
            <a:extLst>
              <a:ext uri="{FF2B5EF4-FFF2-40B4-BE49-F238E27FC236}">
                <a16:creationId xmlns:a16="http://schemas.microsoft.com/office/drawing/2014/main" id="{0DDDC385-0E84-EB47-A8AB-D304FEEC74AB}"/>
              </a:ext>
            </a:extLst>
          </p:cNvPr>
          <p:cNvCxnSpPr>
            <a:cxnSpLocks/>
          </p:cNvCxnSpPr>
          <p:nvPr/>
        </p:nvCxnSpPr>
        <p:spPr>
          <a:xfrm>
            <a:off x="4107667" y="3352964"/>
            <a:ext cx="0" cy="68120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Прямая соединительная линия 54">
            <a:extLst>
              <a:ext uri="{FF2B5EF4-FFF2-40B4-BE49-F238E27FC236}">
                <a16:creationId xmlns:a16="http://schemas.microsoft.com/office/drawing/2014/main" id="{40F6DBE5-3ACA-2D4B-BF94-36B012CD6176}"/>
              </a:ext>
            </a:extLst>
          </p:cNvPr>
          <p:cNvCxnSpPr>
            <a:cxnSpLocks/>
          </p:cNvCxnSpPr>
          <p:nvPr/>
        </p:nvCxnSpPr>
        <p:spPr>
          <a:xfrm>
            <a:off x="3814448" y="3325919"/>
            <a:ext cx="0" cy="70824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Прямая соединительная линия 56">
            <a:extLst>
              <a:ext uri="{FF2B5EF4-FFF2-40B4-BE49-F238E27FC236}">
                <a16:creationId xmlns:a16="http://schemas.microsoft.com/office/drawing/2014/main" id="{5E71B4A0-E10E-714F-9BAF-48A43D6D7578}"/>
              </a:ext>
            </a:extLst>
          </p:cNvPr>
          <p:cNvCxnSpPr>
            <a:cxnSpLocks/>
          </p:cNvCxnSpPr>
          <p:nvPr/>
        </p:nvCxnSpPr>
        <p:spPr>
          <a:xfrm>
            <a:off x="3810787" y="3332059"/>
            <a:ext cx="296880" cy="0"/>
          </a:xfrm>
          <a:prstGeom prst="line">
            <a:avLst/>
          </a:prstGeom>
          <a:ln w="34925" cap="rnd">
            <a:solidFill>
              <a:srgbClr val="28506A">
                <a:alpha val="9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72892DB-2477-4C4A-9BD9-202E344AACE5}"/>
                  </a:ext>
                </a:extLst>
              </p:cNvPr>
              <p:cNvSpPr txBox="1"/>
              <p:nvPr/>
            </p:nvSpPr>
            <p:spPr>
              <a:xfrm>
                <a:off x="5014957" y="4068247"/>
                <a:ext cx="200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72892DB-2477-4C4A-9BD9-202E344AA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957" y="4068247"/>
                <a:ext cx="200376" cy="307777"/>
              </a:xfrm>
              <a:prstGeom prst="rect">
                <a:avLst/>
              </a:prstGeom>
              <a:blipFill>
                <a:blip r:embed="rId17"/>
                <a:stretch>
                  <a:fillRect l="-23529" r="-2352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CFF369A-FFCC-5B42-ACF5-B1F5E47C2678}"/>
                  </a:ext>
                </a:extLst>
              </p:cNvPr>
              <p:cNvSpPr txBox="1"/>
              <p:nvPr/>
            </p:nvSpPr>
            <p:spPr>
              <a:xfrm>
                <a:off x="4877569" y="2207168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CFF369A-FFCC-5B42-ACF5-B1F5E47C2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569" y="2207168"/>
                <a:ext cx="612491" cy="307777"/>
              </a:xfrm>
              <a:prstGeom prst="rect">
                <a:avLst/>
              </a:prstGeom>
              <a:blipFill>
                <a:blip r:embed="rId18"/>
                <a:stretch>
                  <a:fillRect l="-14583" r="-6250" b="-8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03CF3E75-26D1-CC48-A551-5F112F56AA07}"/>
                  </a:ext>
                </a:extLst>
              </p:cNvPr>
              <p:cNvSpPr txBox="1"/>
              <p:nvPr/>
            </p:nvSpPr>
            <p:spPr>
              <a:xfrm>
                <a:off x="6203047" y="4068247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03CF3E75-26D1-CC48-A551-5F112F56A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047" y="4068247"/>
                <a:ext cx="200375" cy="307777"/>
              </a:xfrm>
              <a:prstGeom prst="rect">
                <a:avLst/>
              </a:prstGeom>
              <a:blipFill>
                <a:blip r:embed="rId19"/>
                <a:stretch>
                  <a:fillRect l="-23529" r="-2352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6EF7CDED-36DF-EF4B-9AF7-5A1DE4B7868E}"/>
                  </a:ext>
                </a:extLst>
              </p:cNvPr>
              <p:cNvSpPr txBox="1"/>
              <p:nvPr/>
            </p:nvSpPr>
            <p:spPr>
              <a:xfrm>
                <a:off x="6593949" y="4068247"/>
                <a:ext cx="1890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6EF7CDED-36DF-EF4B-9AF7-5A1DE4B78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949" y="4068247"/>
                <a:ext cx="189026" cy="307777"/>
              </a:xfrm>
              <a:prstGeom prst="rect">
                <a:avLst/>
              </a:prstGeom>
              <a:blipFill>
                <a:blip r:embed="rId20"/>
                <a:stretch>
                  <a:fillRect l="-25000" r="-312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Прямая со стрелкой 78">
            <a:extLst>
              <a:ext uri="{FF2B5EF4-FFF2-40B4-BE49-F238E27FC236}">
                <a16:creationId xmlns:a16="http://schemas.microsoft.com/office/drawing/2014/main" id="{50A9D1A7-EB22-5C4F-9327-BFF19AA5FD5A}"/>
              </a:ext>
            </a:extLst>
          </p:cNvPr>
          <p:cNvCxnSpPr>
            <a:cxnSpLocks/>
          </p:cNvCxnSpPr>
          <p:nvPr/>
        </p:nvCxnSpPr>
        <p:spPr>
          <a:xfrm>
            <a:off x="5161872" y="4040584"/>
            <a:ext cx="1494490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76D198E2-703D-0045-813D-3D232490849A}"/>
                  </a:ext>
                </a:extLst>
              </p:cNvPr>
              <p:cNvSpPr txBox="1"/>
              <p:nvPr/>
            </p:nvSpPr>
            <p:spPr>
              <a:xfrm>
                <a:off x="4871002" y="2683987"/>
                <a:ext cx="28803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76D198E2-703D-0045-813D-3D2324908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002" y="2683987"/>
                <a:ext cx="288032" cy="307777"/>
              </a:xfrm>
              <a:prstGeom prst="rect">
                <a:avLst/>
              </a:prstGeom>
              <a:blipFill>
                <a:blip r:embed="rId21"/>
                <a:stretch>
                  <a:fillRect l="-31818" r="-909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Прямая соединительная линия 80">
            <a:extLst>
              <a:ext uri="{FF2B5EF4-FFF2-40B4-BE49-F238E27FC236}">
                <a16:creationId xmlns:a16="http://schemas.microsoft.com/office/drawing/2014/main" id="{BF2A2563-FB35-F143-BA57-2E089AAC26F9}"/>
              </a:ext>
            </a:extLst>
          </p:cNvPr>
          <p:cNvCxnSpPr>
            <a:cxnSpLocks/>
          </p:cNvCxnSpPr>
          <p:nvPr/>
        </p:nvCxnSpPr>
        <p:spPr>
          <a:xfrm>
            <a:off x="5164037" y="2791709"/>
            <a:ext cx="887846" cy="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Прямая соединительная линия 81">
            <a:extLst>
              <a:ext uri="{FF2B5EF4-FFF2-40B4-BE49-F238E27FC236}">
                <a16:creationId xmlns:a16="http://schemas.microsoft.com/office/drawing/2014/main" id="{458A663F-4C0A-9941-B42C-D22438DBEE80}"/>
              </a:ext>
            </a:extLst>
          </p:cNvPr>
          <p:cNvCxnSpPr>
            <a:cxnSpLocks/>
          </p:cNvCxnSpPr>
          <p:nvPr/>
        </p:nvCxnSpPr>
        <p:spPr>
          <a:xfrm>
            <a:off x="6228783" y="2791709"/>
            <a:ext cx="3184" cy="1264093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Прямая соединительная линия 82">
            <a:extLst>
              <a:ext uri="{FF2B5EF4-FFF2-40B4-BE49-F238E27FC236}">
                <a16:creationId xmlns:a16="http://schemas.microsoft.com/office/drawing/2014/main" id="{F6ADFA87-1055-C64B-9897-485120BA4F82}"/>
              </a:ext>
            </a:extLst>
          </p:cNvPr>
          <p:cNvCxnSpPr>
            <a:cxnSpLocks/>
          </p:cNvCxnSpPr>
          <p:nvPr/>
        </p:nvCxnSpPr>
        <p:spPr>
          <a:xfrm>
            <a:off x="6024991" y="2791709"/>
            <a:ext cx="0" cy="125844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Прямая соединительная линия 84">
            <a:extLst>
              <a:ext uri="{FF2B5EF4-FFF2-40B4-BE49-F238E27FC236}">
                <a16:creationId xmlns:a16="http://schemas.microsoft.com/office/drawing/2014/main" id="{A956FCC9-DB1D-EB4B-9F94-081E4062D358}"/>
              </a:ext>
            </a:extLst>
          </p:cNvPr>
          <p:cNvCxnSpPr>
            <a:cxnSpLocks/>
          </p:cNvCxnSpPr>
          <p:nvPr/>
        </p:nvCxnSpPr>
        <p:spPr>
          <a:xfrm>
            <a:off x="6024991" y="2791709"/>
            <a:ext cx="197297" cy="0"/>
          </a:xfrm>
          <a:prstGeom prst="line">
            <a:avLst/>
          </a:prstGeom>
          <a:ln w="34925" cap="rnd">
            <a:solidFill>
              <a:srgbClr val="28506A">
                <a:alpha val="9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Прямая соединительная линия 97">
            <a:extLst>
              <a:ext uri="{FF2B5EF4-FFF2-40B4-BE49-F238E27FC236}">
                <a16:creationId xmlns:a16="http://schemas.microsoft.com/office/drawing/2014/main" id="{A4C1AEE3-DBBE-2240-AA93-88E1FC84874E}"/>
              </a:ext>
            </a:extLst>
          </p:cNvPr>
          <p:cNvCxnSpPr>
            <a:cxnSpLocks/>
          </p:cNvCxnSpPr>
          <p:nvPr/>
        </p:nvCxnSpPr>
        <p:spPr>
          <a:xfrm>
            <a:off x="7317641" y="4017363"/>
            <a:ext cx="980482" cy="0"/>
          </a:xfrm>
          <a:prstGeom prst="line">
            <a:avLst/>
          </a:prstGeom>
          <a:ln w="34925" cap="rnd">
            <a:solidFill>
              <a:srgbClr val="9B45F4">
                <a:alpha val="9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498C5D58-2F99-1947-9A16-C5751BDB4EB4}"/>
                  </a:ext>
                </a:extLst>
              </p:cNvPr>
              <p:cNvSpPr txBox="1"/>
              <p:nvPr/>
            </p:nvSpPr>
            <p:spPr>
              <a:xfrm>
                <a:off x="7156536" y="4065154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498C5D58-2F99-1947-9A16-C5751BDB4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536" y="4065154"/>
                <a:ext cx="200375" cy="307777"/>
              </a:xfrm>
              <a:prstGeom prst="rect">
                <a:avLst/>
              </a:prstGeom>
              <a:blipFill>
                <a:blip r:embed="rId6"/>
                <a:stretch>
                  <a:fillRect l="-33333" r="-2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A30AFBC9-BFE1-4C4E-A0F9-838BC22573A5}"/>
                  </a:ext>
                </a:extLst>
              </p:cNvPr>
              <p:cNvSpPr txBox="1"/>
              <p:nvPr/>
            </p:nvSpPr>
            <p:spPr>
              <a:xfrm>
                <a:off x="6994616" y="2204864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A30AFBC9-BFE1-4C4E-A0F9-838BC2257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616" y="2204864"/>
                <a:ext cx="612491" cy="307777"/>
              </a:xfrm>
              <a:prstGeom prst="rect">
                <a:avLst/>
              </a:prstGeom>
              <a:blipFill>
                <a:blip r:embed="rId22"/>
                <a:stretch>
                  <a:fillRect l="-14286" r="-8163" b="-4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F4531664-88A2-7841-B24D-44B3F845E743}"/>
                  </a:ext>
                </a:extLst>
              </p:cNvPr>
              <p:cNvSpPr txBox="1"/>
              <p:nvPr/>
            </p:nvSpPr>
            <p:spPr>
              <a:xfrm>
                <a:off x="8344626" y="4065154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F4531664-88A2-7841-B24D-44B3F845E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4626" y="4065154"/>
                <a:ext cx="200375" cy="307777"/>
              </a:xfrm>
              <a:prstGeom prst="rect">
                <a:avLst/>
              </a:prstGeom>
              <a:blipFill>
                <a:blip r:embed="rId23"/>
                <a:stretch>
                  <a:fillRect l="-23529" r="-2352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1F732583-B2F6-A447-AF11-8176F67B6E8D}"/>
                  </a:ext>
                </a:extLst>
              </p:cNvPr>
              <p:cNvSpPr txBox="1"/>
              <p:nvPr/>
            </p:nvSpPr>
            <p:spPr>
              <a:xfrm>
                <a:off x="8735528" y="4065154"/>
                <a:ext cx="1890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1F732583-B2F6-A447-AF11-8176F67B6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5528" y="4065154"/>
                <a:ext cx="189026" cy="307777"/>
              </a:xfrm>
              <a:prstGeom prst="rect">
                <a:avLst/>
              </a:prstGeom>
              <a:blipFill>
                <a:blip r:embed="rId24"/>
                <a:stretch>
                  <a:fillRect l="-31250" r="-2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Прямая со стрелкой 104">
            <a:extLst>
              <a:ext uri="{FF2B5EF4-FFF2-40B4-BE49-F238E27FC236}">
                <a16:creationId xmlns:a16="http://schemas.microsoft.com/office/drawing/2014/main" id="{ACAB5B5C-D330-F34E-832B-E4FA58DFF994}"/>
              </a:ext>
            </a:extLst>
          </p:cNvPr>
          <p:cNvCxnSpPr>
            <a:cxnSpLocks/>
          </p:cNvCxnSpPr>
          <p:nvPr/>
        </p:nvCxnSpPr>
        <p:spPr>
          <a:xfrm>
            <a:off x="7303451" y="4037491"/>
            <a:ext cx="1494490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Прямая соединительная линия 107">
            <a:extLst>
              <a:ext uri="{FF2B5EF4-FFF2-40B4-BE49-F238E27FC236}">
                <a16:creationId xmlns:a16="http://schemas.microsoft.com/office/drawing/2014/main" id="{CA56F221-9E18-BB4A-9DBD-7C4746B1D3F6}"/>
              </a:ext>
            </a:extLst>
          </p:cNvPr>
          <p:cNvCxnSpPr>
            <a:cxnSpLocks/>
          </p:cNvCxnSpPr>
          <p:nvPr/>
        </p:nvCxnSpPr>
        <p:spPr>
          <a:xfrm>
            <a:off x="8384798" y="1916832"/>
            <a:ext cx="0" cy="213406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Прямая соединительная линия 108">
            <a:extLst>
              <a:ext uri="{FF2B5EF4-FFF2-40B4-BE49-F238E27FC236}">
                <a16:creationId xmlns:a16="http://schemas.microsoft.com/office/drawing/2014/main" id="{70240E15-D6F2-FF48-9DC6-BCE70F0217E3}"/>
              </a:ext>
            </a:extLst>
          </p:cNvPr>
          <p:cNvCxnSpPr>
            <a:cxnSpLocks/>
          </p:cNvCxnSpPr>
          <p:nvPr/>
        </p:nvCxnSpPr>
        <p:spPr>
          <a:xfrm>
            <a:off x="8298123" y="1916832"/>
            <a:ext cx="0" cy="2134094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Прямая соединительная линия 110">
            <a:extLst>
              <a:ext uri="{FF2B5EF4-FFF2-40B4-BE49-F238E27FC236}">
                <a16:creationId xmlns:a16="http://schemas.microsoft.com/office/drawing/2014/main" id="{A25D561C-1903-924B-A029-8617DAA3E7F5}"/>
              </a:ext>
            </a:extLst>
          </p:cNvPr>
          <p:cNvCxnSpPr>
            <a:cxnSpLocks/>
          </p:cNvCxnSpPr>
          <p:nvPr/>
        </p:nvCxnSpPr>
        <p:spPr>
          <a:xfrm>
            <a:off x="8286921" y="1916832"/>
            <a:ext cx="85383" cy="0"/>
          </a:xfrm>
          <a:prstGeom prst="line">
            <a:avLst/>
          </a:prstGeom>
          <a:ln w="34925" cap="rnd">
            <a:solidFill>
              <a:srgbClr val="28506A">
                <a:alpha val="9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Группа 119">
            <a:extLst>
              <a:ext uri="{FF2B5EF4-FFF2-40B4-BE49-F238E27FC236}">
                <a16:creationId xmlns:a16="http://schemas.microsoft.com/office/drawing/2014/main" id="{F6412948-CCF6-3747-B5A8-327D74500F5B}"/>
              </a:ext>
            </a:extLst>
          </p:cNvPr>
          <p:cNvGrpSpPr/>
          <p:nvPr/>
        </p:nvGrpSpPr>
        <p:grpSpPr>
          <a:xfrm>
            <a:off x="7590917" y="4522266"/>
            <a:ext cx="558341" cy="430887"/>
            <a:chOff x="6704857" y="4683440"/>
            <a:chExt cx="558341" cy="430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2CC07CD2-0D57-3B47-B0E0-BFA76C003DFC}"/>
                    </a:ext>
                  </a:extLst>
                </p:cNvPr>
                <p:cNvSpPr txBox="1"/>
                <p:nvPr/>
              </p:nvSpPr>
              <p:spPr>
                <a:xfrm>
                  <a:off x="6704857" y="4683440"/>
                  <a:ext cx="19877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oMath>
                    </m:oMathPara>
                  </a14:m>
                  <a:endParaRPr lang="ru-RU" sz="3600" dirty="0"/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0B4B9D76-B6CB-4985-B4CD-96FB58495A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4857" y="4683440"/>
                  <a:ext cx="198772" cy="430887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5E71A4C2-3DBE-C040-9E41-7B56CB926731}"/>
                    </a:ext>
                  </a:extLst>
                </p:cNvPr>
                <p:cNvSpPr txBox="1"/>
                <p:nvPr/>
              </p:nvSpPr>
              <p:spPr>
                <a:xfrm>
                  <a:off x="6884642" y="4683440"/>
                  <a:ext cx="19877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oMath>
                    </m:oMathPara>
                  </a14:m>
                  <a:endParaRPr lang="ru-RU" sz="36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E08B3516-2207-4BD4-BC3E-1B763F5105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4642" y="4683440"/>
                  <a:ext cx="198772" cy="430887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16FF481F-8E20-8647-9D91-62AA526BF1C4}"/>
                    </a:ext>
                  </a:extLst>
                </p:cNvPr>
                <p:cNvSpPr txBox="1"/>
                <p:nvPr/>
              </p:nvSpPr>
              <p:spPr>
                <a:xfrm>
                  <a:off x="7064426" y="4683440"/>
                  <a:ext cx="19877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oMath>
                    </m:oMathPara>
                  </a14:m>
                  <a:endParaRPr lang="ru-RU" sz="3600" dirty="0"/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C17EDE4E-8CB7-4959-BF26-8E79FBF09A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4426" y="4683440"/>
                  <a:ext cx="198772" cy="430887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173FE567-A98B-9942-85F8-8BEB3D9D705E}"/>
                  </a:ext>
                </a:extLst>
              </p:cNvPr>
              <p:cNvSpPr txBox="1"/>
              <p:nvPr/>
            </p:nvSpPr>
            <p:spPr>
              <a:xfrm>
                <a:off x="8247704" y="1700808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173FE567-A98B-9942-85F8-8BEB3D9D7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7704" y="1700808"/>
                <a:ext cx="612491" cy="307777"/>
              </a:xfrm>
              <a:prstGeom prst="rect">
                <a:avLst/>
              </a:prstGeom>
              <a:blipFill>
                <a:blip r:embed="rId30"/>
                <a:stretch>
                  <a:fillRect t="-4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Прямая со стрелкой 64">
            <a:extLst>
              <a:ext uri="{FF2B5EF4-FFF2-40B4-BE49-F238E27FC236}">
                <a16:creationId xmlns:a16="http://schemas.microsoft.com/office/drawing/2014/main" id="{E62BF89C-2CF6-BD48-99A6-4BE100EF96D6}"/>
              </a:ext>
            </a:extLst>
          </p:cNvPr>
          <p:cNvCxnSpPr>
            <a:cxnSpLocks/>
          </p:cNvCxnSpPr>
          <p:nvPr/>
        </p:nvCxnSpPr>
        <p:spPr>
          <a:xfrm flipH="1" flipV="1">
            <a:off x="2998200" y="2575455"/>
            <a:ext cx="11668" cy="1470436"/>
          </a:xfrm>
          <a:prstGeom prst="straightConnector1">
            <a:avLst/>
          </a:prstGeom>
          <a:ln w="254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Прямая со стрелкой 67">
            <a:extLst>
              <a:ext uri="{FF2B5EF4-FFF2-40B4-BE49-F238E27FC236}">
                <a16:creationId xmlns:a16="http://schemas.microsoft.com/office/drawing/2014/main" id="{4F899380-5483-C945-8365-F0CDF0B06C05}"/>
              </a:ext>
            </a:extLst>
          </p:cNvPr>
          <p:cNvCxnSpPr>
            <a:cxnSpLocks/>
          </p:cNvCxnSpPr>
          <p:nvPr/>
        </p:nvCxnSpPr>
        <p:spPr>
          <a:xfrm flipH="1" flipV="1">
            <a:off x="5165546" y="2551713"/>
            <a:ext cx="11668" cy="1470436"/>
          </a:xfrm>
          <a:prstGeom prst="straightConnector1">
            <a:avLst/>
          </a:prstGeom>
          <a:ln w="254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Прямая со стрелкой 68">
            <a:extLst>
              <a:ext uri="{FF2B5EF4-FFF2-40B4-BE49-F238E27FC236}">
                <a16:creationId xmlns:a16="http://schemas.microsoft.com/office/drawing/2014/main" id="{5FA90405-75BF-F449-A892-CAEB2EB57513}"/>
              </a:ext>
            </a:extLst>
          </p:cNvPr>
          <p:cNvCxnSpPr>
            <a:cxnSpLocks/>
          </p:cNvCxnSpPr>
          <p:nvPr/>
        </p:nvCxnSpPr>
        <p:spPr>
          <a:xfrm flipH="1" flipV="1">
            <a:off x="7324136" y="2570148"/>
            <a:ext cx="11668" cy="1470436"/>
          </a:xfrm>
          <a:prstGeom prst="straightConnector1">
            <a:avLst/>
          </a:prstGeom>
          <a:ln w="254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Прямая соединительная линия 71">
            <a:extLst>
              <a:ext uri="{FF2B5EF4-FFF2-40B4-BE49-F238E27FC236}">
                <a16:creationId xmlns:a16="http://schemas.microsoft.com/office/drawing/2014/main" id="{874C5F3F-A125-0E44-BBF5-D686A47E3475}"/>
              </a:ext>
            </a:extLst>
          </p:cNvPr>
          <p:cNvCxnSpPr>
            <a:cxnSpLocks/>
          </p:cNvCxnSpPr>
          <p:nvPr/>
        </p:nvCxnSpPr>
        <p:spPr>
          <a:xfrm>
            <a:off x="863877" y="4005064"/>
            <a:ext cx="510235" cy="0"/>
          </a:xfrm>
          <a:prstGeom prst="line">
            <a:avLst/>
          </a:prstGeom>
          <a:ln w="34925" cap="rnd">
            <a:solidFill>
              <a:srgbClr val="9B45F4">
                <a:alpha val="9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Таблица 7">
                <a:extLst>
                  <a:ext uri="{FF2B5EF4-FFF2-40B4-BE49-F238E27FC236}">
                    <a16:creationId xmlns:a16="http://schemas.microsoft.com/office/drawing/2014/main" id="{82703A8C-CD87-B948-A542-3DF3C3D7CF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33187960"/>
                  </p:ext>
                </p:extLst>
              </p:nvPr>
            </p:nvGraphicFramePr>
            <p:xfrm>
              <a:off x="783269" y="675235"/>
              <a:ext cx="3600400" cy="123583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Таблица 7">
                <a:extLst>
                  <a:ext uri="{FF2B5EF4-FFF2-40B4-BE49-F238E27FC236}">
                    <a16:creationId xmlns:a16="http://schemas.microsoft.com/office/drawing/2014/main" id="{82703A8C-CD87-B948-A542-3DF3C3D7CF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33187960"/>
                  </p:ext>
                </p:extLst>
              </p:nvPr>
            </p:nvGraphicFramePr>
            <p:xfrm>
              <a:off x="783269" y="675235"/>
              <a:ext cx="3600400" cy="123583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t="-2778" r="-115909" b="-1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65000" t="-2778" r="-91250" b="-1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290411" t="-2778" b="-17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778637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t="-59677" r="-115909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65000" t="-59677" r="-91250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290411" t="-59677" b="-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7" name="Содержимое 2">
            <a:extLst>
              <a:ext uri="{FF2B5EF4-FFF2-40B4-BE49-F238E27FC236}">
                <a16:creationId xmlns:a16="http://schemas.microsoft.com/office/drawing/2014/main" id="{B3BC2051-EFEF-F34F-8C47-257C8620BD6C}"/>
              </a:ext>
            </a:extLst>
          </p:cNvPr>
          <p:cNvSpPr txBox="1">
            <a:spLocks/>
          </p:cNvSpPr>
          <p:nvPr/>
        </p:nvSpPr>
        <p:spPr>
          <a:xfrm>
            <a:off x="4788024" y="720000"/>
            <a:ext cx="4104456" cy="12297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Сходится ли последовательность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почти наверное?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21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31" name="applause.wav"/>
          </p:stSnd>
        </p:sndAc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Распределение хи-квадрат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Mikolov, Tomas, et al. &quot;Distributed representations of words and phrases and their compositionality.&quot;">
                <a:extLst>
                  <a:ext uri="{FF2B5EF4-FFF2-40B4-BE49-F238E27FC236}">
                    <a16:creationId xmlns:a16="http://schemas.microsoft.com/office/drawing/2014/main" id="{9475FB2C-8FC7-2347-A4A2-602FC558DDDF}"/>
                  </a:ext>
                </a:extLst>
              </p:cNvPr>
              <p:cNvSpPr txBox="1"/>
              <p:nvPr/>
            </p:nvSpPr>
            <p:spPr>
              <a:xfrm>
                <a:off x="539552" y="5698445"/>
                <a:ext cx="7896305" cy="738664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marL="279400" indent="-279400">
                  <a:buClr>
                    <a:srgbClr val="2559A4"/>
                  </a:buClr>
                  <a:buSzPct val="100000"/>
                  <a:buFont typeface="Zapf Dingbats"/>
                  <a:buChar char="➤"/>
                  <a:defRPr sz="1600" i="1" spc="16">
                    <a:solidFill>
                      <a:srgbClr val="5E5E5E"/>
                    </a:solidFill>
                  </a:defRPr>
                </a:lvl1pPr>
              </a:lstStyle>
              <a:p>
                <a:pPr>
                  <a:buClr>
                    <a:srgbClr val="28506A"/>
                  </a:buClr>
                </a:pPr>
                <a:r>
                  <a:rPr lang="ru-RU" sz="2400" dirty="0">
                    <a:solidFill>
                      <a:srgbClr val="54748B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𝑖𝑖𝑑</m:t>
                    </m:r>
                  </m:oMath>
                </a14:m>
                <a:r>
                  <a:rPr lang="en-US" sz="2400" dirty="0">
                    <a:solidFill>
                      <a:srgbClr val="54748B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расшифровывается как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identically independently distributed (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независимы и одинаково распределены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7" name="Mikolov, Tomas, et al. &quot;Distributed representations of words and phrases and their compositionality.&quot;">
                <a:extLst>
                  <a:ext uri="{FF2B5EF4-FFF2-40B4-BE49-F238E27FC236}">
                    <a16:creationId xmlns:a16="http://schemas.microsoft.com/office/drawing/2014/main" id="{9475FB2C-8FC7-2347-A4A2-602FC558D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5698445"/>
                <a:ext cx="7896305" cy="738664"/>
              </a:xfrm>
              <a:prstGeom prst="rect">
                <a:avLst/>
              </a:prstGeom>
              <a:blipFill>
                <a:blip r:embed="rId4"/>
                <a:stretch>
                  <a:fillRect l="-2572" t="-20690" b="-24138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5D1CB9-EAE4-9E4D-BADB-2F49BCA010EC}"/>
                  </a:ext>
                </a:extLst>
              </p:cNvPr>
              <p:cNvSpPr txBox="1"/>
              <p:nvPr/>
            </p:nvSpPr>
            <p:spPr>
              <a:xfrm>
                <a:off x="539552" y="692696"/>
                <a:ext cx="8424480" cy="14848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rgbClr val="373737"/>
                    </a:solidFill>
                  </a:rPr>
                  <a:t>Случайные величины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𝑖𝑖𝑑</m:t>
                    </m:r>
                    <m:r>
                      <a:rPr lang="ru-RU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ru-RU" sz="2400" dirty="0">
                    <a:solidFill>
                      <a:srgbClr val="28506A"/>
                    </a:solidFill>
                  </a:rPr>
                  <a:t>.</a:t>
                </a:r>
                <a:endParaRPr lang="en-US" sz="2400" dirty="0">
                  <a:solidFill>
                    <a:srgbClr val="28506A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rgbClr val="373737"/>
                    </a:solidFill>
                  </a:rPr>
                  <a:t>Случайная величина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+ …+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 ~ 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ru-RU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имеет </a:t>
                </a:r>
                <a:r>
                  <a:rPr lang="en-US" sz="2400" dirty="0">
                    <a:solidFill>
                      <a:srgbClr val="373737"/>
                    </a:solidFill>
                  </a:rPr>
                  <a:t>“</a:t>
                </a:r>
                <a:r>
                  <a:rPr lang="ru-RU" sz="2400" dirty="0">
                    <a:solidFill>
                      <a:srgbClr val="373737"/>
                    </a:solidFill>
                  </a:rPr>
                  <a:t>хи-квадрат</a:t>
                </a:r>
                <a:r>
                  <a:rPr lang="en-US" sz="2400" dirty="0">
                    <a:solidFill>
                      <a:srgbClr val="373737"/>
                    </a:solidFill>
                  </a:rPr>
                  <a:t>”</a:t>
                </a:r>
                <a:r>
                  <a:rPr lang="ru-RU" sz="2400" dirty="0">
                    <a:solidFill>
                      <a:srgbClr val="373737"/>
                    </a:solidFill>
                  </a:rPr>
                  <a:t> распределение с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степенями свободы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1" dirty="0">
                    <a:solidFill>
                      <a:srgbClr val="5C5B5C"/>
                    </a:solidFill>
                  </a:rPr>
                  <a:t> </a:t>
                </a:r>
                <a:endParaRPr lang="ru-RU" sz="2400" b="1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5D1CB9-EAE4-9E4D-BADB-2F49BCA01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424480" cy="1484864"/>
              </a:xfrm>
              <a:prstGeom prst="rect">
                <a:avLst/>
              </a:prstGeom>
              <a:blipFill>
                <a:blip r:embed="rId5"/>
                <a:stretch>
                  <a:fillRect l="-2262" t="-5983" r="-1961" b="-4273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05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">
            <a:extLst>
              <a:ext uri="{FF2B5EF4-FFF2-40B4-BE49-F238E27FC236}">
                <a16:creationId xmlns:a16="http://schemas.microsoft.com/office/drawing/2014/main" id="{BE558498-508D-2E4E-AE58-59FB09D74A4B}"/>
              </a:ext>
            </a:extLst>
          </p:cNvPr>
          <p:cNvSpPr/>
          <p:nvPr/>
        </p:nvSpPr>
        <p:spPr>
          <a:xfrm>
            <a:off x="542077" y="5170784"/>
            <a:ext cx="7342291" cy="1339197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cxnSp>
        <p:nvCxnSpPr>
          <p:cNvPr id="131" name="Прямая соединительная линия 130">
            <a:extLst>
              <a:ext uri="{FF2B5EF4-FFF2-40B4-BE49-F238E27FC236}">
                <a16:creationId xmlns:a16="http://schemas.microsoft.com/office/drawing/2014/main" id="{7687ECA0-AF14-4EEB-B432-FF10FFB52684}"/>
              </a:ext>
            </a:extLst>
          </p:cNvPr>
          <p:cNvCxnSpPr>
            <a:cxnSpLocks/>
          </p:cNvCxnSpPr>
          <p:nvPr/>
        </p:nvCxnSpPr>
        <p:spPr>
          <a:xfrm>
            <a:off x="5164037" y="4017363"/>
            <a:ext cx="860954" cy="0"/>
          </a:xfrm>
          <a:prstGeom prst="line">
            <a:avLst/>
          </a:prstGeom>
          <a:ln w="34925" cap="rnd">
            <a:solidFill>
              <a:srgbClr val="9B45F4">
                <a:alpha val="9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Пример сходимости почти наверное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FB56F132-01E2-6942-AF34-47FCD21C8D89}"/>
                  </a:ext>
                </a:extLst>
              </p:cNvPr>
              <p:cNvSpPr/>
              <p:nvPr/>
            </p:nvSpPr>
            <p:spPr>
              <a:xfrm>
                <a:off x="5243688" y="4555484"/>
                <a:ext cx="10052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54748B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ru-RU" sz="2400" b="0" i="1" smtClean="0">
                          <a:solidFill>
                            <a:srgbClr val="54748B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ru-RU" sz="2400" dirty="0">
                  <a:solidFill>
                    <a:srgbClr val="54748B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FB56F132-01E2-6942-AF34-47FCD21C8D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3688" y="4555484"/>
                <a:ext cx="10052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5C58F4C7-27AE-6D4D-B783-47DC15F0B6BC}"/>
                  </a:ext>
                </a:extLst>
              </p:cNvPr>
              <p:cNvSpPr/>
              <p:nvPr/>
            </p:nvSpPr>
            <p:spPr>
              <a:xfrm>
                <a:off x="993466" y="4545211"/>
                <a:ext cx="10052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54748B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ru-RU" sz="2400" b="0" i="1" smtClean="0">
                          <a:solidFill>
                            <a:srgbClr val="54748B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ru-RU" sz="2400" dirty="0">
                  <a:solidFill>
                    <a:srgbClr val="54748B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5C58F4C7-27AE-6D4D-B783-47DC15F0B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466" y="4545211"/>
                <a:ext cx="100527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DA8E4F-4496-4291-BAD5-FBFD90803642}"/>
                  </a:ext>
                </a:extLst>
              </p:cNvPr>
              <p:cNvSpPr txBox="1"/>
              <p:nvPr/>
            </p:nvSpPr>
            <p:spPr>
              <a:xfrm>
                <a:off x="734318" y="4065154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DA8E4F-4496-4291-BAD5-FBFD90803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18" y="4065154"/>
                <a:ext cx="200375" cy="307777"/>
              </a:xfrm>
              <a:prstGeom prst="rect">
                <a:avLst/>
              </a:prstGeom>
              <a:blipFill>
                <a:blip r:embed="rId6"/>
                <a:stretch>
                  <a:fillRect l="-23529" r="-176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7B89713-514B-4F85-A907-A1D2FC0AC15A}"/>
                  </a:ext>
                </a:extLst>
              </p:cNvPr>
              <p:cNvSpPr txBox="1"/>
              <p:nvPr/>
            </p:nvSpPr>
            <p:spPr>
              <a:xfrm>
                <a:off x="581800" y="2207169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7B89713-514B-4F85-A907-A1D2FC0AC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00" y="2207169"/>
                <a:ext cx="612491" cy="307777"/>
              </a:xfrm>
              <a:prstGeom prst="rect">
                <a:avLst/>
              </a:prstGeom>
              <a:blipFill>
                <a:blip r:embed="rId7"/>
                <a:stretch>
                  <a:fillRect l="-14286" r="-4082" b="-8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92C4F7-F853-4E0B-AE60-3AB5D7B3FA47}"/>
                  </a:ext>
                </a:extLst>
              </p:cNvPr>
              <p:cNvSpPr txBox="1"/>
              <p:nvPr/>
            </p:nvSpPr>
            <p:spPr>
              <a:xfrm>
                <a:off x="1922408" y="4065154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92C4F7-F853-4E0B-AE60-3AB5D7B3F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408" y="4065154"/>
                <a:ext cx="200375" cy="307777"/>
              </a:xfrm>
              <a:prstGeom prst="rect">
                <a:avLst/>
              </a:prstGeom>
              <a:blipFill>
                <a:blip r:embed="rId8"/>
                <a:stretch>
                  <a:fillRect l="-23529" r="-2352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81B44F-FD25-47E9-A5F3-A23052EAEDDE}"/>
                  </a:ext>
                </a:extLst>
              </p:cNvPr>
              <p:cNvSpPr txBox="1"/>
              <p:nvPr/>
            </p:nvSpPr>
            <p:spPr>
              <a:xfrm>
                <a:off x="2313310" y="4077072"/>
                <a:ext cx="1890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81B44F-FD25-47E9-A5F3-A23052EAE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3310" y="4077072"/>
                <a:ext cx="189026" cy="307777"/>
              </a:xfrm>
              <a:prstGeom prst="rect">
                <a:avLst/>
              </a:prstGeom>
              <a:blipFill>
                <a:blip r:embed="rId9"/>
                <a:stretch>
                  <a:fillRect l="-25000" r="-312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CA9AB183-4D3C-4B30-B40E-79F2CB3760B4}"/>
              </a:ext>
            </a:extLst>
          </p:cNvPr>
          <p:cNvCxnSpPr>
            <a:cxnSpLocks/>
          </p:cNvCxnSpPr>
          <p:nvPr/>
        </p:nvCxnSpPr>
        <p:spPr>
          <a:xfrm flipH="1" flipV="1">
            <a:off x="863877" y="2563731"/>
            <a:ext cx="11668" cy="1470436"/>
          </a:xfrm>
          <a:prstGeom prst="straightConnector1">
            <a:avLst/>
          </a:prstGeom>
          <a:ln w="254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D110A55E-8E8C-4BCE-920B-E105BDAE7728}"/>
              </a:ext>
            </a:extLst>
          </p:cNvPr>
          <p:cNvCxnSpPr>
            <a:cxnSpLocks/>
          </p:cNvCxnSpPr>
          <p:nvPr/>
        </p:nvCxnSpPr>
        <p:spPr>
          <a:xfrm>
            <a:off x="881233" y="4037491"/>
            <a:ext cx="1494490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48551D7-53B1-487D-9CD9-75C451260ACD}"/>
                  </a:ext>
                </a:extLst>
              </p:cNvPr>
              <p:cNvSpPr txBox="1"/>
              <p:nvPr/>
            </p:nvSpPr>
            <p:spPr>
              <a:xfrm>
                <a:off x="539552" y="3404052"/>
                <a:ext cx="28803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48551D7-53B1-487D-9CD9-75C451260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404052"/>
                <a:ext cx="288032" cy="307777"/>
              </a:xfrm>
              <a:prstGeom prst="rect">
                <a:avLst/>
              </a:prstGeom>
              <a:blipFill>
                <a:blip r:embed="rId10"/>
                <a:stretch>
                  <a:fillRect l="-20833" r="-125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E3CAF908-9230-463C-8D77-A6FC4F2AA9A4}"/>
              </a:ext>
            </a:extLst>
          </p:cNvPr>
          <p:cNvCxnSpPr/>
          <p:nvPr/>
        </p:nvCxnSpPr>
        <p:spPr>
          <a:xfrm>
            <a:off x="881893" y="3620091"/>
            <a:ext cx="537197" cy="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2C1AF7E5-0C8E-4FFF-95CB-6B8EEA95DA98}"/>
              </a:ext>
            </a:extLst>
          </p:cNvPr>
          <p:cNvCxnSpPr>
            <a:cxnSpLocks/>
          </p:cNvCxnSpPr>
          <p:nvPr/>
        </p:nvCxnSpPr>
        <p:spPr>
          <a:xfrm>
            <a:off x="1949182" y="3616094"/>
            <a:ext cx="0" cy="41807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CAF91773-810D-434D-BA76-7F80C42BCE62}"/>
              </a:ext>
            </a:extLst>
          </p:cNvPr>
          <p:cNvCxnSpPr>
            <a:cxnSpLocks/>
          </p:cNvCxnSpPr>
          <p:nvPr/>
        </p:nvCxnSpPr>
        <p:spPr>
          <a:xfrm>
            <a:off x="1414194" y="3616094"/>
            <a:ext cx="0" cy="41807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7CD36B75-953C-4D45-90A4-6651D6EE89BC}"/>
              </a:ext>
            </a:extLst>
          </p:cNvPr>
          <p:cNvCxnSpPr>
            <a:cxnSpLocks/>
          </p:cNvCxnSpPr>
          <p:nvPr/>
        </p:nvCxnSpPr>
        <p:spPr>
          <a:xfrm>
            <a:off x="1412173" y="3620091"/>
            <a:ext cx="510235" cy="0"/>
          </a:xfrm>
          <a:prstGeom prst="line">
            <a:avLst/>
          </a:prstGeom>
          <a:ln w="34925" cap="rnd">
            <a:solidFill>
              <a:srgbClr val="28506A">
                <a:alpha val="9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единительная линия 66">
            <a:extLst>
              <a:ext uri="{FF2B5EF4-FFF2-40B4-BE49-F238E27FC236}">
                <a16:creationId xmlns:a16="http://schemas.microsoft.com/office/drawing/2014/main" id="{CB0A0EF5-46A6-4AF1-A50D-7ED772D4A753}"/>
              </a:ext>
            </a:extLst>
          </p:cNvPr>
          <p:cNvCxnSpPr>
            <a:cxnSpLocks/>
          </p:cNvCxnSpPr>
          <p:nvPr/>
        </p:nvCxnSpPr>
        <p:spPr>
          <a:xfrm>
            <a:off x="3000408" y="4017363"/>
            <a:ext cx="810379" cy="0"/>
          </a:xfrm>
          <a:prstGeom prst="line">
            <a:avLst/>
          </a:prstGeom>
          <a:ln w="34925" cap="rnd">
            <a:solidFill>
              <a:srgbClr val="9B45F4">
                <a:alpha val="9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0CB81BC0-267E-4C34-A674-5B0C12334B79}"/>
                  </a:ext>
                </a:extLst>
              </p:cNvPr>
              <p:cNvSpPr/>
              <p:nvPr/>
            </p:nvSpPr>
            <p:spPr>
              <a:xfrm>
                <a:off x="3006098" y="4545211"/>
                <a:ext cx="10052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54748B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ru-RU" sz="2400" b="0" i="1" smtClean="0">
                          <a:solidFill>
                            <a:srgbClr val="54748B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ru-RU" sz="2400" dirty="0">
                  <a:solidFill>
                    <a:srgbClr val="54748B"/>
                  </a:solidFill>
                </a:endParaRPr>
              </a:p>
            </p:txBody>
          </p:sp>
        </mc:Choice>
        <mc:Fallback xmlns="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0CB81BC0-267E-4C34-A674-5B0C12334B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098" y="4545211"/>
                <a:ext cx="1005275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A73FCFC-2FA6-48E4-AF3D-649C508B8BB4}"/>
                  </a:ext>
                </a:extLst>
              </p:cNvPr>
              <p:cNvSpPr txBox="1"/>
              <p:nvPr/>
            </p:nvSpPr>
            <p:spPr>
              <a:xfrm>
                <a:off x="2859183" y="4065154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A73FCFC-2FA6-48E4-AF3D-649C508B8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183" y="4065154"/>
                <a:ext cx="200375" cy="307777"/>
              </a:xfrm>
              <a:prstGeom prst="rect">
                <a:avLst/>
              </a:prstGeom>
              <a:blipFill>
                <a:blip r:embed="rId12"/>
                <a:stretch>
                  <a:fillRect l="-23529" r="-2352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B5AD21D-461F-42AB-9D01-737214B22CA6}"/>
                  </a:ext>
                </a:extLst>
              </p:cNvPr>
              <p:cNvSpPr txBox="1"/>
              <p:nvPr/>
            </p:nvSpPr>
            <p:spPr>
              <a:xfrm>
                <a:off x="2670831" y="2204864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B5AD21D-461F-42AB-9D01-737214B22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831" y="2204864"/>
                <a:ext cx="612491" cy="307777"/>
              </a:xfrm>
              <a:prstGeom prst="rect">
                <a:avLst/>
              </a:prstGeom>
              <a:blipFill>
                <a:blip r:embed="rId13"/>
                <a:stretch>
                  <a:fillRect l="-12000" r="-4000" b="-8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F0685DA-9928-45AB-9A08-A88F5DA1179F}"/>
                  </a:ext>
                </a:extLst>
              </p:cNvPr>
              <p:cNvSpPr txBox="1"/>
              <p:nvPr/>
            </p:nvSpPr>
            <p:spPr>
              <a:xfrm>
                <a:off x="4047273" y="4065154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F0685DA-9928-45AB-9A08-A88F5DA11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273" y="4065154"/>
                <a:ext cx="200375" cy="307777"/>
              </a:xfrm>
              <a:prstGeom prst="rect">
                <a:avLst/>
              </a:prstGeom>
              <a:blipFill>
                <a:blip r:embed="rId14"/>
                <a:stretch>
                  <a:fillRect l="-25000" r="-2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DEBB7B1-1964-4D27-9957-577DC8034822}"/>
                  </a:ext>
                </a:extLst>
              </p:cNvPr>
              <p:cNvSpPr txBox="1"/>
              <p:nvPr/>
            </p:nvSpPr>
            <p:spPr>
              <a:xfrm>
                <a:off x="4438175" y="4065154"/>
                <a:ext cx="1890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DEBB7B1-1964-4D27-9957-577DC8034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175" y="4065154"/>
                <a:ext cx="189026" cy="307777"/>
              </a:xfrm>
              <a:prstGeom prst="rect">
                <a:avLst/>
              </a:prstGeom>
              <a:blipFill>
                <a:blip r:embed="rId15"/>
                <a:stretch>
                  <a:fillRect l="-25000" r="-312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7622ADF3-A412-4067-B7CB-0FE7DE2E6C19}"/>
              </a:ext>
            </a:extLst>
          </p:cNvPr>
          <p:cNvCxnSpPr>
            <a:cxnSpLocks/>
          </p:cNvCxnSpPr>
          <p:nvPr/>
        </p:nvCxnSpPr>
        <p:spPr>
          <a:xfrm>
            <a:off x="3006098" y="4037491"/>
            <a:ext cx="1494490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9D69DB0-75A5-4485-A0CC-5C18FEA31E0E}"/>
                  </a:ext>
                </a:extLst>
              </p:cNvPr>
              <p:cNvSpPr txBox="1"/>
              <p:nvPr/>
            </p:nvSpPr>
            <p:spPr>
              <a:xfrm>
                <a:off x="2730592" y="3229854"/>
                <a:ext cx="28803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9D69DB0-75A5-4485-A0CC-5C18FEA31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592" y="3229854"/>
                <a:ext cx="288032" cy="307777"/>
              </a:xfrm>
              <a:prstGeom prst="rect">
                <a:avLst/>
              </a:prstGeom>
              <a:blipFill>
                <a:blip r:embed="rId16"/>
                <a:stretch>
                  <a:fillRect l="-20833" r="-8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5B617427-CFB0-419B-90AC-D6A6FAA3B1D2}"/>
              </a:ext>
            </a:extLst>
          </p:cNvPr>
          <p:cNvCxnSpPr>
            <a:cxnSpLocks/>
          </p:cNvCxnSpPr>
          <p:nvPr/>
        </p:nvCxnSpPr>
        <p:spPr>
          <a:xfrm>
            <a:off x="3001862" y="3325919"/>
            <a:ext cx="808925" cy="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C8F6C416-7F68-4A38-BC9B-A57985B9192B}"/>
              </a:ext>
            </a:extLst>
          </p:cNvPr>
          <p:cNvCxnSpPr>
            <a:cxnSpLocks/>
          </p:cNvCxnSpPr>
          <p:nvPr/>
        </p:nvCxnSpPr>
        <p:spPr>
          <a:xfrm>
            <a:off x="4107667" y="3352964"/>
            <a:ext cx="0" cy="68120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7DCA302E-4C03-43DD-8576-1EDDB21BEB55}"/>
              </a:ext>
            </a:extLst>
          </p:cNvPr>
          <p:cNvCxnSpPr>
            <a:cxnSpLocks/>
          </p:cNvCxnSpPr>
          <p:nvPr/>
        </p:nvCxnSpPr>
        <p:spPr>
          <a:xfrm>
            <a:off x="3814448" y="3325919"/>
            <a:ext cx="0" cy="70824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>
            <a:extLst>
              <a:ext uri="{FF2B5EF4-FFF2-40B4-BE49-F238E27FC236}">
                <a16:creationId xmlns:a16="http://schemas.microsoft.com/office/drawing/2014/main" id="{6A87ADB8-065E-44EA-8C38-FA34EDDE4275}"/>
              </a:ext>
            </a:extLst>
          </p:cNvPr>
          <p:cNvCxnSpPr>
            <a:cxnSpLocks/>
          </p:cNvCxnSpPr>
          <p:nvPr/>
        </p:nvCxnSpPr>
        <p:spPr>
          <a:xfrm>
            <a:off x="3810787" y="3332059"/>
            <a:ext cx="296880" cy="0"/>
          </a:xfrm>
          <a:prstGeom prst="line">
            <a:avLst/>
          </a:prstGeom>
          <a:ln w="34925" cap="rnd">
            <a:solidFill>
              <a:srgbClr val="28506A">
                <a:alpha val="9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C0C9477-5822-43C5-81EC-9AD0BC1D890D}"/>
                  </a:ext>
                </a:extLst>
              </p:cNvPr>
              <p:cNvSpPr txBox="1"/>
              <p:nvPr/>
            </p:nvSpPr>
            <p:spPr>
              <a:xfrm>
                <a:off x="5014957" y="4068247"/>
                <a:ext cx="200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C0C9477-5822-43C5-81EC-9AD0BC1D8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957" y="4068247"/>
                <a:ext cx="200376" cy="307777"/>
              </a:xfrm>
              <a:prstGeom prst="rect">
                <a:avLst/>
              </a:prstGeom>
              <a:blipFill>
                <a:blip r:embed="rId17"/>
                <a:stretch>
                  <a:fillRect l="-23529" r="-2352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AEE563F-E132-43D0-AF89-78FBDF284292}"/>
                  </a:ext>
                </a:extLst>
              </p:cNvPr>
              <p:cNvSpPr txBox="1"/>
              <p:nvPr/>
            </p:nvSpPr>
            <p:spPr>
              <a:xfrm>
                <a:off x="4877569" y="2207168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AEE563F-E132-43D0-AF89-78FBDF284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569" y="2207168"/>
                <a:ext cx="612491" cy="307777"/>
              </a:xfrm>
              <a:prstGeom prst="rect">
                <a:avLst/>
              </a:prstGeom>
              <a:blipFill>
                <a:blip r:embed="rId18"/>
                <a:stretch>
                  <a:fillRect l="-14583" r="-6250" b="-8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28682B8-7A9C-4A81-A69A-4375915438D2}"/>
                  </a:ext>
                </a:extLst>
              </p:cNvPr>
              <p:cNvSpPr txBox="1"/>
              <p:nvPr/>
            </p:nvSpPr>
            <p:spPr>
              <a:xfrm>
                <a:off x="6203047" y="4068247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28682B8-7A9C-4A81-A69A-437591543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047" y="4068247"/>
                <a:ext cx="200375" cy="307777"/>
              </a:xfrm>
              <a:prstGeom prst="rect">
                <a:avLst/>
              </a:prstGeom>
              <a:blipFill>
                <a:blip r:embed="rId19"/>
                <a:stretch>
                  <a:fillRect l="-23529" r="-2352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6A5D42D-9A63-4F3B-8530-3C6BBF2F25D6}"/>
                  </a:ext>
                </a:extLst>
              </p:cNvPr>
              <p:cNvSpPr txBox="1"/>
              <p:nvPr/>
            </p:nvSpPr>
            <p:spPr>
              <a:xfrm>
                <a:off x="6593949" y="4068247"/>
                <a:ext cx="1890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6A5D42D-9A63-4F3B-8530-3C6BBF2F2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949" y="4068247"/>
                <a:ext cx="189026" cy="307777"/>
              </a:xfrm>
              <a:prstGeom prst="rect">
                <a:avLst/>
              </a:prstGeom>
              <a:blipFill>
                <a:blip r:embed="rId20"/>
                <a:stretch>
                  <a:fillRect l="-25000" r="-312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Прямая со стрелкой 78">
            <a:extLst>
              <a:ext uri="{FF2B5EF4-FFF2-40B4-BE49-F238E27FC236}">
                <a16:creationId xmlns:a16="http://schemas.microsoft.com/office/drawing/2014/main" id="{B3E19AF8-C285-493D-B876-5AF5AF6F241B}"/>
              </a:ext>
            </a:extLst>
          </p:cNvPr>
          <p:cNvCxnSpPr>
            <a:cxnSpLocks/>
          </p:cNvCxnSpPr>
          <p:nvPr/>
        </p:nvCxnSpPr>
        <p:spPr>
          <a:xfrm>
            <a:off x="5161872" y="4040584"/>
            <a:ext cx="1494490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66729D3-7B91-49A5-ADE3-A6A41C3D2175}"/>
                  </a:ext>
                </a:extLst>
              </p:cNvPr>
              <p:cNvSpPr txBox="1"/>
              <p:nvPr/>
            </p:nvSpPr>
            <p:spPr>
              <a:xfrm>
                <a:off x="4871002" y="2683987"/>
                <a:ext cx="28803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66729D3-7B91-49A5-ADE3-A6A41C3D2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002" y="2683987"/>
                <a:ext cx="288032" cy="307777"/>
              </a:xfrm>
              <a:prstGeom prst="rect">
                <a:avLst/>
              </a:prstGeom>
              <a:blipFill>
                <a:blip r:embed="rId21"/>
                <a:stretch>
                  <a:fillRect l="-31818" r="-909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Прямая соединительная линия 80">
            <a:extLst>
              <a:ext uri="{FF2B5EF4-FFF2-40B4-BE49-F238E27FC236}">
                <a16:creationId xmlns:a16="http://schemas.microsoft.com/office/drawing/2014/main" id="{212D015C-F751-4CF8-AFC8-D163960F2482}"/>
              </a:ext>
            </a:extLst>
          </p:cNvPr>
          <p:cNvCxnSpPr>
            <a:cxnSpLocks/>
          </p:cNvCxnSpPr>
          <p:nvPr/>
        </p:nvCxnSpPr>
        <p:spPr>
          <a:xfrm>
            <a:off x="5164037" y="2791709"/>
            <a:ext cx="887846" cy="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единительная линия 81">
            <a:extLst>
              <a:ext uri="{FF2B5EF4-FFF2-40B4-BE49-F238E27FC236}">
                <a16:creationId xmlns:a16="http://schemas.microsoft.com/office/drawing/2014/main" id="{7C1CC2BE-81F4-4098-9CAE-FF81DB84DF40}"/>
              </a:ext>
            </a:extLst>
          </p:cNvPr>
          <p:cNvCxnSpPr>
            <a:cxnSpLocks/>
          </p:cNvCxnSpPr>
          <p:nvPr/>
        </p:nvCxnSpPr>
        <p:spPr>
          <a:xfrm>
            <a:off x="6228783" y="2791709"/>
            <a:ext cx="3184" cy="1264093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Прямая соединительная линия 82">
            <a:extLst>
              <a:ext uri="{FF2B5EF4-FFF2-40B4-BE49-F238E27FC236}">
                <a16:creationId xmlns:a16="http://schemas.microsoft.com/office/drawing/2014/main" id="{31F88417-5CDB-4649-8715-464171CF73B1}"/>
              </a:ext>
            </a:extLst>
          </p:cNvPr>
          <p:cNvCxnSpPr>
            <a:cxnSpLocks/>
          </p:cNvCxnSpPr>
          <p:nvPr/>
        </p:nvCxnSpPr>
        <p:spPr>
          <a:xfrm>
            <a:off x="6024991" y="2791709"/>
            <a:ext cx="0" cy="125844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Прямая соединительная линия 84">
            <a:extLst>
              <a:ext uri="{FF2B5EF4-FFF2-40B4-BE49-F238E27FC236}">
                <a16:creationId xmlns:a16="http://schemas.microsoft.com/office/drawing/2014/main" id="{C92AE11D-18E9-487A-983E-38B455D108DE}"/>
              </a:ext>
            </a:extLst>
          </p:cNvPr>
          <p:cNvCxnSpPr>
            <a:cxnSpLocks/>
          </p:cNvCxnSpPr>
          <p:nvPr/>
        </p:nvCxnSpPr>
        <p:spPr>
          <a:xfrm>
            <a:off x="6024991" y="2791709"/>
            <a:ext cx="197297" cy="0"/>
          </a:xfrm>
          <a:prstGeom prst="line">
            <a:avLst/>
          </a:prstGeom>
          <a:ln w="34925" cap="rnd">
            <a:solidFill>
              <a:srgbClr val="28506A">
                <a:alpha val="9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Прямая соединительная линия 97">
            <a:extLst>
              <a:ext uri="{FF2B5EF4-FFF2-40B4-BE49-F238E27FC236}">
                <a16:creationId xmlns:a16="http://schemas.microsoft.com/office/drawing/2014/main" id="{259636BD-1701-4727-A306-9AD88F9AA97E}"/>
              </a:ext>
            </a:extLst>
          </p:cNvPr>
          <p:cNvCxnSpPr>
            <a:cxnSpLocks/>
          </p:cNvCxnSpPr>
          <p:nvPr/>
        </p:nvCxnSpPr>
        <p:spPr>
          <a:xfrm>
            <a:off x="7317641" y="4017363"/>
            <a:ext cx="980482" cy="0"/>
          </a:xfrm>
          <a:prstGeom prst="line">
            <a:avLst/>
          </a:prstGeom>
          <a:ln w="34925" cap="rnd">
            <a:solidFill>
              <a:srgbClr val="9B45F4">
                <a:alpha val="9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4EDFBD-FCF9-4B7B-8C52-51BC3D155CFA}"/>
                  </a:ext>
                </a:extLst>
              </p:cNvPr>
              <p:cNvSpPr txBox="1"/>
              <p:nvPr/>
            </p:nvSpPr>
            <p:spPr>
              <a:xfrm>
                <a:off x="7156536" y="4065154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4EDFBD-FCF9-4B7B-8C52-51BC3D155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536" y="4065154"/>
                <a:ext cx="200375" cy="307777"/>
              </a:xfrm>
              <a:prstGeom prst="rect">
                <a:avLst/>
              </a:prstGeom>
              <a:blipFill>
                <a:blip r:embed="rId6"/>
                <a:stretch>
                  <a:fillRect l="-33333" r="-2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4245765-E352-430F-B551-521302ED59E3}"/>
                  </a:ext>
                </a:extLst>
              </p:cNvPr>
              <p:cNvSpPr txBox="1"/>
              <p:nvPr/>
            </p:nvSpPr>
            <p:spPr>
              <a:xfrm>
                <a:off x="6994616" y="2204864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4245765-E352-430F-B551-521302ED5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616" y="2204864"/>
                <a:ext cx="612491" cy="307777"/>
              </a:xfrm>
              <a:prstGeom prst="rect">
                <a:avLst/>
              </a:prstGeom>
              <a:blipFill>
                <a:blip r:embed="rId22"/>
                <a:stretch>
                  <a:fillRect l="-14286" r="-8163" b="-4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E374157-B6C2-4DEB-B197-B1838BCE0853}"/>
                  </a:ext>
                </a:extLst>
              </p:cNvPr>
              <p:cNvSpPr txBox="1"/>
              <p:nvPr/>
            </p:nvSpPr>
            <p:spPr>
              <a:xfrm>
                <a:off x="8344626" y="4065154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E374157-B6C2-4DEB-B197-B1838BCE0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4626" y="4065154"/>
                <a:ext cx="200375" cy="307777"/>
              </a:xfrm>
              <a:prstGeom prst="rect">
                <a:avLst/>
              </a:prstGeom>
              <a:blipFill>
                <a:blip r:embed="rId23"/>
                <a:stretch>
                  <a:fillRect l="-23529" r="-2352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49E3460-02CC-405F-AF75-DCF94F55B179}"/>
                  </a:ext>
                </a:extLst>
              </p:cNvPr>
              <p:cNvSpPr txBox="1"/>
              <p:nvPr/>
            </p:nvSpPr>
            <p:spPr>
              <a:xfrm>
                <a:off x="8735528" y="4065154"/>
                <a:ext cx="1890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49E3460-02CC-405F-AF75-DCF94F55B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5528" y="4065154"/>
                <a:ext cx="189026" cy="307777"/>
              </a:xfrm>
              <a:prstGeom prst="rect">
                <a:avLst/>
              </a:prstGeom>
              <a:blipFill>
                <a:blip r:embed="rId24"/>
                <a:stretch>
                  <a:fillRect l="-31250" r="-2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Прямая со стрелкой 104">
            <a:extLst>
              <a:ext uri="{FF2B5EF4-FFF2-40B4-BE49-F238E27FC236}">
                <a16:creationId xmlns:a16="http://schemas.microsoft.com/office/drawing/2014/main" id="{CA006092-BF5A-4DC3-8564-107B1A243804}"/>
              </a:ext>
            </a:extLst>
          </p:cNvPr>
          <p:cNvCxnSpPr>
            <a:cxnSpLocks/>
          </p:cNvCxnSpPr>
          <p:nvPr/>
        </p:nvCxnSpPr>
        <p:spPr>
          <a:xfrm>
            <a:off x="7303451" y="4037491"/>
            <a:ext cx="1494490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Прямая соединительная линия 107">
            <a:extLst>
              <a:ext uri="{FF2B5EF4-FFF2-40B4-BE49-F238E27FC236}">
                <a16:creationId xmlns:a16="http://schemas.microsoft.com/office/drawing/2014/main" id="{204329FB-266C-4E2C-8B2E-E62D972F7D0A}"/>
              </a:ext>
            </a:extLst>
          </p:cNvPr>
          <p:cNvCxnSpPr>
            <a:cxnSpLocks/>
          </p:cNvCxnSpPr>
          <p:nvPr/>
        </p:nvCxnSpPr>
        <p:spPr>
          <a:xfrm>
            <a:off x="8384798" y="1916832"/>
            <a:ext cx="0" cy="213406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Прямая соединительная линия 108">
            <a:extLst>
              <a:ext uri="{FF2B5EF4-FFF2-40B4-BE49-F238E27FC236}">
                <a16:creationId xmlns:a16="http://schemas.microsoft.com/office/drawing/2014/main" id="{7E6865C7-9464-489C-9099-BC20E23143DE}"/>
              </a:ext>
            </a:extLst>
          </p:cNvPr>
          <p:cNvCxnSpPr>
            <a:cxnSpLocks/>
          </p:cNvCxnSpPr>
          <p:nvPr/>
        </p:nvCxnSpPr>
        <p:spPr>
          <a:xfrm>
            <a:off x="8298123" y="1916832"/>
            <a:ext cx="0" cy="2134094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Прямая соединительная линия 110">
            <a:extLst>
              <a:ext uri="{FF2B5EF4-FFF2-40B4-BE49-F238E27FC236}">
                <a16:creationId xmlns:a16="http://schemas.microsoft.com/office/drawing/2014/main" id="{65CEACCF-F0C1-46B7-B477-F8C516D753AB}"/>
              </a:ext>
            </a:extLst>
          </p:cNvPr>
          <p:cNvCxnSpPr>
            <a:cxnSpLocks/>
          </p:cNvCxnSpPr>
          <p:nvPr/>
        </p:nvCxnSpPr>
        <p:spPr>
          <a:xfrm>
            <a:off x="8286921" y="1916832"/>
            <a:ext cx="85383" cy="0"/>
          </a:xfrm>
          <a:prstGeom prst="line">
            <a:avLst/>
          </a:prstGeom>
          <a:ln w="34925" cap="rnd">
            <a:solidFill>
              <a:srgbClr val="28506A">
                <a:alpha val="9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Группа 119">
            <a:extLst>
              <a:ext uri="{FF2B5EF4-FFF2-40B4-BE49-F238E27FC236}">
                <a16:creationId xmlns:a16="http://schemas.microsoft.com/office/drawing/2014/main" id="{CCD25462-06C9-4303-A064-6E7825387401}"/>
              </a:ext>
            </a:extLst>
          </p:cNvPr>
          <p:cNvGrpSpPr/>
          <p:nvPr/>
        </p:nvGrpSpPr>
        <p:grpSpPr>
          <a:xfrm>
            <a:off x="7590917" y="4522266"/>
            <a:ext cx="558341" cy="430887"/>
            <a:chOff x="6704857" y="4683440"/>
            <a:chExt cx="558341" cy="430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0B4B9D76-B6CB-4985-B4CD-96FB58495AE6}"/>
                    </a:ext>
                  </a:extLst>
                </p:cNvPr>
                <p:cNvSpPr txBox="1"/>
                <p:nvPr/>
              </p:nvSpPr>
              <p:spPr>
                <a:xfrm>
                  <a:off x="6704857" y="4683440"/>
                  <a:ext cx="19877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oMath>
                    </m:oMathPara>
                  </a14:m>
                  <a:endParaRPr lang="ru-RU" sz="3600" dirty="0"/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0B4B9D76-B6CB-4985-B4CD-96FB58495A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4857" y="4683440"/>
                  <a:ext cx="198772" cy="430887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E08B3516-2207-4BD4-BC3E-1B763F51051E}"/>
                    </a:ext>
                  </a:extLst>
                </p:cNvPr>
                <p:cNvSpPr txBox="1"/>
                <p:nvPr/>
              </p:nvSpPr>
              <p:spPr>
                <a:xfrm>
                  <a:off x="6884642" y="4683440"/>
                  <a:ext cx="19877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oMath>
                    </m:oMathPara>
                  </a14:m>
                  <a:endParaRPr lang="ru-RU" sz="36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E08B3516-2207-4BD4-BC3E-1B763F5105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4642" y="4683440"/>
                  <a:ext cx="198772" cy="430887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C17EDE4E-8CB7-4959-BF26-8E79FBF09AEE}"/>
                    </a:ext>
                  </a:extLst>
                </p:cNvPr>
                <p:cNvSpPr txBox="1"/>
                <p:nvPr/>
              </p:nvSpPr>
              <p:spPr>
                <a:xfrm>
                  <a:off x="7064426" y="4683440"/>
                  <a:ext cx="19877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oMath>
                    </m:oMathPara>
                  </a14:m>
                  <a:endParaRPr lang="ru-RU" sz="3600" dirty="0"/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C17EDE4E-8CB7-4959-BF26-8E79FBF09A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4426" y="4683440"/>
                  <a:ext cx="198772" cy="430887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F9893DA-DB23-4F9F-912B-221396BBAE56}"/>
                  </a:ext>
                </a:extLst>
              </p:cNvPr>
              <p:cNvSpPr txBox="1"/>
              <p:nvPr/>
            </p:nvSpPr>
            <p:spPr>
              <a:xfrm>
                <a:off x="8247704" y="1700808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F9893DA-DB23-4F9F-912B-221396BBA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7704" y="1700808"/>
                <a:ext cx="612491" cy="307777"/>
              </a:xfrm>
              <a:prstGeom prst="rect">
                <a:avLst/>
              </a:prstGeom>
              <a:blipFill>
                <a:blip r:embed="rId30"/>
                <a:stretch>
                  <a:fillRect t="-4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Прямая со стрелкой 64">
            <a:extLst>
              <a:ext uri="{FF2B5EF4-FFF2-40B4-BE49-F238E27FC236}">
                <a16:creationId xmlns:a16="http://schemas.microsoft.com/office/drawing/2014/main" id="{C3B6D095-B38F-9245-9908-9FF3B92B9AE0}"/>
              </a:ext>
            </a:extLst>
          </p:cNvPr>
          <p:cNvCxnSpPr>
            <a:cxnSpLocks/>
          </p:cNvCxnSpPr>
          <p:nvPr/>
        </p:nvCxnSpPr>
        <p:spPr>
          <a:xfrm flipH="1" flipV="1">
            <a:off x="2998200" y="2575455"/>
            <a:ext cx="11668" cy="1470436"/>
          </a:xfrm>
          <a:prstGeom prst="straightConnector1">
            <a:avLst/>
          </a:prstGeom>
          <a:ln w="254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Прямая со стрелкой 67">
            <a:extLst>
              <a:ext uri="{FF2B5EF4-FFF2-40B4-BE49-F238E27FC236}">
                <a16:creationId xmlns:a16="http://schemas.microsoft.com/office/drawing/2014/main" id="{959046F5-3B64-1647-9F61-4BDE0E8DBD61}"/>
              </a:ext>
            </a:extLst>
          </p:cNvPr>
          <p:cNvCxnSpPr>
            <a:cxnSpLocks/>
          </p:cNvCxnSpPr>
          <p:nvPr/>
        </p:nvCxnSpPr>
        <p:spPr>
          <a:xfrm flipH="1" flipV="1">
            <a:off x="5165546" y="2551713"/>
            <a:ext cx="11668" cy="1470436"/>
          </a:xfrm>
          <a:prstGeom prst="straightConnector1">
            <a:avLst/>
          </a:prstGeom>
          <a:ln w="254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 стрелкой 68">
            <a:extLst>
              <a:ext uri="{FF2B5EF4-FFF2-40B4-BE49-F238E27FC236}">
                <a16:creationId xmlns:a16="http://schemas.microsoft.com/office/drawing/2014/main" id="{901B7DE6-E5EA-4B42-8FA4-1ADEEADC9542}"/>
              </a:ext>
            </a:extLst>
          </p:cNvPr>
          <p:cNvCxnSpPr>
            <a:cxnSpLocks/>
          </p:cNvCxnSpPr>
          <p:nvPr/>
        </p:nvCxnSpPr>
        <p:spPr>
          <a:xfrm flipH="1" flipV="1">
            <a:off x="7324136" y="2570148"/>
            <a:ext cx="11668" cy="1470436"/>
          </a:xfrm>
          <a:prstGeom prst="straightConnector1">
            <a:avLst/>
          </a:prstGeom>
          <a:ln w="254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единительная линия 71">
            <a:extLst>
              <a:ext uri="{FF2B5EF4-FFF2-40B4-BE49-F238E27FC236}">
                <a16:creationId xmlns:a16="http://schemas.microsoft.com/office/drawing/2014/main" id="{98D5FE58-51A6-264C-9DC9-033201D0F4B8}"/>
              </a:ext>
            </a:extLst>
          </p:cNvPr>
          <p:cNvCxnSpPr>
            <a:cxnSpLocks/>
          </p:cNvCxnSpPr>
          <p:nvPr/>
        </p:nvCxnSpPr>
        <p:spPr>
          <a:xfrm>
            <a:off x="863877" y="4005064"/>
            <a:ext cx="510235" cy="0"/>
          </a:xfrm>
          <a:prstGeom prst="line">
            <a:avLst/>
          </a:prstGeom>
          <a:ln w="34925" cap="rnd">
            <a:solidFill>
              <a:srgbClr val="9B45F4">
                <a:alpha val="9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A5A1CA3-8A57-9F4B-8BD7-64E26E4DFEE0}"/>
                  </a:ext>
                </a:extLst>
              </p:cNvPr>
              <p:cNvSpPr txBox="1"/>
              <p:nvPr/>
            </p:nvSpPr>
            <p:spPr>
              <a:xfrm>
                <a:off x="1240057" y="5226678"/>
                <a:ext cx="642756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rgbClr val="C0504D"/>
                    </a:solidFill>
                  </a:rPr>
                  <a:t>Отрезок</a:t>
                </a:r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где случайная величина равна</a:t>
                </a:r>
                <a:r>
                  <a:rPr lang="en-US" sz="2400" dirty="0">
                    <a:solidFill>
                      <a:srgbClr val="C0504D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C0504D"/>
                    </a:solidFill>
                  </a:rPr>
                  <a:t> </a:t>
                </a:r>
                <a:r>
                  <a:rPr lang="ru-RU" sz="2400" dirty="0">
                    <a:solidFill>
                      <a:srgbClr val="C0504D"/>
                    </a:solidFill>
                  </a:rPr>
                  <a:t>становится всё меньше</a:t>
                </a:r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нельзя выделить расходящуюся </a:t>
                </a:r>
                <a:r>
                  <a:rPr lang="ru-RU" sz="2400" dirty="0" err="1">
                    <a:solidFill>
                      <a:srgbClr val="C0504D"/>
                    </a:solidFill>
                  </a:rPr>
                  <a:t>подпоследовательность</a:t>
                </a:r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A5A1CA3-8A57-9F4B-8BD7-64E26E4DF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057" y="5226678"/>
                <a:ext cx="6427567" cy="1200329"/>
              </a:xfrm>
              <a:prstGeom prst="rect">
                <a:avLst/>
              </a:prstGeom>
              <a:blipFill>
                <a:blip r:embed="rId31"/>
                <a:stretch>
                  <a:fillRect l="-1383" t="-4255" b="-1170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Shape">
            <a:extLst>
              <a:ext uri="{FF2B5EF4-FFF2-40B4-BE49-F238E27FC236}">
                <a16:creationId xmlns:a16="http://schemas.microsoft.com/office/drawing/2014/main" id="{1820A21A-B508-F34C-A7D0-2F47686AECA0}"/>
              </a:ext>
            </a:extLst>
          </p:cNvPr>
          <p:cNvSpPr/>
          <p:nvPr/>
        </p:nvSpPr>
        <p:spPr>
          <a:xfrm>
            <a:off x="806829" y="5308491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chemeClr val="accent2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0" name="Таблица 7">
                <a:extLst>
                  <a:ext uri="{FF2B5EF4-FFF2-40B4-BE49-F238E27FC236}">
                    <a16:creationId xmlns:a16="http://schemas.microsoft.com/office/drawing/2014/main" id="{6DDB4CC7-9C3F-5F49-89FA-80ACDF81467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0138356"/>
                  </p:ext>
                </p:extLst>
              </p:nvPr>
            </p:nvGraphicFramePr>
            <p:xfrm>
              <a:off x="783269" y="675235"/>
              <a:ext cx="3600400" cy="123583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0" name="Таблица 7">
                <a:extLst>
                  <a:ext uri="{FF2B5EF4-FFF2-40B4-BE49-F238E27FC236}">
                    <a16:creationId xmlns:a16="http://schemas.microsoft.com/office/drawing/2014/main" id="{6DDB4CC7-9C3F-5F49-89FA-80ACDF81467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0138356"/>
                  </p:ext>
                </p:extLst>
              </p:nvPr>
            </p:nvGraphicFramePr>
            <p:xfrm>
              <a:off x="783269" y="675235"/>
              <a:ext cx="3600400" cy="123583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t="-2778" r="-115909" b="-1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65000" t="-2778" r="-91250" b="-1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290411" t="-2778" b="-17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778637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t="-59677" r="-115909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65000" t="-59677" r="-91250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290411" t="-59677" b="-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1" name="Содержимое 2">
            <a:extLst>
              <a:ext uri="{FF2B5EF4-FFF2-40B4-BE49-F238E27FC236}">
                <a16:creationId xmlns:a16="http://schemas.microsoft.com/office/drawing/2014/main" id="{D7873742-1C6F-9C4D-A103-D63D2C0CBA0A}"/>
              </a:ext>
            </a:extLst>
          </p:cNvPr>
          <p:cNvSpPr txBox="1">
            <a:spLocks/>
          </p:cNvSpPr>
          <p:nvPr/>
        </p:nvSpPr>
        <p:spPr>
          <a:xfrm>
            <a:off x="4788024" y="720000"/>
            <a:ext cx="4104456" cy="12297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Сходится ли последовательность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почти наверное?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65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32" name="applause.wav"/>
          </p:stSnd>
        </p:sndAc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Пример сходимости почти наверное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Таблица 7">
                <a:extLst>
                  <a:ext uri="{FF2B5EF4-FFF2-40B4-BE49-F238E27FC236}">
                    <a16:creationId xmlns:a16="http://schemas.microsoft.com/office/drawing/2014/main" id="{B0B2EC97-0E29-C14C-8297-E80D30D14F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81712211"/>
                  </p:ext>
                </p:extLst>
              </p:nvPr>
            </p:nvGraphicFramePr>
            <p:xfrm>
              <a:off x="783269" y="675235"/>
              <a:ext cx="3600400" cy="123583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Таблица 7">
                <a:extLst>
                  <a:ext uri="{FF2B5EF4-FFF2-40B4-BE49-F238E27FC236}">
                    <a16:creationId xmlns:a16="http://schemas.microsoft.com/office/drawing/2014/main" id="{B0B2EC97-0E29-C14C-8297-E80D30D14F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81712211"/>
                  </p:ext>
                </p:extLst>
              </p:nvPr>
            </p:nvGraphicFramePr>
            <p:xfrm>
              <a:off x="783269" y="675235"/>
              <a:ext cx="3600400" cy="123583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778" r="-115909" b="-1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65000" t="-2778" r="-91250" b="-1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0411" t="-2778" b="-17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778637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59677" r="-115909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65000" t="-59677" r="-91250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0411" t="-59677" b="-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Содержимое 2">
            <a:extLst>
              <a:ext uri="{FF2B5EF4-FFF2-40B4-BE49-F238E27FC236}">
                <a16:creationId xmlns:a16="http://schemas.microsoft.com/office/drawing/2014/main" id="{91010C72-9D61-0C4F-8760-D0A7E5679373}"/>
              </a:ext>
            </a:extLst>
          </p:cNvPr>
          <p:cNvSpPr txBox="1">
            <a:spLocks/>
          </p:cNvSpPr>
          <p:nvPr/>
        </p:nvSpPr>
        <p:spPr>
          <a:xfrm>
            <a:off x="4788024" y="720000"/>
            <a:ext cx="4104456" cy="12297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Сходится ли последовательность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почти наверное?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64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Пример сходимости почти наверное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A3C751-0235-400C-8BDE-913E87D05508}"/>
                  </a:ext>
                </a:extLst>
              </p:cNvPr>
              <p:cNvSpPr txBox="1"/>
              <p:nvPr/>
            </p:nvSpPr>
            <p:spPr>
              <a:xfrm>
                <a:off x="696718" y="4613576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A3C751-0235-400C-8BDE-913E87D05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18" y="4613576"/>
                <a:ext cx="200375" cy="307777"/>
              </a:xfrm>
              <a:prstGeom prst="rect">
                <a:avLst/>
              </a:prstGeom>
              <a:blipFill>
                <a:blip r:embed="rId6"/>
                <a:stretch>
                  <a:fillRect l="-23529" r="-176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D417970-7238-4861-8818-EAC020AC0861}"/>
                  </a:ext>
                </a:extLst>
              </p:cNvPr>
              <p:cNvSpPr txBox="1"/>
              <p:nvPr/>
            </p:nvSpPr>
            <p:spPr>
              <a:xfrm>
                <a:off x="539552" y="2096061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D417970-7238-4861-8818-EAC020AC0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096061"/>
                <a:ext cx="612491" cy="307777"/>
              </a:xfrm>
              <a:prstGeom prst="rect">
                <a:avLst/>
              </a:prstGeom>
              <a:blipFill>
                <a:blip r:embed="rId7"/>
                <a:stretch>
                  <a:fillRect l="-8000"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5596B3-AD89-4A67-B451-BA87578573A9}"/>
                  </a:ext>
                </a:extLst>
              </p:cNvPr>
              <p:cNvSpPr txBox="1"/>
              <p:nvPr/>
            </p:nvSpPr>
            <p:spPr>
              <a:xfrm>
                <a:off x="2394395" y="4613576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5596B3-AD89-4A67-B451-BA8757857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395" y="4613576"/>
                <a:ext cx="200375" cy="307777"/>
              </a:xfrm>
              <a:prstGeom prst="rect">
                <a:avLst/>
              </a:prstGeom>
              <a:blipFill>
                <a:blip r:embed="rId8"/>
                <a:stretch>
                  <a:fillRect l="-25000" r="-2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036B9BD-0E71-4DA0-9229-0138C38E9DB8}"/>
                  </a:ext>
                </a:extLst>
              </p:cNvPr>
              <p:cNvSpPr txBox="1"/>
              <p:nvPr/>
            </p:nvSpPr>
            <p:spPr>
              <a:xfrm>
                <a:off x="2894834" y="4252393"/>
                <a:ext cx="1890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036B9BD-0E71-4DA0-9229-0138C38E9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834" y="4252393"/>
                <a:ext cx="189026" cy="307777"/>
              </a:xfrm>
              <a:prstGeom prst="rect">
                <a:avLst/>
              </a:prstGeom>
              <a:blipFill>
                <a:blip r:embed="rId9"/>
                <a:stretch>
                  <a:fillRect l="-40000" r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FB1F8294-9CB0-4F47-9CD1-70621B190F6B}"/>
              </a:ext>
            </a:extLst>
          </p:cNvPr>
          <p:cNvCxnSpPr>
            <a:cxnSpLocks/>
          </p:cNvCxnSpPr>
          <p:nvPr/>
        </p:nvCxnSpPr>
        <p:spPr>
          <a:xfrm flipH="1" flipV="1">
            <a:off x="777974" y="2420888"/>
            <a:ext cx="1" cy="2141588"/>
          </a:xfrm>
          <a:prstGeom prst="straightConnector1">
            <a:avLst/>
          </a:prstGeom>
          <a:ln w="254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49272E3-A457-4947-8885-1C3F8841659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854458" y="3495006"/>
            <a:ext cx="1" cy="2141588"/>
          </a:xfrm>
          <a:prstGeom prst="straightConnector1">
            <a:avLst/>
          </a:prstGeom>
          <a:ln w="25400">
            <a:solidFill>
              <a:schemeClr val="tx1"/>
            </a:solidFill>
            <a:headEnd type="none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DBFE0B1F-BBDA-4642-A4B4-7D5803EFF9F3}"/>
              </a:ext>
            </a:extLst>
          </p:cNvPr>
          <p:cNvCxnSpPr>
            <a:cxnSpLocks/>
          </p:cNvCxnSpPr>
          <p:nvPr/>
        </p:nvCxnSpPr>
        <p:spPr>
          <a:xfrm>
            <a:off x="2438893" y="4252393"/>
            <a:ext cx="0" cy="32873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BC49EAB-7F69-492B-A9B2-21397F26F50E}"/>
                  </a:ext>
                </a:extLst>
              </p:cNvPr>
              <p:cNvSpPr txBox="1"/>
              <p:nvPr/>
            </p:nvSpPr>
            <p:spPr>
              <a:xfrm>
                <a:off x="6109717" y="4613576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BC49EAB-7F69-492B-A9B2-21397F26F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717" y="4613576"/>
                <a:ext cx="200375" cy="307777"/>
              </a:xfrm>
              <a:prstGeom prst="rect">
                <a:avLst/>
              </a:prstGeom>
              <a:blipFill>
                <a:blip r:embed="rId10"/>
                <a:stretch>
                  <a:fillRect l="-23529" r="-23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DFC4134-ED37-4183-8708-39DACD829646}"/>
                  </a:ext>
                </a:extLst>
              </p:cNvPr>
              <p:cNvSpPr txBox="1"/>
              <p:nvPr/>
            </p:nvSpPr>
            <p:spPr>
              <a:xfrm>
                <a:off x="5940152" y="2096061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DFC4134-ED37-4183-8708-39DACD829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2096061"/>
                <a:ext cx="612491" cy="307777"/>
              </a:xfrm>
              <a:prstGeom prst="rect">
                <a:avLst/>
              </a:prstGeom>
              <a:blipFill>
                <a:blip r:embed="rId11"/>
                <a:stretch>
                  <a:fillRect l="-12500"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105660D-0BC6-4410-85BE-278E6CAD04BD}"/>
                  </a:ext>
                </a:extLst>
              </p:cNvPr>
              <p:cNvSpPr txBox="1"/>
              <p:nvPr/>
            </p:nvSpPr>
            <p:spPr>
              <a:xfrm>
                <a:off x="7807394" y="4613576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105660D-0BC6-4410-85BE-278E6CAD0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394" y="4613576"/>
                <a:ext cx="200375" cy="307777"/>
              </a:xfrm>
              <a:prstGeom prst="rect">
                <a:avLst/>
              </a:prstGeom>
              <a:blipFill>
                <a:blip r:embed="rId12"/>
                <a:stretch>
                  <a:fillRect l="-23529" r="-23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2EBC9E5-C507-42B8-9511-7CDB88394E7B}"/>
                  </a:ext>
                </a:extLst>
              </p:cNvPr>
              <p:cNvSpPr txBox="1"/>
              <p:nvPr/>
            </p:nvSpPr>
            <p:spPr>
              <a:xfrm>
                <a:off x="8415422" y="4252393"/>
                <a:ext cx="1890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2EBC9E5-C507-42B8-9511-7CDB88394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422" y="4252393"/>
                <a:ext cx="189026" cy="307777"/>
              </a:xfrm>
              <a:prstGeom prst="rect">
                <a:avLst/>
              </a:prstGeom>
              <a:blipFill>
                <a:blip r:embed="rId13"/>
                <a:stretch>
                  <a:fillRect l="-31250" r="-2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EEFB82FC-39E4-459F-8B61-527120055E0E}"/>
              </a:ext>
            </a:extLst>
          </p:cNvPr>
          <p:cNvCxnSpPr>
            <a:cxnSpLocks/>
          </p:cNvCxnSpPr>
          <p:nvPr/>
        </p:nvCxnSpPr>
        <p:spPr>
          <a:xfrm flipH="1" flipV="1">
            <a:off x="6190973" y="2420888"/>
            <a:ext cx="1" cy="2141588"/>
          </a:xfrm>
          <a:prstGeom prst="straightConnector1">
            <a:avLst/>
          </a:prstGeom>
          <a:ln w="254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5768B5D9-CCF8-429D-9201-22AD9EE61AC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67457" y="3495006"/>
            <a:ext cx="1" cy="2141588"/>
          </a:xfrm>
          <a:prstGeom prst="straightConnector1">
            <a:avLst/>
          </a:prstGeom>
          <a:ln w="25400">
            <a:solidFill>
              <a:schemeClr val="tx1"/>
            </a:solidFill>
            <a:headEnd type="none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B884367-4387-8646-B6EB-3E97A6269487}"/>
                  </a:ext>
                </a:extLst>
              </p:cNvPr>
              <p:cNvSpPr txBox="1"/>
              <p:nvPr/>
            </p:nvSpPr>
            <p:spPr>
              <a:xfrm>
                <a:off x="3264978" y="4633391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B884367-4387-8646-B6EB-3E97A6269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978" y="4633391"/>
                <a:ext cx="200375" cy="307777"/>
              </a:xfrm>
              <a:prstGeom prst="rect">
                <a:avLst/>
              </a:prstGeom>
              <a:blipFill>
                <a:blip r:embed="rId14"/>
                <a:stretch>
                  <a:fillRect l="-23529" r="-23529"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19FE4AB-A5E4-9C4D-8CE0-0F19CAD01ADF}"/>
                  </a:ext>
                </a:extLst>
              </p:cNvPr>
              <p:cNvSpPr txBox="1"/>
              <p:nvPr/>
            </p:nvSpPr>
            <p:spPr>
              <a:xfrm>
                <a:off x="3107812" y="2115876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19FE4AB-A5E4-9C4D-8CE0-0F19CAD01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812" y="2115876"/>
                <a:ext cx="612491" cy="307777"/>
              </a:xfrm>
              <a:prstGeom prst="rect">
                <a:avLst/>
              </a:prstGeom>
              <a:blipFill>
                <a:blip r:embed="rId15"/>
                <a:stretch>
                  <a:fillRect l="-10204"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08B63AB-7A86-044D-A149-89F79A8273A4}"/>
                  </a:ext>
                </a:extLst>
              </p:cNvPr>
              <p:cNvSpPr txBox="1"/>
              <p:nvPr/>
            </p:nvSpPr>
            <p:spPr>
              <a:xfrm>
                <a:off x="4962655" y="4633391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08B63AB-7A86-044D-A149-89F79A827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655" y="4633391"/>
                <a:ext cx="200375" cy="307777"/>
              </a:xfrm>
              <a:prstGeom prst="rect">
                <a:avLst/>
              </a:prstGeom>
              <a:blipFill>
                <a:blip r:embed="rId16"/>
                <a:stretch>
                  <a:fillRect l="-23529" r="-17647"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D4AC16B-DDE3-A641-8298-CF1760912E14}"/>
                  </a:ext>
                </a:extLst>
              </p:cNvPr>
              <p:cNvSpPr txBox="1"/>
              <p:nvPr/>
            </p:nvSpPr>
            <p:spPr>
              <a:xfrm>
                <a:off x="5463094" y="4272208"/>
                <a:ext cx="1890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D4AC16B-DDE3-A641-8298-CF1760912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094" y="4272208"/>
                <a:ext cx="189026" cy="307777"/>
              </a:xfrm>
              <a:prstGeom prst="rect">
                <a:avLst/>
              </a:prstGeom>
              <a:blipFill>
                <a:blip r:embed="rId17"/>
                <a:stretch>
                  <a:fillRect l="-31250" r="-2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9797D9BD-7790-2343-BE9F-C95275A15379}"/>
              </a:ext>
            </a:extLst>
          </p:cNvPr>
          <p:cNvCxnSpPr>
            <a:cxnSpLocks/>
          </p:cNvCxnSpPr>
          <p:nvPr/>
        </p:nvCxnSpPr>
        <p:spPr>
          <a:xfrm flipH="1" flipV="1">
            <a:off x="3346234" y="2440703"/>
            <a:ext cx="1" cy="2141588"/>
          </a:xfrm>
          <a:prstGeom prst="straightConnector1">
            <a:avLst/>
          </a:prstGeom>
          <a:ln w="254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669AF5E1-BD1C-9D47-B3D7-BF5BC89DD70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22718" y="3514821"/>
            <a:ext cx="1" cy="2141588"/>
          </a:xfrm>
          <a:prstGeom prst="straightConnector1">
            <a:avLst/>
          </a:prstGeom>
          <a:ln w="25400">
            <a:solidFill>
              <a:schemeClr val="tx1"/>
            </a:solidFill>
            <a:headEnd type="none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>
            <a:extLst>
              <a:ext uri="{FF2B5EF4-FFF2-40B4-BE49-F238E27FC236}">
                <a16:creationId xmlns:a16="http://schemas.microsoft.com/office/drawing/2014/main" id="{CEB17601-D198-1B43-AA63-18C4BFF15066}"/>
              </a:ext>
            </a:extLst>
          </p:cNvPr>
          <p:cNvCxnSpPr>
            <a:cxnSpLocks/>
          </p:cNvCxnSpPr>
          <p:nvPr/>
        </p:nvCxnSpPr>
        <p:spPr>
          <a:xfrm>
            <a:off x="5007153" y="2684309"/>
            <a:ext cx="0" cy="191663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единительная линия 79">
            <a:extLst>
              <a:ext uri="{FF2B5EF4-FFF2-40B4-BE49-F238E27FC236}">
                <a16:creationId xmlns:a16="http://schemas.microsoft.com/office/drawing/2014/main" id="{AC2256D5-3CC7-454D-A403-57E9FBF75A6E}"/>
              </a:ext>
            </a:extLst>
          </p:cNvPr>
          <p:cNvCxnSpPr>
            <a:cxnSpLocks/>
          </p:cNvCxnSpPr>
          <p:nvPr/>
        </p:nvCxnSpPr>
        <p:spPr>
          <a:xfrm>
            <a:off x="7869317" y="2643536"/>
            <a:ext cx="0" cy="191663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Таблица 7">
                <a:extLst>
                  <a:ext uri="{FF2B5EF4-FFF2-40B4-BE49-F238E27FC236}">
                    <a16:creationId xmlns:a16="http://schemas.microsoft.com/office/drawing/2014/main" id="{1FA72DAD-7B1B-0842-A458-6F94746877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81712211"/>
                  </p:ext>
                </p:extLst>
              </p:nvPr>
            </p:nvGraphicFramePr>
            <p:xfrm>
              <a:off x="783269" y="675235"/>
              <a:ext cx="3600400" cy="123583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Таблица 7">
                <a:extLst>
                  <a:ext uri="{FF2B5EF4-FFF2-40B4-BE49-F238E27FC236}">
                    <a16:creationId xmlns:a16="http://schemas.microsoft.com/office/drawing/2014/main" id="{1FA72DAD-7B1B-0842-A458-6F94746877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81712211"/>
                  </p:ext>
                </p:extLst>
              </p:nvPr>
            </p:nvGraphicFramePr>
            <p:xfrm>
              <a:off x="783269" y="675235"/>
              <a:ext cx="3600400" cy="123583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8"/>
                          <a:stretch>
                            <a:fillRect t="-2778" r="-115909" b="-1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8"/>
                          <a:stretch>
                            <a:fillRect l="-165000" t="-2778" r="-91250" b="-1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8"/>
                          <a:stretch>
                            <a:fillRect l="-290411" t="-2778" b="-17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778637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8"/>
                          <a:stretch>
                            <a:fillRect t="-59677" r="-115909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8"/>
                          <a:stretch>
                            <a:fillRect l="-165000" t="-59677" r="-91250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8"/>
                          <a:stretch>
                            <a:fillRect l="-290411" t="-59677" b="-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0" name="Содержимое 2">
            <a:extLst>
              <a:ext uri="{FF2B5EF4-FFF2-40B4-BE49-F238E27FC236}">
                <a16:creationId xmlns:a16="http://schemas.microsoft.com/office/drawing/2014/main" id="{BC9A03EE-8D32-1145-B75F-75BF0D89D888}"/>
              </a:ext>
            </a:extLst>
          </p:cNvPr>
          <p:cNvSpPr txBox="1">
            <a:spLocks/>
          </p:cNvSpPr>
          <p:nvPr/>
        </p:nvSpPr>
        <p:spPr>
          <a:xfrm>
            <a:off x="4788024" y="720000"/>
            <a:ext cx="4104456" cy="12297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Сходится ли последовательность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почти наверное?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1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9" name="applause.wav"/>
          </p:stSnd>
        </p:sndAc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Пример сходимости почти наверное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A3C751-0235-400C-8BDE-913E87D05508}"/>
                  </a:ext>
                </a:extLst>
              </p:cNvPr>
              <p:cNvSpPr txBox="1"/>
              <p:nvPr/>
            </p:nvSpPr>
            <p:spPr>
              <a:xfrm>
                <a:off x="696718" y="4613576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A3C751-0235-400C-8BDE-913E87D05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18" y="4613576"/>
                <a:ext cx="200375" cy="307777"/>
              </a:xfrm>
              <a:prstGeom prst="rect">
                <a:avLst/>
              </a:prstGeom>
              <a:blipFill>
                <a:blip r:embed="rId6"/>
                <a:stretch>
                  <a:fillRect l="-23529" r="-176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D417970-7238-4861-8818-EAC020AC0861}"/>
                  </a:ext>
                </a:extLst>
              </p:cNvPr>
              <p:cNvSpPr txBox="1"/>
              <p:nvPr/>
            </p:nvSpPr>
            <p:spPr>
              <a:xfrm>
                <a:off x="539552" y="2096061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D417970-7238-4861-8818-EAC020AC0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096061"/>
                <a:ext cx="612491" cy="307777"/>
              </a:xfrm>
              <a:prstGeom prst="rect">
                <a:avLst/>
              </a:prstGeom>
              <a:blipFill>
                <a:blip r:embed="rId7"/>
                <a:stretch>
                  <a:fillRect l="-8000"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5596B3-AD89-4A67-B451-BA87578573A9}"/>
                  </a:ext>
                </a:extLst>
              </p:cNvPr>
              <p:cNvSpPr txBox="1"/>
              <p:nvPr/>
            </p:nvSpPr>
            <p:spPr>
              <a:xfrm>
                <a:off x="2394395" y="4613576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5596B3-AD89-4A67-B451-BA8757857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395" y="4613576"/>
                <a:ext cx="200375" cy="307777"/>
              </a:xfrm>
              <a:prstGeom prst="rect">
                <a:avLst/>
              </a:prstGeom>
              <a:blipFill>
                <a:blip r:embed="rId8"/>
                <a:stretch>
                  <a:fillRect l="-25000" r="-2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036B9BD-0E71-4DA0-9229-0138C38E9DB8}"/>
                  </a:ext>
                </a:extLst>
              </p:cNvPr>
              <p:cNvSpPr txBox="1"/>
              <p:nvPr/>
            </p:nvSpPr>
            <p:spPr>
              <a:xfrm>
                <a:off x="2894834" y="4252393"/>
                <a:ext cx="1890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036B9BD-0E71-4DA0-9229-0138C38E9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834" y="4252393"/>
                <a:ext cx="189026" cy="307777"/>
              </a:xfrm>
              <a:prstGeom prst="rect">
                <a:avLst/>
              </a:prstGeom>
              <a:blipFill>
                <a:blip r:embed="rId9"/>
                <a:stretch>
                  <a:fillRect l="-40000" r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65130268-8F2E-4DAE-8AEB-9DDA17EC0114}"/>
              </a:ext>
            </a:extLst>
          </p:cNvPr>
          <p:cNvCxnSpPr>
            <a:cxnSpLocks/>
          </p:cNvCxnSpPr>
          <p:nvPr/>
        </p:nvCxnSpPr>
        <p:spPr>
          <a:xfrm>
            <a:off x="777974" y="4269978"/>
            <a:ext cx="1660919" cy="0"/>
          </a:xfrm>
          <a:prstGeom prst="line">
            <a:avLst/>
          </a:prstGeom>
          <a:ln w="25400">
            <a:solidFill>
              <a:srgbClr val="9B4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FB1F8294-9CB0-4F47-9CD1-70621B190F6B}"/>
              </a:ext>
            </a:extLst>
          </p:cNvPr>
          <p:cNvCxnSpPr>
            <a:cxnSpLocks/>
          </p:cNvCxnSpPr>
          <p:nvPr/>
        </p:nvCxnSpPr>
        <p:spPr>
          <a:xfrm flipH="1" flipV="1">
            <a:off x="777974" y="2420888"/>
            <a:ext cx="1" cy="2141588"/>
          </a:xfrm>
          <a:prstGeom prst="straightConnector1">
            <a:avLst/>
          </a:prstGeom>
          <a:ln w="254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49272E3-A457-4947-8885-1C3F8841659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854458" y="3495006"/>
            <a:ext cx="1" cy="2141588"/>
          </a:xfrm>
          <a:prstGeom prst="straightConnector1">
            <a:avLst/>
          </a:prstGeom>
          <a:ln w="25400">
            <a:solidFill>
              <a:schemeClr val="tx1"/>
            </a:solidFill>
            <a:headEnd type="none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DBFE0B1F-BBDA-4642-A4B4-7D5803EFF9F3}"/>
              </a:ext>
            </a:extLst>
          </p:cNvPr>
          <p:cNvCxnSpPr>
            <a:cxnSpLocks/>
          </p:cNvCxnSpPr>
          <p:nvPr/>
        </p:nvCxnSpPr>
        <p:spPr>
          <a:xfrm>
            <a:off x="2438893" y="4252393"/>
            <a:ext cx="0" cy="32873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E12ED5-F962-43C6-AEE4-A2369279E901}"/>
                  </a:ext>
                </a:extLst>
              </p:cNvPr>
              <p:cNvSpPr txBox="1"/>
              <p:nvPr/>
            </p:nvSpPr>
            <p:spPr>
              <a:xfrm>
                <a:off x="1283200" y="3890299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9B45F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9B45F4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9B45F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9B45F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9B45F4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>
                  <a:solidFill>
                    <a:srgbClr val="9B45F4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E12ED5-F962-43C6-AEE4-A2369279E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200" y="3890299"/>
                <a:ext cx="612491" cy="307777"/>
              </a:xfrm>
              <a:prstGeom prst="rect">
                <a:avLst/>
              </a:prstGeom>
              <a:blipFill>
                <a:blip r:embed="rId10"/>
                <a:stretch>
                  <a:fillRect l="-12245" r="-6122" b="-115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BC49EAB-7F69-492B-A9B2-21397F26F50E}"/>
                  </a:ext>
                </a:extLst>
              </p:cNvPr>
              <p:cNvSpPr txBox="1"/>
              <p:nvPr/>
            </p:nvSpPr>
            <p:spPr>
              <a:xfrm>
                <a:off x="6109717" y="4613576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BC49EAB-7F69-492B-A9B2-21397F26F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717" y="4613576"/>
                <a:ext cx="200375" cy="307777"/>
              </a:xfrm>
              <a:prstGeom prst="rect">
                <a:avLst/>
              </a:prstGeom>
              <a:blipFill>
                <a:blip r:embed="rId11"/>
                <a:stretch>
                  <a:fillRect l="-23529" r="-23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DFC4134-ED37-4183-8708-39DACD829646}"/>
                  </a:ext>
                </a:extLst>
              </p:cNvPr>
              <p:cNvSpPr txBox="1"/>
              <p:nvPr/>
            </p:nvSpPr>
            <p:spPr>
              <a:xfrm>
                <a:off x="5940152" y="2096061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DFC4134-ED37-4183-8708-39DACD829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2096061"/>
                <a:ext cx="612491" cy="307777"/>
              </a:xfrm>
              <a:prstGeom prst="rect">
                <a:avLst/>
              </a:prstGeom>
              <a:blipFill>
                <a:blip r:embed="rId12"/>
                <a:stretch>
                  <a:fillRect l="-12500"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105660D-0BC6-4410-85BE-278E6CAD04BD}"/>
                  </a:ext>
                </a:extLst>
              </p:cNvPr>
              <p:cNvSpPr txBox="1"/>
              <p:nvPr/>
            </p:nvSpPr>
            <p:spPr>
              <a:xfrm>
                <a:off x="7807394" y="4613576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105660D-0BC6-4410-85BE-278E6CAD0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394" y="4613576"/>
                <a:ext cx="200375" cy="307777"/>
              </a:xfrm>
              <a:prstGeom prst="rect">
                <a:avLst/>
              </a:prstGeom>
              <a:blipFill>
                <a:blip r:embed="rId13"/>
                <a:stretch>
                  <a:fillRect l="-23529" r="-23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2EBC9E5-C507-42B8-9511-7CDB88394E7B}"/>
                  </a:ext>
                </a:extLst>
              </p:cNvPr>
              <p:cNvSpPr txBox="1"/>
              <p:nvPr/>
            </p:nvSpPr>
            <p:spPr>
              <a:xfrm>
                <a:off x="8415422" y="4252393"/>
                <a:ext cx="1890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2EBC9E5-C507-42B8-9511-7CDB88394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422" y="4252393"/>
                <a:ext cx="189026" cy="307777"/>
              </a:xfrm>
              <a:prstGeom prst="rect">
                <a:avLst/>
              </a:prstGeom>
              <a:blipFill>
                <a:blip r:embed="rId14"/>
                <a:stretch>
                  <a:fillRect l="-31250" r="-2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EEFB82FC-39E4-459F-8B61-527120055E0E}"/>
              </a:ext>
            </a:extLst>
          </p:cNvPr>
          <p:cNvCxnSpPr>
            <a:cxnSpLocks/>
          </p:cNvCxnSpPr>
          <p:nvPr/>
        </p:nvCxnSpPr>
        <p:spPr>
          <a:xfrm flipH="1" flipV="1">
            <a:off x="6190973" y="2420888"/>
            <a:ext cx="1" cy="2141588"/>
          </a:xfrm>
          <a:prstGeom prst="straightConnector1">
            <a:avLst/>
          </a:prstGeom>
          <a:ln w="254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5768B5D9-CCF8-429D-9201-22AD9EE61AC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67457" y="3495006"/>
            <a:ext cx="1" cy="2141588"/>
          </a:xfrm>
          <a:prstGeom prst="straightConnector1">
            <a:avLst/>
          </a:prstGeom>
          <a:ln w="25400">
            <a:solidFill>
              <a:schemeClr val="tx1"/>
            </a:solidFill>
            <a:headEnd type="none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B884367-4387-8646-B6EB-3E97A6269487}"/>
                  </a:ext>
                </a:extLst>
              </p:cNvPr>
              <p:cNvSpPr txBox="1"/>
              <p:nvPr/>
            </p:nvSpPr>
            <p:spPr>
              <a:xfrm>
                <a:off x="3264978" y="4633391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B884367-4387-8646-B6EB-3E97A6269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978" y="4633391"/>
                <a:ext cx="200375" cy="307777"/>
              </a:xfrm>
              <a:prstGeom prst="rect">
                <a:avLst/>
              </a:prstGeom>
              <a:blipFill>
                <a:blip r:embed="rId15"/>
                <a:stretch>
                  <a:fillRect l="-23529" r="-23529"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19FE4AB-A5E4-9C4D-8CE0-0F19CAD01ADF}"/>
                  </a:ext>
                </a:extLst>
              </p:cNvPr>
              <p:cNvSpPr txBox="1"/>
              <p:nvPr/>
            </p:nvSpPr>
            <p:spPr>
              <a:xfrm>
                <a:off x="3107812" y="2115876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19FE4AB-A5E4-9C4D-8CE0-0F19CAD01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812" y="2115876"/>
                <a:ext cx="612491" cy="307777"/>
              </a:xfrm>
              <a:prstGeom prst="rect">
                <a:avLst/>
              </a:prstGeom>
              <a:blipFill>
                <a:blip r:embed="rId16"/>
                <a:stretch>
                  <a:fillRect l="-10204"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08B63AB-7A86-044D-A149-89F79A8273A4}"/>
                  </a:ext>
                </a:extLst>
              </p:cNvPr>
              <p:cNvSpPr txBox="1"/>
              <p:nvPr/>
            </p:nvSpPr>
            <p:spPr>
              <a:xfrm>
                <a:off x="4962655" y="4633391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08B63AB-7A86-044D-A149-89F79A827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655" y="4633391"/>
                <a:ext cx="200375" cy="307777"/>
              </a:xfrm>
              <a:prstGeom prst="rect">
                <a:avLst/>
              </a:prstGeom>
              <a:blipFill>
                <a:blip r:embed="rId17"/>
                <a:stretch>
                  <a:fillRect l="-23529" r="-17647"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D4AC16B-DDE3-A641-8298-CF1760912E14}"/>
                  </a:ext>
                </a:extLst>
              </p:cNvPr>
              <p:cNvSpPr txBox="1"/>
              <p:nvPr/>
            </p:nvSpPr>
            <p:spPr>
              <a:xfrm>
                <a:off x="5463094" y="4272208"/>
                <a:ext cx="1890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D4AC16B-DDE3-A641-8298-CF1760912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094" y="4272208"/>
                <a:ext cx="189026" cy="307777"/>
              </a:xfrm>
              <a:prstGeom prst="rect">
                <a:avLst/>
              </a:prstGeom>
              <a:blipFill>
                <a:blip r:embed="rId18"/>
                <a:stretch>
                  <a:fillRect l="-31250" r="-2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9797D9BD-7790-2343-BE9F-C95275A15379}"/>
              </a:ext>
            </a:extLst>
          </p:cNvPr>
          <p:cNvCxnSpPr>
            <a:cxnSpLocks/>
          </p:cNvCxnSpPr>
          <p:nvPr/>
        </p:nvCxnSpPr>
        <p:spPr>
          <a:xfrm flipH="1" flipV="1">
            <a:off x="3346234" y="2440703"/>
            <a:ext cx="1" cy="2141588"/>
          </a:xfrm>
          <a:prstGeom prst="straightConnector1">
            <a:avLst/>
          </a:prstGeom>
          <a:ln w="254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669AF5E1-BD1C-9D47-B3D7-BF5BC89DD70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22718" y="3514821"/>
            <a:ext cx="1" cy="2141588"/>
          </a:xfrm>
          <a:prstGeom prst="straightConnector1">
            <a:avLst/>
          </a:prstGeom>
          <a:ln w="25400">
            <a:solidFill>
              <a:schemeClr val="tx1"/>
            </a:solidFill>
            <a:headEnd type="none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>
            <a:extLst>
              <a:ext uri="{FF2B5EF4-FFF2-40B4-BE49-F238E27FC236}">
                <a16:creationId xmlns:a16="http://schemas.microsoft.com/office/drawing/2014/main" id="{CEB17601-D198-1B43-AA63-18C4BFF15066}"/>
              </a:ext>
            </a:extLst>
          </p:cNvPr>
          <p:cNvCxnSpPr>
            <a:cxnSpLocks/>
          </p:cNvCxnSpPr>
          <p:nvPr/>
        </p:nvCxnSpPr>
        <p:spPr>
          <a:xfrm>
            <a:off x="5007153" y="2684309"/>
            <a:ext cx="0" cy="191663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единительная линия 79">
            <a:extLst>
              <a:ext uri="{FF2B5EF4-FFF2-40B4-BE49-F238E27FC236}">
                <a16:creationId xmlns:a16="http://schemas.microsoft.com/office/drawing/2014/main" id="{AC2256D5-3CC7-454D-A403-57E9FBF75A6E}"/>
              </a:ext>
            </a:extLst>
          </p:cNvPr>
          <p:cNvCxnSpPr>
            <a:cxnSpLocks/>
          </p:cNvCxnSpPr>
          <p:nvPr/>
        </p:nvCxnSpPr>
        <p:spPr>
          <a:xfrm>
            <a:off x="7869317" y="2643536"/>
            <a:ext cx="0" cy="191663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Таблица 7">
                <a:extLst>
                  <a:ext uri="{FF2B5EF4-FFF2-40B4-BE49-F238E27FC236}">
                    <a16:creationId xmlns:a16="http://schemas.microsoft.com/office/drawing/2014/main" id="{7627E537-0523-904F-BFC7-F28A9FE264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81712211"/>
                  </p:ext>
                </p:extLst>
              </p:nvPr>
            </p:nvGraphicFramePr>
            <p:xfrm>
              <a:off x="783269" y="675235"/>
              <a:ext cx="3600400" cy="123583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Таблица 7">
                <a:extLst>
                  <a:ext uri="{FF2B5EF4-FFF2-40B4-BE49-F238E27FC236}">
                    <a16:creationId xmlns:a16="http://schemas.microsoft.com/office/drawing/2014/main" id="{7627E537-0523-904F-BFC7-F28A9FE264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81712211"/>
                  </p:ext>
                </p:extLst>
              </p:nvPr>
            </p:nvGraphicFramePr>
            <p:xfrm>
              <a:off x="783269" y="675235"/>
              <a:ext cx="3600400" cy="123583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9"/>
                          <a:stretch>
                            <a:fillRect t="-2778" r="-115909" b="-1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9"/>
                          <a:stretch>
                            <a:fillRect l="-165000" t="-2778" r="-91250" b="-1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9"/>
                          <a:stretch>
                            <a:fillRect l="-290411" t="-2778" b="-17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778637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9"/>
                          <a:stretch>
                            <a:fillRect t="-59677" r="-115909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9"/>
                          <a:stretch>
                            <a:fillRect l="-165000" t="-59677" r="-91250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9"/>
                          <a:stretch>
                            <a:fillRect l="-290411" t="-59677" b="-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3" name="Содержимое 2">
            <a:extLst>
              <a:ext uri="{FF2B5EF4-FFF2-40B4-BE49-F238E27FC236}">
                <a16:creationId xmlns:a16="http://schemas.microsoft.com/office/drawing/2014/main" id="{5074C9E0-7E42-9F47-998A-946D98023C41}"/>
              </a:ext>
            </a:extLst>
          </p:cNvPr>
          <p:cNvSpPr txBox="1">
            <a:spLocks/>
          </p:cNvSpPr>
          <p:nvPr/>
        </p:nvSpPr>
        <p:spPr>
          <a:xfrm>
            <a:off x="4788024" y="720000"/>
            <a:ext cx="4104456" cy="12297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Сходится ли последовательность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почти наверное?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38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20" name="applause.wav"/>
          </p:stSnd>
        </p:sndAc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Пример сходимости почти наверное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A3C751-0235-400C-8BDE-913E87D05508}"/>
                  </a:ext>
                </a:extLst>
              </p:cNvPr>
              <p:cNvSpPr txBox="1"/>
              <p:nvPr/>
            </p:nvSpPr>
            <p:spPr>
              <a:xfrm>
                <a:off x="696718" y="4613576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A3C751-0235-400C-8BDE-913E87D05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18" y="4613576"/>
                <a:ext cx="200375" cy="307777"/>
              </a:xfrm>
              <a:prstGeom prst="rect">
                <a:avLst/>
              </a:prstGeom>
              <a:blipFill>
                <a:blip r:embed="rId6"/>
                <a:stretch>
                  <a:fillRect l="-23529" r="-176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D417970-7238-4861-8818-EAC020AC0861}"/>
                  </a:ext>
                </a:extLst>
              </p:cNvPr>
              <p:cNvSpPr txBox="1"/>
              <p:nvPr/>
            </p:nvSpPr>
            <p:spPr>
              <a:xfrm>
                <a:off x="539552" y="2096061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D417970-7238-4861-8818-EAC020AC0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096061"/>
                <a:ext cx="612491" cy="307777"/>
              </a:xfrm>
              <a:prstGeom prst="rect">
                <a:avLst/>
              </a:prstGeom>
              <a:blipFill>
                <a:blip r:embed="rId7"/>
                <a:stretch>
                  <a:fillRect l="-8000"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5596B3-AD89-4A67-B451-BA87578573A9}"/>
                  </a:ext>
                </a:extLst>
              </p:cNvPr>
              <p:cNvSpPr txBox="1"/>
              <p:nvPr/>
            </p:nvSpPr>
            <p:spPr>
              <a:xfrm>
                <a:off x="2394395" y="4613576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5596B3-AD89-4A67-B451-BA8757857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395" y="4613576"/>
                <a:ext cx="200375" cy="307777"/>
              </a:xfrm>
              <a:prstGeom prst="rect">
                <a:avLst/>
              </a:prstGeom>
              <a:blipFill>
                <a:blip r:embed="rId8"/>
                <a:stretch>
                  <a:fillRect l="-25000" r="-2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036B9BD-0E71-4DA0-9229-0138C38E9DB8}"/>
                  </a:ext>
                </a:extLst>
              </p:cNvPr>
              <p:cNvSpPr txBox="1"/>
              <p:nvPr/>
            </p:nvSpPr>
            <p:spPr>
              <a:xfrm>
                <a:off x="2894834" y="4252393"/>
                <a:ext cx="1890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036B9BD-0E71-4DA0-9229-0138C38E9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834" y="4252393"/>
                <a:ext cx="189026" cy="307777"/>
              </a:xfrm>
              <a:prstGeom prst="rect">
                <a:avLst/>
              </a:prstGeom>
              <a:blipFill>
                <a:blip r:embed="rId9"/>
                <a:stretch>
                  <a:fillRect l="-40000" r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65130268-8F2E-4DAE-8AEB-9DDA17EC0114}"/>
              </a:ext>
            </a:extLst>
          </p:cNvPr>
          <p:cNvCxnSpPr>
            <a:cxnSpLocks/>
          </p:cNvCxnSpPr>
          <p:nvPr/>
        </p:nvCxnSpPr>
        <p:spPr>
          <a:xfrm>
            <a:off x="777974" y="4269978"/>
            <a:ext cx="1660919" cy="0"/>
          </a:xfrm>
          <a:prstGeom prst="line">
            <a:avLst/>
          </a:prstGeom>
          <a:ln w="25400">
            <a:solidFill>
              <a:srgbClr val="9B4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74D51DCD-D1A3-4589-8C21-67D9B2C19091}"/>
              </a:ext>
            </a:extLst>
          </p:cNvPr>
          <p:cNvCxnSpPr>
            <a:cxnSpLocks/>
          </p:cNvCxnSpPr>
          <p:nvPr/>
        </p:nvCxnSpPr>
        <p:spPr>
          <a:xfrm>
            <a:off x="3358564" y="3982660"/>
            <a:ext cx="934561" cy="2892"/>
          </a:xfrm>
          <a:prstGeom prst="line">
            <a:avLst/>
          </a:prstGeom>
          <a:ln w="25400">
            <a:solidFill>
              <a:srgbClr val="3030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FB1F8294-9CB0-4F47-9CD1-70621B190F6B}"/>
              </a:ext>
            </a:extLst>
          </p:cNvPr>
          <p:cNvCxnSpPr>
            <a:cxnSpLocks/>
          </p:cNvCxnSpPr>
          <p:nvPr/>
        </p:nvCxnSpPr>
        <p:spPr>
          <a:xfrm flipH="1" flipV="1">
            <a:off x="777974" y="2420888"/>
            <a:ext cx="1" cy="2141588"/>
          </a:xfrm>
          <a:prstGeom prst="straightConnector1">
            <a:avLst/>
          </a:prstGeom>
          <a:ln w="254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49272E3-A457-4947-8885-1C3F8841659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854458" y="3495006"/>
            <a:ext cx="1" cy="2141588"/>
          </a:xfrm>
          <a:prstGeom prst="straightConnector1">
            <a:avLst/>
          </a:prstGeom>
          <a:ln w="25400">
            <a:solidFill>
              <a:schemeClr val="tx1"/>
            </a:solidFill>
            <a:headEnd type="none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DBFE0B1F-BBDA-4642-A4B4-7D5803EFF9F3}"/>
              </a:ext>
            </a:extLst>
          </p:cNvPr>
          <p:cNvCxnSpPr>
            <a:cxnSpLocks/>
          </p:cNvCxnSpPr>
          <p:nvPr/>
        </p:nvCxnSpPr>
        <p:spPr>
          <a:xfrm>
            <a:off x="2438893" y="4252393"/>
            <a:ext cx="0" cy="32873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E12ED5-F962-43C6-AEE4-A2369279E901}"/>
                  </a:ext>
                </a:extLst>
              </p:cNvPr>
              <p:cNvSpPr txBox="1"/>
              <p:nvPr/>
            </p:nvSpPr>
            <p:spPr>
              <a:xfrm>
                <a:off x="1283200" y="3890299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9B45F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9B45F4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9B45F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9B45F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9B45F4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>
                  <a:solidFill>
                    <a:srgbClr val="9B45F4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E12ED5-F962-43C6-AEE4-A2369279E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200" y="3890299"/>
                <a:ext cx="612491" cy="307777"/>
              </a:xfrm>
              <a:prstGeom prst="rect">
                <a:avLst/>
              </a:prstGeom>
              <a:blipFill>
                <a:blip r:embed="rId10"/>
                <a:stretch>
                  <a:fillRect l="-12245" r="-6122" b="-115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575536-E07A-4712-8C98-27C9B4EC698F}"/>
                  </a:ext>
                </a:extLst>
              </p:cNvPr>
              <p:cNvSpPr txBox="1"/>
              <p:nvPr/>
            </p:nvSpPr>
            <p:spPr>
              <a:xfrm>
                <a:off x="3407295" y="3616219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3030F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3030F7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3030F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3030F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3030F7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>
                  <a:solidFill>
                    <a:srgbClr val="3030F7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575536-E07A-4712-8C98-27C9B4EC6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295" y="3616219"/>
                <a:ext cx="612491" cy="307777"/>
              </a:xfrm>
              <a:prstGeom prst="rect">
                <a:avLst/>
              </a:prstGeom>
              <a:blipFill>
                <a:blip r:embed="rId11"/>
                <a:stretch>
                  <a:fillRect l="-12000" r="-4000" b="-12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BC49EAB-7F69-492B-A9B2-21397F26F50E}"/>
                  </a:ext>
                </a:extLst>
              </p:cNvPr>
              <p:cNvSpPr txBox="1"/>
              <p:nvPr/>
            </p:nvSpPr>
            <p:spPr>
              <a:xfrm>
                <a:off x="6109717" y="4613576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BC49EAB-7F69-492B-A9B2-21397F26F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717" y="4613576"/>
                <a:ext cx="200375" cy="307777"/>
              </a:xfrm>
              <a:prstGeom prst="rect">
                <a:avLst/>
              </a:prstGeom>
              <a:blipFill>
                <a:blip r:embed="rId12"/>
                <a:stretch>
                  <a:fillRect l="-23529" r="-23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DFC4134-ED37-4183-8708-39DACD829646}"/>
                  </a:ext>
                </a:extLst>
              </p:cNvPr>
              <p:cNvSpPr txBox="1"/>
              <p:nvPr/>
            </p:nvSpPr>
            <p:spPr>
              <a:xfrm>
                <a:off x="5940152" y="2096061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DFC4134-ED37-4183-8708-39DACD829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2096061"/>
                <a:ext cx="612491" cy="307777"/>
              </a:xfrm>
              <a:prstGeom prst="rect">
                <a:avLst/>
              </a:prstGeom>
              <a:blipFill>
                <a:blip r:embed="rId13"/>
                <a:stretch>
                  <a:fillRect l="-12500"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105660D-0BC6-4410-85BE-278E6CAD04BD}"/>
                  </a:ext>
                </a:extLst>
              </p:cNvPr>
              <p:cNvSpPr txBox="1"/>
              <p:nvPr/>
            </p:nvSpPr>
            <p:spPr>
              <a:xfrm>
                <a:off x="7807394" y="4613576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105660D-0BC6-4410-85BE-278E6CAD0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394" y="4613576"/>
                <a:ext cx="200375" cy="307777"/>
              </a:xfrm>
              <a:prstGeom prst="rect">
                <a:avLst/>
              </a:prstGeom>
              <a:blipFill>
                <a:blip r:embed="rId14"/>
                <a:stretch>
                  <a:fillRect l="-23529" r="-23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2EBC9E5-C507-42B8-9511-7CDB88394E7B}"/>
                  </a:ext>
                </a:extLst>
              </p:cNvPr>
              <p:cNvSpPr txBox="1"/>
              <p:nvPr/>
            </p:nvSpPr>
            <p:spPr>
              <a:xfrm>
                <a:off x="8415422" y="4252393"/>
                <a:ext cx="1890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2EBC9E5-C507-42B8-9511-7CDB88394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422" y="4252393"/>
                <a:ext cx="189026" cy="307777"/>
              </a:xfrm>
              <a:prstGeom prst="rect">
                <a:avLst/>
              </a:prstGeom>
              <a:blipFill>
                <a:blip r:embed="rId15"/>
                <a:stretch>
                  <a:fillRect l="-31250" r="-2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EEFB82FC-39E4-459F-8B61-527120055E0E}"/>
              </a:ext>
            </a:extLst>
          </p:cNvPr>
          <p:cNvCxnSpPr>
            <a:cxnSpLocks/>
          </p:cNvCxnSpPr>
          <p:nvPr/>
        </p:nvCxnSpPr>
        <p:spPr>
          <a:xfrm flipH="1" flipV="1">
            <a:off x="6190973" y="2420888"/>
            <a:ext cx="1" cy="2141588"/>
          </a:xfrm>
          <a:prstGeom prst="straightConnector1">
            <a:avLst/>
          </a:prstGeom>
          <a:ln w="254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5768B5D9-CCF8-429D-9201-22AD9EE61AC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67457" y="3495006"/>
            <a:ext cx="1" cy="2141588"/>
          </a:xfrm>
          <a:prstGeom prst="straightConnector1">
            <a:avLst/>
          </a:prstGeom>
          <a:ln w="25400">
            <a:solidFill>
              <a:schemeClr val="tx1"/>
            </a:solidFill>
            <a:headEnd type="none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B884367-4387-8646-B6EB-3E97A6269487}"/>
                  </a:ext>
                </a:extLst>
              </p:cNvPr>
              <p:cNvSpPr txBox="1"/>
              <p:nvPr/>
            </p:nvSpPr>
            <p:spPr>
              <a:xfrm>
                <a:off x="3264978" y="4633391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B884367-4387-8646-B6EB-3E97A6269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978" y="4633391"/>
                <a:ext cx="200375" cy="307777"/>
              </a:xfrm>
              <a:prstGeom prst="rect">
                <a:avLst/>
              </a:prstGeom>
              <a:blipFill>
                <a:blip r:embed="rId16"/>
                <a:stretch>
                  <a:fillRect l="-23529" r="-23529"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19FE4AB-A5E4-9C4D-8CE0-0F19CAD01ADF}"/>
                  </a:ext>
                </a:extLst>
              </p:cNvPr>
              <p:cNvSpPr txBox="1"/>
              <p:nvPr/>
            </p:nvSpPr>
            <p:spPr>
              <a:xfrm>
                <a:off x="3107812" y="2115876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19FE4AB-A5E4-9C4D-8CE0-0F19CAD01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812" y="2115876"/>
                <a:ext cx="612491" cy="307777"/>
              </a:xfrm>
              <a:prstGeom prst="rect">
                <a:avLst/>
              </a:prstGeom>
              <a:blipFill>
                <a:blip r:embed="rId17"/>
                <a:stretch>
                  <a:fillRect l="-10204"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08B63AB-7A86-044D-A149-89F79A8273A4}"/>
                  </a:ext>
                </a:extLst>
              </p:cNvPr>
              <p:cNvSpPr txBox="1"/>
              <p:nvPr/>
            </p:nvSpPr>
            <p:spPr>
              <a:xfrm>
                <a:off x="4962655" y="4633391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08B63AB-7A86-044D-A149-89F79A827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655" y="4633391"/>
                <a:ext cx="200375" cy="307777"/>
              </a:xfrm>
              <a:prstGeom prst="rect">
                <a:avLst/>
              </a:prstGeom>
              <a:blipFill>
                <a:blip r:embed="rId18"/>
                <a:stretch>
                  <a:fillRect l="-23529" r="-17647"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D4AC16B-DDE3-A641-8298-CF1760912E14}"/>
                  </a:ext>
                </a:extLst>
              </p:cNvPr>
              <p:cNvSpPr txBox="1"/>
              <p:nvPr/>
            </p:nvSpPr>
            <p:spPr>
              <a:xfrm>
                <a:off x="5463094" y="4272208"/>
                <a:ext cx="1890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D4AC16B-DDE3-A641-8298-CF1760912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094" y="4272208"/>
                <a:ext cx="189026" cy="307777"/>
              </a:xfrm>
              <a:prstGeom prst="rect">
                <a:avLst/>
              </a:prstGeom>
              <a:blipFill>
                <a:blip r:embed="rId19"/>
                <a:stretch>
                  <a:fillRect l="-31250" r="-2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9797D9BD-7790-2343-BE9F-C95275A15379}"/>
              </a:ext>
            </a:extLst>
          </p:cNvPr>
          <p:cNvCxnSpPr>
            <a:cxnSpLocks/>
          </p:cNvCxnSpPr>
          <p:nvPr/>
        </p:nvCxnSpPr>
        <p:spPr>
          <a:xfrm flipH="1" flipV="1">
            <a:off x="3346234" y="2440703"/>
            <a:ext cx="1" cy="2141588"/>
          </a:xfrm>
          <a:prstGeom prst="straightConnector1">
            <a:avLst/>
          </a:prstGeom>
          <a:ln w="254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669AF5E1-BD1C-9D47-B3D7-BF5BC89DD70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22718" y="3514821"/>
            <a:ext cx="1" cy="2141588"/>
          </a:xfrm>
          <a:prstGeom prst="straightConnector1">
            <a:avLst/>
          </a:prstGeom>
          <a:ln w="25400">
            <a:solidFill>
              <a:schemeClr val="tx1"/>
            </a:solidFill>
            <a:headEnd type="none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>
            <a:extLst>
              <a:ext uri="{FF2B5EF4-FFF2-40B4-BE49-F238E27FC236}">
                <a16:creationId xmlns:a16="http://schemas.microsoft.com/office/drawing/2014/main" id="{CEB17601-D198-1B43-AA63-18C4BFF15066}"/>
              </a:ext>
            </a:extLst>
          </p:cNvPr>
          <p:cNvCxnSpPr>
            <a:cxnSpLocks/>
          </p:cNvCxnSpPr>
          <p:nvPr/>
        </p:nvCxnSpPr>
        <p:spPr>
          <a:xfrm>
            <a:off x="5007153" y="2684309"/>
            <a:ext cx="0" cy="191663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>
            <a:extLst>
              <a:ext uri="{FF2B5EF4-FFF2-40B4-BE49-F238E27FC236}">
                <a16:creationId xmlns:a16="http://schemas.microsoft.com/office/drawing/2014/main" id="{068DF053-0D5A-A744-8B31-CCF37351BA36}"/>
              </a:ext>
            </a:extLst>
          </p:cNvPr>
          <p:cNvCxnSpPr>
            <a:cxnSpLocks/>
          </p:cNvCxnSpPr>
          <p:nvPr/>
        </p:nvCxnSpPr>
        <p:spPr>
          <a:xfrm>
            <a:off x="4276884" y="3982660"/>
            <a:ext cx="0" cy="585401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единительная линия 79">
            <a:extLst>
              <a:ext uri="{FF2B5EF4-FFF2-40B4-BE49-F238E27FC236}">
                <a16:creationId xmlns:a16="http://schemas.microsoft.com/office/drawing/2014/main" id="{AC2256D5-3CC7-454D-A403-57E9FBF75A6E}"/>
              </a:ext>
            </a:extLst>
          </p:cNvPr>
          <p:cNvCxnSpPr>
            <a:cxnSpLocks/>
          </p:cNvCxnSpPr>
          <p:nvPr/>
        </p:nvCxnSpPr>
        <p:spPr>
          <a:xfrm>
            <a:off x="7869317" y="2643536"/>
            <a:ext cx="0" cy="191663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Таблица 7">
                <a:extLst>
                  <a:ext uri="{FF2B5EF4-FFF2-40B4-BE49-F238E27FC236}">
                    <a16:creationId xmlns:a16="http://schemas.microsoft.com/office/drawing/2014/main" id="{2C7911D5-5D9A-A046-B6FB-D89AEE6B2BB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81712211"/>
                  </p:ext>
                </p:extLst>
              </p:nvPr>
            </p:nvGraphicFramePr>
            <p:xfrm>
              <a:off x="783269" y="675235"/>
              <a:ext cx="3600400" cy="123583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Таблица 7">
                <a:extLst>
                  <a:ext uri="{FF2B5EF4-FFF2-40B4-BE49-F238E27FC236}">
                    <a16:creationId xmlns:a16="http://schemas.microsoft.com/office/drawing/2014/main" id="{2C7911D5-5D9A-A046-B6FB-D89AEE6B2BB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81712211"/>
                  </p:ext>
                </p:extLst>
              </p:nvPr>
            </p:nvGraphicFramePr>
            <p:xfrm>
              <a:off x="783269" y="675235"/>
              <a:ext cx="3600400" cy="123583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0"/>
                          <a:stretch>
                            <a:fillRect t="-2778" r="-115909" b="-1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0"/>
                          <a:stretch>
                            <a:fillRect l="-165000" t="-2778" r="-91250" b="-1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0"/>
                          <a:stretch>
                            <a:fillRect l="-290411" t="-2778" b="-17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778637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0"/>
                          <a:stretch>
                            <a:fillRect t="-59677" r="-115909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0"/>
                          <a:stretch>
                            <a:fillRect l="-165000" t="-59677" r="-91250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0"/>
                          <a:stretch>
                            <a:fillRect l="-290411" t="-59677" b="-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9" name="Содержимое 2">
            <a:extLst>
              <a:ext uri="{FF2B5EF4-FFF2-40B4-BE49-F238E27FC236}">
                <a16:creationId xmlns:a16="http://schemas.microsoft.com/office/drawing/2014/main" id="{E6805BE6-D350-B948-9934-DFCDC0881D05}"/>
              </a:ext>
            </a:extLst>
          </p:cNvPr>
          <p:cNvSpPr txBox="1">
            <a:spLocks/>
          </p:cNvSpPr>
          <p:nvPr/>
        </p:nvSpPr>
        <p:spPr>
          <a:xfrm>
            <a:off x="4788024" y="720000"/>
            <a:ext cx="4104456" cy="12297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Сходится ли последовательность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почти наверное?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34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21" name="applause.wav"/>
          </p:stSnd>
        </p:sndAc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Пример сходимости почти наверное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A3C751-0235-400C-8BDE-913E87D05508}"/>
                  </a:ext>
                </a:extLst>
              </p:cNvPr>
              <p:cNvSpPr txBox="1"/>
              <p:nvPr/>
            </p:nvSpPr>
            <p:spPr>
              <a:xfrm>
                <a:off x="696718" y="4613576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A3C751-0235-400C-8BDE-913E87D05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18" y="4613576"/>
                <a:ext cx="200375" cy="307777"/>
              </a:xfrm>
              <a:prstGeom prst="rect">
                <a:avLst/>
              </a:prstGeom>
              <a:blipFill>
                <a:blip r:embed="rId6"/>
                <a:stretch>
                  <a:fillRect l="-23529" r="-176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D417970-7238-4861-8818-EAC020AC0861}"/>
                  </a:ext>
                </a:extLst>
              </p:cNvPr>
              <p:cNvSpPr txBox="1"/>
              <p:nvPr/>
            </p:nvSpPr>
            <p:spPr>
              <a:xfrm>
                <a:off x="539552" y="2096061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D417970-7238-4861-8818-EAC020AC0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096061"/>
                <a:ext cx="612491" cy="307777"/>
              </a:xfrm>
              <a:prstGeom prst="rect">
                <a:avLst/>
              </a:prstGeom>
              <a:blipFill>
                <a:blip r:embed="rId7"/>
                <a:stretch>
                  <a:fillRect l="-8000"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5596B3-AD89-4A67-B451-BA87578573A9}"/>
                  </a:ext>
                </a:extLst>
              </p:cNvPr>
              <p:cNvSpPr txBox="1"/>
              <p:nvPr/>
            </p:nvSpPr>
            <p:spPr>
              <a:xfrm>
                <a:off x="2394395" y="4613576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5596B3-AD89-4A67-B451-BA8757857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395" y="4613576"/>
                <a:ext cx="200375" cy="307777"/>
              </a:xfrm>
              <a:prstGeom prst="rect">
                <a:avLst/>
              </a:prstGeom>
              <a:blipFill>
                <a:blip r:embed="rId8"/>
                <a:stretch>
                  <a:fillRect l="-25000" r="-2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036B9BD-0E71-4DA0-9229-0138C38E9DB8}"/>
                  </a:ext>
                </a:extLst>
              </p:cNvPr>
              <p:cNvSpPr txBox="1"/>
              <p:nvPr/>
            </p:nvSpPr>
            <p:spPr>
              <a:xfrm>
                <a:off x="2894834" y="4252393"/>
                <a:ext cx="1890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036B9BD-0E71-4DA0-9229-0138C38E9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834" y="4252393"/>
                <a:ext cx="189026" cy="307777"/>
              </a:xfrm>
              <a:prstGeom prst="rect">
                <a:avLst/>
              </a:prstGeom>
              <a:blipFill>
                <a:blip r:embed="rId9"/>
                <a:stretch>
                  <a:fillRect l="-40000" r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65130268-8F2E-4DAE-8AEB-9DDA17EC0114}"/>
              </a:ext>
            </a:extLst>
          </p:cNvPr>
          <p:cNvCxnSpPr>
            <a:cxnSpLocks/>
          </p:cNvCxnSpPr>
          <p:nvPr/>
        </p:nvCxnSpPr>
        <p:spPr>
          <a:xfrm>
            <a:off x="777974" y="4269978"/>
            <a:ext cx="1660919" cy="0"/>
          </a:xfrm>
          <a:prstGeom prst="line">
            <a:avLst/>
          </a:prstGeom>
          <a:ln w="25400">
            <a:solidFill>
              <a:srgbClr val="9B4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74D51DCD-D1A3-4589-8C21-67D9B2C19091}"/>
              </a:ext>
            </a:extLst>
          </p:cNvPr>
          <p:cNvCxnSpPr>
            <a:cxnSpLocks/>
          </p:cNvCxnSpPr>
          <p:nvPr/>
        </p:nvCxnSpPr>
        <p:spPr>
          <a:xfrm>
            <a:off x="3358564" y="3982660"/>
            <a:ext cx="934561" cy="2892"/>
          </a:xfrm>
          <a:prstGeom prst="line">
            <a:avLst/>
          </a:prstGeom>
          <a:ln w="25400">
            <a:solidFill>
              <a:srgbClr val="3030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FB1F8294-9CB0-4F47-9CD1-70621B190F6B}"/>
              </a:ext>
            </a:extLst>
          </p:cNvPr>
          <p:cNvCxnSpPr>
            <a:cxnSpLocks/>
          </p:cNvCxnSpPr>
          <p:nvPr/>
        </p:nvCxnSpPr>
        <p:spPr>
          <a:xfrm flipH="1" flipV="1">
            <a:off x="777974" y="2420888"/>
            <a:ext cx="1" cy="2141588"/>
          </a:xfrm>
          <a:prstGeom prst="straightConnector1">
            <a:avLst/>
          </a:prstGeom>
          <a:ln w="254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49272E3-A457-4947-8885-1C3F8841659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854458" y="3495006"/>
            <a:ext cx="1" cy="2141588"/>
          </a:xfrm>
          <a:prstGeom prst="straightConnector1">
            <a:avLst/>
          </a:prstGeom>
          <a:ln w="25400">
            <a:solidFill>
              <a:schemeClr val="tx1"/>
            </a:solidFill>
            <a:headEnd type="none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DBFE0B1F-BBDA-4642-A4B4-7D5803EFF9F3}"/>
              </a:ext>
            </a:extLst>
          </p:cNvPr>
          <p:cNvCxnSpPr>
            <a:cxnSpLocks/>
          </p:cNvCxnSpPr>
          <p:nvPr/>
        </p:nvCxnSpPr>
        <p:spPr>
          <a:xfrm>
            <a:off x="2438893" y="4252393"/>
            <a:ext cx="0" cy="32873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E12ED5-F962-43C6-AEE4-A2369279E901}"/>
                  </a:ext>
                </a:extLst>
              </p:cNvPr>
              <p:cNvSpPr txBox="1"/>
              <p:nvPr/>
            </p:nvSpPr>
            <p:spPr>
              <a:xfrm>
                <a:off x="1283200" y="3890299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9B45F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9B45F4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9B45F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9B45F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9B45F4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>
                  <a:solidFill>
                    <a:srgbClr val="9B45F4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E12ED5-F962-43C6-AEE4-A2369279E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200" y="3890299"/>
                <a:ext cx="612491" cy="307777"/>
              </a:xfrm>
              <a:prstGeom prst="rect">
                <a:avLst/>
              </a:prstGeom>
              <a:blipFill>
                <a:blip r:embed="rId10"/>
                <a:stretch>
                  <a:fillRect l="-12245" r="-6122" b="-115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575536-E07A-4712-8C98-27C9B4EC698F}"/>
                  </a:ext>
                </a:extLst>
              </p:cNvPr>
              <p:cNvSpPr txBox="1"/>
              <p:nvPr/>
            </p:nvSpPr>
            <p:spPr>
              <a:xfrm>
                <a:off x="3407295" y="3616219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3030F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3030F7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3030F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3030F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3030F7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>
                  <a:solidFill>
                    <a:srgbClr val="3030F7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575536-E07A-4712-8C98-27C9B4EC6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295" y="3616219"/>
                <a:ext cx="612491" cy="307777"/>
              </a:xfrm>
              <a:prstGeom prst="rect">
                <a:avLst/>
              </a:prstGeom>
              <a:blipFill>
                <a:blip r:embed="rId11"/>
                <a:stretch>
                  <a:fillRect l="-12000" r="-4000" b="-12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BC49EAB-7F69-492B-A9B2-21397F26F50E}"/>
                  </a:ext>
                </a:extLst>
              </p:cNvPr>
              <p:cNvSpPr txBox="1"/>
              <p:nvPr/>
            </p:nvSpPr>
            <p:spPr>
              <a:xfrm>
                <a:off x="6109717" y="4613576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BC49EAB-7F69-492B-A9B2-21397F26F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717" y="4613576"/>
                <a:ext cx="200375" cy="307777"/>
              </a:xfrm>
              <a:prstGeom prst="rect">
                <a:avLst/>
              </a:prstGeom>
              <a:blipFill>
                <a:blip r:embed="rId12"/>
                <a:stretch>
                  <a:fillRect l="-23529" r="-23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DFC4134-ED37-4183-8708-39DACD829646}"/>
                  </a:ext>
                </a:extLst>
              </p:cNvPr>
              <p:cNvSpPr txBox="1"/>
              <p:nvPr/>
            </p:nvSpPr>
            <p:spPr>
              <a:xfrm>
                <a:off x="5940152" y="2096061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DFC4134-ED37-4183-8708-39DACD829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2096061"/>
                <a:ext cx="612491" cy="307777"/>
              </a:xfrm>
              <a:prstGeom prst="rect">
                <a:avLst/>
              </a:prstGeom>
              <a:blipFill>
                <a:blip r:embed="rId13"/>
                <a:stretch>
                  <a:fillRect l="-12500"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105660D-0BC6-4410-85BE-278E6CAD04BD}"/>
                  </a:ext>
                </a:extLst>
              </p:cNvPr>
              <p:cNvSpPr txBox="1"/>
              <p:nvPr/>
            </p:nvSpPr>
            <p:spPr>
              <a:xfrm>
                <a:off x="7807394" y="4613576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105660D-0BC6-4410-85BE-278E6CAD0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394" y="4613576"/>
                <a:ext cx="200375" cy="307777"/>
              </a:xfrm>
              <a:prstGeom prst="rect">
                <a:avLst/>
              </a:prstGeom>
              <a:blipFill>
                <a:blip r:embed="rId14"/>
                <a:stretch>
                  <a:fillRect l="-23529" r="-23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2EBC9E5-C507-42B8-9511-7CDB88394E7B}"/>
                  </a:ext>
                </a:extLst>
              </p:cNvPr>
              <p:cNvSpPr txBox="1"/>
              <p:nvPr/>
            </p:nvSpPr>
            <p:spPr>
              <a:xfrm>
                <a:off x="8415422" y="4252393"/>
                <a:ext cx="1890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2EBC9E5-C507-42B8-9511-7CDB88394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422" y="4252393"/>
                <a:ext cx="189026" cy="307777"/>
              </a:xfrm>
              <a:prstGeom prst="rect">
                <a:avLst/>
              </a:prstGeom>
              <a:blipFill>
                <a:blip r:embed="rId15"/>
                <a:stretch>
                  <a:fillRect l="-31250" r="-2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EEFB82FC-39E4-459F-8B61-527120055E0E}"/>
              </a:ext>
            </a:extLst>
          </p:cNvPr>
          <p:cNvCxnSpPr>
            <a:cxnSpLocks/>
          </p:cNvCxnSpPr>
          <p:nvPr/>
        </p:nvCxnSpPr>
        <p:spPr>
          <a:xfrm flipH="1" flipV="1">
            <a:off x="6190973" y="2420888"/>
            <a:ext cx="1" cy="2141588"/>
          </a:xfrm>
          <a:prstGeom prst="straightConnector1">
            <a:avLst/>
          </a:prstGeom>
          <a:ln w="254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5768B5D9-CCF8-429D-9201-22AD9EE61AC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67457" y="3495006"/>
            <a:ext cx="1" cy="2141588"/>
          </a:xfrm>
          <a:prstGeom prst="straightConnector1">
            <a:avLst/>
          </a:prstGeom>
          <a:ln w="25400">
            <a:solidFill>
              <a:schemeClr val="tx1"/>
            </a:solidFill>
            <a:headEnd type="none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DE6E5C0-38B9-4ECD-8354-9AB2ABD94B97}"/>
                  </a:ext>
                </a:extLst>
              </p:cNvPr>
              <p:cNvSpPr txBox="1"/>
              <p:nvPr/>
            </p:nvSpPr>
            <p:spPr>
              <a:xfrm>
                <a:off x="4085637" y="3249900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67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67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67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0067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67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>
                  <a:solidFill>
                    <a:srgbClr val="0067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DE6E5C0-38B9-4ECD-8354-9AB2ABD94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637" y="3249900"/>
                <a:ext cx="612491" cy="307777"/>
              </a:xfrm>
              <a:prstGeom prst="rect">
                <a:avLst/>
              </a:prstGeom>
              <a:blipFill>
                <a:blip r:embed="rId16"/>
                <a:stretch>
                  <a:fillRect l="-14286" r="-4082" b="-12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Прямая соединительная линия 72">
            <a:extLst>
              <a:ext uri="{FF2B5EF4-FFF2-40B4-BE49-F238E27FC236}">
                <a16:creationId xmlns:a16="http://schemas.microsoft.com/office/drawing/2014/main" id="{14073846-5406-8D4D-9FD5-FBBB5B11C051}"/>
              </a:ext>
            </a:extLst>
          </p:cNvPr>
          <p:cNvCxnSpPr>
            <a:cxnSpLocks/>
          </p:cNvCxnSpPr>
          <p:nvPr/>
        </p:nvCxnSpPr>
        <p:spPr>
          <a:xfrm>
            <a:off x="4262742" y="3640711"/>
            <a:ext cx="547235" cy="4313"/>
          </a:xfrm>
          <a:prstGeom prst="line">
            <a:avLst/>
          </a:prstGeom>
          <a:ln w="25400">
            <a:solidFill>
              <a:srgbClr val="006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B884367-4387-8646-B6EB-3E97A6269487}"/>
                  </a:ext>
                </a:extLst>
              </p:cNvPr>
              <p:cNvSpPr txBox="1"/>
              <p:nvPr/>
            </p:nvSpPr>
            <p:spPr>
              <a:xfrm>
                <a:off x="3264978" y="4633391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B884367-4387-8646-B6EB-3E97A6269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978" y="4633391"/>
                <a:ext cx="200375" cy="307777"/>
              </a:xfrm>
              <a:prstGeom prst="rect">
                <a:avLst/>
              </a:prstGeom>
              <a:blipFill>
                <a:blip r:embed="rId17"/>
                <a:stretch>
                  <a:fillRect l="-23529" r="-23529"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19FE4AB-A5E4-9C4D-8CE0-0F19CAD01ADF}"/>
                  </a:ext>
                </a:extLst>
              </p:cNvPr>
              <p:cNvSpPr txBox="1"/>
              <p:nvPr/>
            </p:nvSpPr>
            <p:spPr>
              <a:xfrm>
                <a:off x="3107812" y="2115876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19FE4AB-A5E4-9C4D-8CE0-0F19CAD01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812" y="2115876"/>
                <a:ext cx="612491" cy="307777"/>
              </a:xfrm>
              <a:prstGeom prst="rect">
                <a:avLst/>
              </a:prstGeom>
              <a:blipFill>
                <a:blip r:embed="rId18"/>
                <a:stretch>
                  <a:fillRect l="-10204"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08B63AB-7A86-044D-A149-89F79A8273A4}"/>
                  </a:ext>
                </a:extLst>
              </p:cNvPr>
              <p:cNvSpPr txBox="1"/>
              <p:nvPr/>
            </p:nvSpPr>
            <p:spPr>
              <a:xfrm>
                <a:off x="4962655" y="4633391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08B63AB-7A86-044D-A149-89F79A827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655" y="4633391"/>
                <a:ext cx="200375" cy="307777"/>
              </a:xfrm>
              <a:prstGeom prst="rect">
                <a:avLst/>
              </a:prstGeom>
              <a:blipFill>
                <a:blip r:embed="rId19"/>
                <a:stretch>
                  <a:fillRect l="-23529" r="-17647"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D4AC16B-DDE3-A641-8298-CF1760912E14}"/>
                  </a:ext>
                </a:extLst>
              </p:cNvPr>
              <p:cNvSpPr txBox="1"/>
              <p:nvPr/>
            </p:nvSpPr>
            <p:spPr>
              <a:xfrm>
                <a:off x="5463094" y="4272208"/>
                <a:ext cx="1890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D4AC16B-DDE3-A641-8298-CF1760912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094" y="4272208"/>
                <a:ext cx="189026" cy="307777"/>
              </a:xfrm>
              <a:prstGeom prst="rect">
                <a:avLst/>
              </a:prstGeom>
              <a:blipFill>
                <a:blip r:embed="rId20"/>
                <a:stretch>
                  <a:fillRect l="-31250" r="-2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9797D9BD-7790-2343-BE9F-C95275A15379}"/>
              </a:ext>
            </a:extLst>
          </p:cNvPr>
          <p:cNvCxnSpPr>
            <a:cxnSpLocks/>
          </p:cNvCxnSpPr>
          <p:nvPr/>
        </p:nvCxnSpPr>
        <p:spPr>
          <a:xfrm flipH="1" flipV="1">
            <a:off x="3346234" y="2440703"/>
            <a:ext cx="1" cy="2141588"/>
          </a:xfrm>
          <a:prstGeom prst="straightConnector1">
            <a:avLst/>
          </a:prstGeom>
          <a:ln w="254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669AF5E1-BD1C-9D47-B3D7-BF5BC89DD70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22718" y="3514821"/>
            <a:ext cx="1" cy="2141588"/>
          </a:xfrm>
          <a:prstGeom prst="straightConnector1">
            <a:avLst/>
          </a:prstGeom>
          <a:ln w="25400">
            <a:solidFill>
              <a:schemeClr val="tx1"/>
            </a:solidFill>
            <a:headEnd type="none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>
            <a:extLst>
              <a:ext uri="{FF2B5EF4-FFF2-40B4-BE49-F238E27FC236}">
                <a16:creationId xmlns:a16="http://schemas.microsoft.com/office/drawing/2014/main" id="{CEB17601-D198-1B43-AA63-18C4BFF15066}"/>
              </a:ext>
            </a:extLst>
          </p:cNvPr>
          <p:cNvCxnSpPr>
            <a:cxnSpLocks/>
          </p:cNvCxnSpPr>
          <p:nvPr/>
        </p:nvCxnSpPr>
        <p:spPr>
          <a:xfrm>
            <a:off x="5007153" y="2684309"/>
            <a:ext cx="0" cy="191663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>
            <a:extLst>
              <a:ext uri="{FF2B5EF4-FFF2-40B4-BE49-F238E27FC236}">
                <a16:creationId xmlns:a16="http://schemas.microsoft.com/office/drawing/2014/main" id="{068DF053-0D5A-A744-8B31-CCF37351BA36}"/>
              </a:ext>
            </a:extLst>
          </p:cNvPr>
          <p:cNvCxnSpPr>
            <a:cxnSpLocks/>
          </p:cNvCxnSpPr>
          <p:nvPr/>
        </p:nvCxnSpPr>
        <p:spPr>
          <a:xfrm>
            <a:off x="4276884" y="3632292"/>
            <a:ext cx="0" cy="935769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единительная линия 59">
            <a:extLst>
              <a:ext uri="{FF2B5EF4-FFF2-40B4-BE49-F238E27FC236}">
                <a16:creationId xmlns:a16="http://schemas.microsoft.com/office/drawing/2014/main" id="{639275BB-DAB0-4B41-84B3-183A2054E0CB}"/>
              </a:ext>
            </a:extLst>
          </p:cNvPr>
          <p:cNvCxnSpPr>
            <a:cxnSpLocks/>
          </p:cNvCxnSpPr>
          <p:nvPr/>
        </p:nvCxnSpPr>
        <p:spPr>
          <a:xfrm flipH="1">
            <a:off x="4803707" y="3640711"/>
            <a:ext cx="6270" cy="933826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единительная линия 79">
            <a:extLst>
              <a:ext uri="{FF2B5EF4-FFF2-40B4-BE49-F238E27FC236}">
                <a16:creationId xmlns:a16="http://schemas.microsoft.com/office/drawing/2014/main" id="{AC2256D5-3CC7-454D-A403-57E9FBF75A6E}"/>
              </a:ext>
            </a:extLst>
          </p:cNvPr>
          <p:cNvCxnSpPr>
            <a:cxnSpLocks/>
          </p:cNvCxnSpPr>
          <p:nvPr/>
        </p:nvCxnSpPr>
        <p:spPr>
          <a:xfrm>
            <a:off x="7869317" y="2643536"/>
            <a:ext cx="0" cy="191663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Таблица 7">
                <a:extLst>
                  <a:ext uri="{FF2B5EF4-FFF2-40B4-BE49-F238E27FC236}">
                    <a16:creationId xmlns:a16="http://schemas.microsoft.com/office/drawing/2014/main" id="{0951B6D4-9546-1B46-A7B3-E81E7DA752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81712211"/>
                  </p:ext>
                </p:extLst>
              </p:nvPr>
            </p:nvGraphicFramePr>
            <p:xfrm>
              <a:off x="783269" y="675235"/>
              <a:ext cx="3600400" cy="123583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Таблица 7">
                <a:extLst>
                  <a:ext uri="{FF2B5EF4-FFF2-40B4-BE49-F238E27FC236}">
                    <a16:creationId xmlns:a16="http://schemas.microsoft.com/office/drawing/2014/main" id="{0951B6D4-9546-1B46-A7B3-E81E7DA752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81712211"/>
                  </p:ext>
                </p:extLst>
              </p:nvPr>
            </p:nvGraphicFramePr>
            <p:xfrm>
              <a:off x="783269" y="675235"/>
              <a:ext cx="3600400" cy="123583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1"/>
                          <a:stretch>
                            <a:fillRect t="-2778" r="-115909" b="-1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1"/>
                          <a:stretch>
                            <a:fillRect l="-165000" t="-2778" r="-91250" b="-1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1"/>
                          <a:stretch>
                            <a:fillRect l="-290411" t="-2778" b="-17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778637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1"/>
                          <a:stretch>
                            <a:fillRect t="-59677" r="-115909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1"/>
                          <a:stretch>
                            <a:fillRect l="-165000" t="-59677" r="-91250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1"/>
                          <a:stretch>
                            <a:fillRect l="-290411" t="-59677" b="-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1" name="Содержимое 2">
            <a:extLst>
              <a:ext uri="{FF2B5EF4-FFF2-40B4-BE49-F238E27FC236}">
                <a16:creationId xmlns:a16="http://schemas.microsoft.com/office/drawing/2014/main" id="{EFAA9036-B214-3849-B531-0313B6BE09EB}"/>
              </a:ext>
            </a:extLst>
          </p:cNvPr>
          <p:cNvSpPr txBox="1">
            <a:spLocks/>
          </p:cNvSpPr>
          <p:nvPr/>
        </p:nvSpPr>
        <p:spPr>
          <a:xfrm>
            <a:off x="4788024" y="720000"/>
            <a:ext cx="4104456" cy="12297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Сходится ли последовательность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почти наверное?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34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22" name="applause.wav"/>
          </p:stSnd>
        </p:sndAc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Пример сходимости почти наверное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5B9B378-5DE6-AE4F-AA49-131CBA37A531}"/>
                  </a:ext>
                </a:extLst>
              </p:cNvPr>
              <p:cNvSpPr txBox="1"/>
              <p:nvPr/>
            </p:nvSpPr>
            <p:spPr>
              <a:xfrm>
                <a:off x="696718" y="4613576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5B9B378-5DE6-AE4F-AA49-131CBA37A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18" y="4613576"/>
                <a:ext cx="200375" cy="307777"/>
              </a:xfrm>
              <a:prstGeom prst="rect">
                <a:avLst/>
              </a:prstGeom>
              <a:blipFill>
                <a:blip r:embed="rId4"/>
                <a:stretch>
                  <a:fillRect l="-23529" r="-176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9BAE2DB-C510-4544-9F58-4867D2BFF440}"/>
                  </a:ext>
                </a:extLst>
              </p:cNvPr>
              <p:cNvSpPr txBox="1"/>
              <p:nvPr/>
            </p:nvSpPr>
            <p:spPr>
              <a:xfrm>
                <a:off x="539552" y="2096061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9BAE2DB-C510-4544-9F58-4867D2BFF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096061"/>
                <a:ext cx="612491" cy="307777"/>
              </a:xfrm>
              <a:prstGeom prst="rect">
                <a:avLst/>
              </a:prstGeom>
              <a:blipFill>
                <a:blip r:embed="rId5"/>
                <a:stretch>
                  <a:fillRect l="-8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178B37-6EB1-B245-ACC1-9101CA7C929F}"/>
                  </a:ext>
                </a:extLst>
              </p:cNvPr>
              <p:cNvSpPr txBox="1"/>
              <p:nvPr/>
            </p:nvSpPr>
            <p:spPr>
              <a:xfrm>
                <a:off x="2394395" y="4613576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178B37-6EB1-B245-ACC1-9101CA7C9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395" y="4613576"/>
                <a:ext cx="200375" cy="307777"/>
              </a:xfrm>
              <a:prstGeom prst="rect">
                <a:avLst/>
              </a:prstGeom>
              <a:blipFill>
                <a:blip r:embed="rId6"/>
                <a:stretch>
                  <a:fillRect l="-25000" r="-2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20C9FAE-DC61-C142-A795-A96D59876046}"/>
                  </a:ext>
                </a:extLst>
              </p:cNvPr>
              <p:cNvSpPr txBox="1"/>
              <p:nvPr/>
            </p:nvSpPr>
            <p:spPr>
              <a:xfrm>
                <a:off x="2894834" y="4252393"/>
                <a:ext cx="1890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20C9FAE-DC61-C142-A795-A96D59876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834" y="4252393"/>
                <a:ext cx="189026" cy="307777"/>
              </a:xfrm>
              <a:prstGeom prst="rect">
                <a:avLst/>
              </a:prstGeom>
              <a:blipFill>
                <a:blip r:embed="rId7"/>
                <a:stretch>
                  <a:fillRect l="-40000" r="-2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Прямая соединительная линия 26">
            <a:extLst>
              <a:ext uri="{FF2B5EF4-FFF2-40B4-BE49-F238E27FC236}">
                <a16:creationId xmlns:a16="http://schemas.microsoft.com/office/drawing/2014/main" id="{63CE5625-8195-C541-BE3D-8D0963DF6CA4}"/>
              </a:ext>
            </a:extLst>
          </p:cNvPr>
          <p:cNvCxnSpPr>
            <a:cxnSpLocks/>
          </p:cNvCxnSpPr>
          <p:nvPr/>
        </p:nvCxnSpPr>
        <p:spPr>
          <a:xfrm>
            <a:off x="777974" y="4269978"/>
            <a:ext cx="1660919" cy="0"/>
          </a:xfrm>
          <a:prstGeom prst="line">
            <a:avLst/>
          </a:prstGeom>
          <a:ln w="25400">
            <a:solidFill>
              <a:srgbClr val="9B4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27">
            <a:extLst>
              <a:ext uri="{FF2B5EF4-FFF2-40B4-BE49-F238E27FC236}">
                <a16:creationId xmlns:a16="http://schemas.microsoft.com/office/drawing/2014/main" id="{2305D001-0FF0-364C-B98A-FA72AED62AFC}"/>
              </a:ext>
            </a:extLst>
          </p:cNvPr>
          <p:cNvCxnSpPr>
            <a:cxnSpLocks/>
          </p:cNvCxnSpPr>
          <p:nvPr/>
        </p:nvCxnSpPr>
        <p:spPr>
          <a:xfrm>
            <a:off x="3358564" y="3982660"/>
            <a:ext cx="934561" cy="2892"/>
          </a:xfrm>
          <a:prstGeom prst="line">
            <a:avLst/>
          </a:prstGeom>
          <a:ln w="25400">
            <a:solidFill>
              <a:srgbClr val="3030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 стрелкой 3">
            <a:extLst>
              <a:ext uri="{FF2B5EF4-FFF2-40B4-BE49-F238E27FC236}">
                <a16:creationId xmlns:a16="http://schemas.microsoft.com/office/drawing/2014/main" id="{B3E57E38-200D-5347-9C14-5D3FC26839E7}"/>
              </a:ext>
            </a:extLst>
          </p:cNvPr>
          <p:cNvCxnSpPr>
            <a:cxnSpLocks/>
          </p:cNvCxnSpPr>
          <p:nvPr/>
        </p:nvCxnSpPr>
        <p:spPr>
          <a:xfrm flipH="1" flipV="1">
            <a:off x="777974" y="2420888"/>
            <a:ext cx="1" cy="2141588"/>
          </a:xfrm>
          <a:prstGeom prst="straightConnector1">
            <a:avLst/>
          </a:prstGeom>
          <a:ln w="254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 стрелкой 15">
            <a:extLst>
              <a:ext uri="{FF2B5EF4-FFF2-40B4-BE49-F238E27FC236}">
                <a16:creationId xmlns:a16="http://schemas.microsoft.com/office/drawing/2014/main" id="{F1BDCE59-1E65-154F-9700-71B3827A683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854458" y="3495006"/>
            <a:ext cx="1" cy="2141588"/>
          </a:xfrm>
          <a:prstGeom prst="straightConnector1">
            <a:avLst/>
          </a:prstGeom>
          <a:ln w="25400">
            <a:solidFill>
              <a:schemeClr val="tx1"/>
            </a:solidFill>
            <a:headEnd type="none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единительная линия 28">
            <a:extLst>
              <a:ext uri="{FF2B5EF4-FFF2-40B4-BE49-F238E27FC236}">
                <a16:creationId xmlns:a16="http://schemas.microsoft.com/office/drawing/2014/main" id="{FF481F10-09D6-0742-B078-222D2000A330}"/>
              </a:ext>
            </a:extLst>
          </p:cNvPr>
          <p:cNvCxnSpPr>
            <a:cxnSpLocks/>
          </p:cNvCxnSpPr>
          <p:nvPr/>
        </p:nvCxnSpPr>
        <p:spPr>
          <a:xfrm>
            <a:off x="2438893" y="4252393"/>
            <a:ext cx="0" cy="32873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3A0AA1-D6AD-A64A-BE4D-134CBF404E95}"/>
                  </a:ext>
                </a:extLst>
              </p:cNvPr>
              <p:cNvSpPr txBox="1"/>
              <p:nvPr/>
            </p:nvSpPr>
            <p:spPr>
              <a:xfrm>
                <a:off x="1283200" y="3890299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9B45F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9B45F4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9B45F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9B45F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9B45F4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>
                  <a:solidFill>
                    <a:srgbClr val="9B45F4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3A0AA1-D6AD-A64A-BE4D-134CBF404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200" y="3890299"/>
                <a:ext cx="612491" cy="307777"/>
              </a:xfrm>
              <a:prstGeom prst="rect">
                <a:avLst/>
              </a:prstGeom>
              <a:blipFill>
                <a:blip r:embed="rId8"/>
                <a:stretch>
                  <a:fillRect l="-12245" r="-6122" b="-769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32A638D-347F-294E-AED8-F744A8D6B508}"/>
                  </a:ext>
                </a:extLst>
              </p:cNvPr>
              <p:cNvSpPr txBox="1"/>
              <p:nvPr/>
            </p:nvSpPr>
            <p:spPr>
              <a:xfrm>
                <a:off x="3407295" y="3616219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3030F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3030F7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3030F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3030F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3030F7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>
                  <a:solidFill>
                    <a:srgbClr val="3030F7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32A638D-347F-294E-AED8-F744A8D6B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295" y="3616219"/>
                <a:ext cx="612491" cy="307777"/>
              </a:xfrm>
              <a:prstGeom prst="rect">
                <a:avLst/>
              </a:prstGeom>
              <a:blipFill>
                <a:blip r:embed="rId9"/>
                <a:stretch>
                  <a:fillRect l="-12000" r="-4000" b="-8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94D2E-9F99-1D4D-A335-11EBF38FC981}"/>
                  </a:ext>
                </a:extLst>
              </p:cNvPr>
              <p:cNvSpPr txBox="1"/>
              <p:nvPr/>
            </p:nvSpPr>
            <p:spPr>
              <a:xfrm>
                <a:off x="6109717" y="4613576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94D2E-9F99-1D4D-A335-11EBF38FC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717" y="4613576"/>
                <a:ext cx="200375" cy="307777"/>
              </a:xfrm>
              <a:prstGeom prst="rect">
                <a:avLst/>
              </a:prstGeom>
              <a:blipFill>
                <a:blip r:embed="rId10"/>
                <a:stretch>
                  <a:fillRect l="-23529" r="-2352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7649213-816F-714D-8EA5-15A626A61F09}"/>
                  </a:ext>
                </a:extLst>
              </p:cNvPr>
              <p:cNvSpPr txBox="1"/>
              <p:nvPr/>
            </p:nvSpPr>
            <p:spPr>
              <a:xfrm>
                <a:off x="5940152" y="2096061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7649213-816F-714D-8EA5-15A626A61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2096061"/>
                <a:ext cx="612491" cy="307777"/>
              </a:xfrm>
              <a:prstGeom prst="rect">
                <a:avLst/>
              </a:prstGeom>
              <a:blipFill>
                <a:blip r:embed="rId11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101D54E-9698-EC45-B765-249AC698F0B7}"/>
                  </a:ext>
                </a:extLst>
              </p:cNvPr>
              <p:cNvSpPr txBox="1"/>
              <p:nvPr/>
            </p:nvSpPr>
            <p:spPr>
              <a:xfrm>
                <a:off x="7807394" y="4613576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101D54E-9698-EC45-B765-249AC698F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394" y="4613576"/>
                <a:ext cx="200375" cy="307777"/>
              </a:xfrm>
              <a:prstGeom prst="rect">
                <a:avLst/>
              </a:prstGeom>
              <a:blipFill>
                <a:blip r:embed="rId12"/>
                <a:stretch>
                  <a:fillRect l="-23529" r="-2352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46A1322-B0D9-414F-82BD-F32E56851350}"/>
                  </a:ext>
                </a:extLst>
              </p:cNvPr>
              <p:cNvSpPr txBox="1"/>
              <p:nvPr/>
            </p:nvSpPr>
            <p:spPr>
              <a:xfrm>
                <a:off x="8415422" y="4252393"/>
                <a:ext cx="1890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46A1322-B0D9-414F-82BD-F32E56851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422" y="4252393"/>
                <a:ext cx="189026" cy="307777"/>
              </a:xfrm>
              <a:prstGeom prst="rect">
                <a:avLst/>
              </a:prstGeom>
              <a:blipFill>
                <a:blip r:embed="rId13"/>
                <a:stretch>
                  <a:fillRect l="-31250" r="-2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Прямая со стрелкой 44">
            <a:extLst>
              <a:ext uri="{FF2B5EF4-FFF2-40B4-BE49-F238E27FC236}">
                <a16:creationId xmlns:a16="http://schemas.microsoft.com/office/drawing/2014/main" id="{A7153A09-0273-3241-9EDC-B426819ED7E2}"/>
              </a:ext>
            </a:extLst>
          </p:cNvPr>
          <p:cNvCxnSpPr>
            <a:cxnSpLocks/>
          </p:cNvCxnSpPr>
          <p:nvPr/>
        </p:nvCxnSpPr>
        <p:spPr>
          <a:xfrm flipH="1" flipV="1">
            <a:off x="6190973" y="2420888"/>
            <a:ext cx="1" cy="2141588"/>
          </a:xfrm>
          <a:prstGeom prst="straightConnector1">
            <a:avLst/>
          </a:prstGeom>
          <a:ln w="254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 стрелкой 45">
            <a:extLst>
              <a:ext uri="{FF2B5EF4-FFF2-40B4-BE49-F238E27FC236}">
                <a16:creationId xmlns:a16="http://schemas.microsoft.com/office/drawing/2014/main" id="{983E92D6-AF1F-914D-B9D0-F8B08F940BD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67457" y="3495006"/>
            <a:ext cx="1" cy="2141588"/>
          </a:xfrm>
          <a:prstGeom prst="straightConnector1">
            <a:avLst/>
          </a:prstGeom>
          <a:ln w="25400">
            <a:solidFill>
              <a:schemeClr val="tx1"/>
            </a:solidFill>
            <a:headEnd type="none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A782D80-4E20-6140-AFBB-331C611D7C5C}"/>
                  </a:ext>
                </a:extLst>
              </p:cNvPr>
              <p:cNvSpPr txBox="1"/>
              <p:nvPr/>
            </p:nvSpPr>
            <p:spPr>
              <a:xfrm>
                <a:off x="4085637" y="3249900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67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67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67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0067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67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>
                  <a:solidFill>
                    <a:srgbClr val="006700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A782D80-4E20-6140-AFBB-331C611D7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637" y="3249900"/>
                <a:ext cx="612491" cy="307777"/>
              </a:xfrm>
              <a:prstGeom prst="rect">
                <a:avLst/>
              </a:prstGeom>
              <a:blipFill>
                <a:blip r:embed="rId14"/>
                <a:stretch>
                  <a:fillRect l="-14286" r="-4082" b="-8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D97A6C6-AD54-6D40-B86A-5605F4574AE4}"/>
                  </a:ext>
                </a:extLst>
              </p:cNvPr>
              <p:cNvSpPr txBox="1"/>
              <p:nvPr/>
            </p:nvSpPr>
            <p:spPr>
              <a:xfrm>
                <a:off x="5130028" y="2800410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D030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D0303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D0303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FD030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FD0303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>
                  <a:solidFill>
                    <a:srgbClr val="3030F7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D97A6C6-AD54-6D40-B86A-5605F4574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028" y="2800410"/>
                <a:ext cx="612491" cy="307777"/>
              </a:xfrm>
              <a:prstGeom prst="rect">
                <a:avLst/>
              </a:prstGeom>
              <a:blipFill>
                <a:blip r:embed="rId15"/>
                <a:stretch>
                  <a:fillRect l="-14286" r="-6122" b="-8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Прямая соединительная линия 52">
            <a:extLst>
              <a:ext uri="{FF2B5EF4-FFF2-40B4-BE49-F238E27FC236}">
                <a16:creationId xmlns:a16="http://schemas.microsoft.com/office/drawing/2014/main" id="{382D853B-3E91-5D46-827C-1F73C32F5FB6}"/>
              </a:ext>
            </a:extLst>
          </p:cNvPr>
          <p:cNvCxnSpPr>
            <a:cxnSpLocks/>
          </p:cNvCxnSpPr>
          <p:nvPr/>
        </p:nvCxnSpPr>
        <p:spPr>
          <a:xfrm flipV="1">
            <a:off x="4813797" y="3319969"/>
            <a:ext cx="363151" cy="3741"/>
          </a:xfrm>
          <a:prstGeom prst="line">
            <a:avLst/>
          </a:prstGeom>
          <a:ln w="25400">
            <a:solidFill>
              <a:srgbClr val="FD03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единительная линия 72">
            <a:extLst>
              <a:ext uri="{FF2B5EF4-FFF2-40B4-BE49-F238E27FC236}">
                <a16:creationId xmlns:a16="http://schemas.microsoft.com/office/drawing/2014/main" id="{B0F3AB28-FD0D-D34D-A5F9-5152D1B8949A}"/>
              </a:ext>
            </a:extLst>
          </p:cNvPr>
          <p:cNvCxnSpPr>
            <a:cxnSpLocks/>
          </p:cNvCxnSpPr>
          <p:nvPr/>
        </p:nvCxnSpPr>
        <p:spPr>
          <a:xfrm>
            <a:off x="4262742" y="3640711"/>
            <a:ext cx="547235" cy="4313"/>
          </a:xfrm>
          <a:prstGeom prst="line">
            <a:avLst/>
          </a:prstGeom>
          <a:ln w="25400">
            <a:solidFill>
              <a:srgbClr val="006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BD0556A-2A0D-904F-AE00-9639B0165708}"/>
                  </a:ext>
                </a:extLst>
              </p:cNvPr>
              <p:cNvSpPr txBox="1"/>
              <p:nvPr/>
            </p:nvSpPr>
            <p:spPr>
              <a:xfrm>
                <a:off x="3264978" y="4633391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BD0556A-2A0D-904F-AE00-9639B0165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978" y="4633391"/>
                <a:ext cx="200375" cy="307777"/>
              </a:xfrm>
              <a:prstGeom prst="rect">
                <a:avLst/>
              </a:prstGeom>
              <a:blipFill>
                <a:blip r:embed="rId16"/>
                <a:stretch>
                  <a:fillRect l="-23529" r="-2352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A157F77-8E37-164E-A138-A6E4833351E3}"/>
                  </a:ext>
                </a:extLst>
              </p:cNvPr>
              <p:cNvSpPr txBox="1"/>
              <p:nvPr/>
            </p:nvSpPr>
            <p:spPr>
              <a:xfrm>
                <a:off x="3107812" y="2115876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A157F77-8E37-164E-A138-A6E483335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812" y="2115876"/>
                <a:ext cx="612491" cy="307777"/>
              </a:xfrm>
              <a:prstGeom prst="rect">
                <a:avLst/>
              </a:prstGeom>
              <a:blipFill>
                <a:blip r:embed="rId17"/>
                <a:stretch>
                  <a:fillRect l="-1020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5357019-02BC-504B-B696-DC49A9690596}"/>
                  </a:ext>
                </a:extLst>
              </p:cNvPr>
              <p:cNvSpPr txBox="1"/>
              <p:nvPr/>
            </p:nvSpPr>
            <p:spPr>
              <a:xfrm>
                <a:off x="4962655" y="4633391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5357019-02BC-504B-B696-DC49A9690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655" y="4633391"/>
                <a:ext cx="200375" cy="307777"/>
              </a:xfrm>
              <a:prstGeom prst="rect">
                <a:avLst/>
              </a:prstGeom>
              <a:blipFill>
                <a:blip r:embed="rId18"/>
                <a:stretch>
                  <a:fillRect l="-23529" r="-176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B63FA21-9E11-614A-90E9-9A80909A8D1D}"/>
                  </a:ext>
                </a:extLst>
              </p:cNvPr>
              <p:cNvSpPr txBox="1"/>
              <p:nvPr/>
            </p:nvSpPr>
            <p:spPr>
              <a:xfrm>
                <a:off x="5463094" y="4272208"/>
                <a:ext cx="1890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B63FA21-9E11-614A-90E9-9A80909A8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094" y="4272208"/>
                <a:ext cx="189026" cy="307777"/>
              </a:xfrm>
              <a:prstGeom prst="rect">
                <a:avLst/>
              </a:prstGeom>
              <a:blipFill>
                <a:blip r:embed="rId19"/>
                <a:stretch>
                  <a:fillRect l="-31250" r="-2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Прямая со стрелкой 53">
            <a:extLst>
              <a:ext uri="{FF2B5EF4-FFF2-40B4-BE49-F238E27FC236}">
                <a16:creationId xmlns:a16="http://schemas.microsoft.com/office/drawing/2014/main" id="{32FFF738-FE1C-FB4C-9E9B-78A64FAFB938}"/>
              </a:ext>
            </a:extLst>
          </p:cNvPr>
          <p:cNvCxnSpPr>
            <a:cxnSpLocks/>
          </p:cNvCxnSpPr>
          <p:nvPr/>
        </p:nvCxnSpPr>
        <p:spPr>
          <a:xfrm flipH="1" flipV="1">
            <a:off x="3346234" y="2440703"/>
            <a:ext cx="1" cy="2141588"/>
          </a:xfrm>
          <a:prstGeom prst="straightConnector1">
            <a:avLst/>
          </a:prstGeom>
          <a:ln w="254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Прямая со стрелкой 54">
            <a:extLst>
              <a:ext uri="{FF2B5EF4-FFF2-40B4-BE49-F238E27FC236}">
                <a16:creationId xmlns:a16="http://schemas.microsoft.com/office/drawing/2014/main" id="{20D20785-719B-D647-80B0-46BDE5A1D02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22718" y="3514821"/>
            <a:ext cx="1" cy="2141588"/>
          </a:xfrm>
          <a:prstGeom prst="straightConnector1">
            <a:avLst/>
          </a:prstGeom>
          <a:ln w="25400">
            <a:solidFill>
              <a:schemeClr val="tx1"/>
            </a:solidFill>
            <a:headEnd type="none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Прямая соединительная линия 56">
            <a:extLst>
              <a:ext uri="{FF2B5EF4-FFF2-40B4-BE49-F238E27FC236}">
                <a16:creationId xmlns:a16="http://schemas.microsoft.com/office/drawing/2014/main" id="{D9460DC2-0CFE-D54D-8880-8B44734488F0}"/>
              </a:ext>
            </a:extLst>
          </p:cNvPr>
          <p:cNvCxnSpPr>
            <a:cxnSpLocks/>
          </p:cNvCxnSpPr>
          <p:nvPr/>
        </p:nvCxnSpPr>
        <p:spPr>
          <a:xfrm>
            <a:off x="5007153" y="2684309"/>
            <a:ext cx="0" cy="191663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Прямая соединительная линия 57">
            <a:extLst>
              <a:ext uri="{FF2B5EF4-FFF2-40B4-BE49-F238E27FC236}">
                <a16:creationId xmlns:a16="http://schemas.microsoft.com/office/drawing/2014/main" id="{399E7B38-B48A-5D48-BD58-B14380F6D7FF}"/>
              </a:ext>
            </a:extLst>
          </p:cNvPr>
          <p:cNvCxnSpPr>
            <a:cxnSpLocks/>
          </p:cNvCxnSpPr>
          <p:nvPr/>
        </p:nvCxnSpPr>
        <p:spPr>
          <a:xfrm>
            <a:off x="4276884" y="3632292"/>
            <a:ext cx="0" cy="935769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Прямая соединительная линия 59">
            <a:extLst>
              <a:ext uri="{FF2B5EF4-FFF2-40B4-BE49-F238E27FC236}">
                <a16:creationId xmlns:a16="http://schemas.microsoft.com/office/drawing/2014/main" id="{5623C03B-A0BB-9E49-BBF2-ED97BD5178CF}"/>
              </a:ext>
            </a:extLst>
          </p:cNvPr>
          <p:cNvCxnSpPr>
            <a:cxnSpLocks/>
          </p:cNvCxnSpPr>
          <p:nvPr/>
        </p:nvCxnSpPr>
        <p:spPr>
          <a:xfrm flipH="1">
            <a:off x="4803707" y="3302825"/>
            <a:ext cx="6270" cy="1271712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Прямая соединительная линия 63">
            <a:extLst>
              <a:ext uri="{FF2B5EF4-FFF2-40B4-BE49-F238E27FC236}">
                <a16:creationId xmlns:a16="http://schemas.microsoft.com/office/drawing/2014/main" id="{2123B801-4362-8345-8DF3-5A97326641AA}"/>
              </a:ext>
            </a:extLst>
          </p:cNvPr>
          <p:cNvCxnSpPr>
            <a:cxnSpLocks/>
          </p:cNvCxnSpPr>
          <p:nvPr/>
        </p:nvCxnSpPr>
        <p:spPr>
          <a:xfrm>
            <a:off x="6183681" y="3323711"/>
            <a:ext cx="188519" cy="0"/>
          </a:xfrm>
          <a:prstGeom prst="line">
            <a:avLst/>
          </a:prstGeom>
          <a:ln w="25400">
            <a:solidFill>
              <a:srgbClr val="FD03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Прямая соединительная линия 67">
            <a:extLst>
              <a:ext uri="{FF2B5EF4-FFF2-40B4-BE49-F238E27FC236}">
                <a16:creationId xmlns:a16="http://schemas.microsoft.com/office/drawing/2014/main" id="{02BE85A6-C36E-2B47-B42F-56A90BCAE023}"/>
              </a:ext>
            </a:extLst>
          </p:cNvPr>
          <p:cNvCxnSpPr>
            <a:cxnSpLocks/>
          </p:cNvCxnSpPr>
          <p:nvPr/>
        </p:nvCxnSpPr>
        <p:spPr>
          <a:xfrm>
            <a:off x="6372200" y="3319969"/>
            <a:ext cx="0" cy="1261159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Прямая соединительная линия 79">
            <a:extLst>
              <a:ext uri="{FF2B5EF4-FFF2-40B4-BE49-F238E27FC236}">
                <a16:creationId xmlns:a16="http://schemas.microsoft.com/office/drawing/2014/main" id="{1F616732-9A16-6541-9AE3-6D3B3BF84617}"/>
              </a:ext>
            </a:extLst>
          </p:cNvPr>
          <p:cNvCxnSpPr>
            <a:cxnSpLocks/>
          </p:cNvCxnSpPr>
          <p:nvPr/>
        </p:nvCxnSpPr>
        <p:spPr>
          <a:xfrm>
            <a:off x="7869317" y="2643536"/>
            <a:ext cx="0" cy="191663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" name="Таблица 7">
                <a:extLst>
                  <a:ext uri="{FF2B5EF4-FFF2-40B4-BE49-F238E27FC236}">
                    <a16:creationId xmlns:a16="http://schemas.microsoft.com/office/drawing/2014/main" id="{778218EA-A31E-FC48-965D-4407EC1258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81712211"/>
                  </p:ext>
                </p:extLst>
              </p:nvPr>
            </p:nvGraphicFramePr>
            <p:xfrm>
              <a:off x="783269" y="675235"/>
              <a:ext cx="3600400" cy="123583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" name="Таблица 7">
                <a:extLst>
                  <a:ext uri="{FF2B5EF4-FFF2-40B4-BE49-F238E27FC236}">
                    <a16:creationId xmlns:a16="http://schemas.microsoft.com/office/drawing/2014/main" id="{778218EA-A31E-FC48-965D-4407EC1258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81712211"/>
                  </p:ext>
                </p:extLst>
              </p:nvPr>
            </p:nvGraphicFramePr>
            <p:xfrm>
              <a:off x="783269" y="675235"/>
              <a:ext cx="3600400" cy="123583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0"/>
                          <a:stretch>
                            <a:fillRect t="-2778" r="-115909" b="-1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0"/>
                          <a:stretch>
                            <a:fillRect l="-165000" t="-2778" r="-91250" b="-1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0"/>
                          <a:stretch>
                            <a:fillRect l="-290411" t="-2778" b="-17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778637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0"/>
                          <a:stretch>
                            <a:fillRect t="-59677" r="-115909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0"/>
                          <a:stretch>
                            <a:fillRect l="-165000" t="-59677" r="-91250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0"/>
                          <a:stretch>
                            <a:fillRect l="-290411" t="-59677" b="-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4" name="Содержимое 2">
            <a:extLst>
              <a:ext uri="{FF2B5EF4-FFF2-40B4-BE49-F238E27FC236}">
                <a16:creationId xmlns:a16="http://schemas.microsoft.com/office/drawing/2014/main" id="{8C8A56A7-D567-8349-A045-DE3456CF93A6}"/>
              </a:ext>
            </a:extLst>
          </p:cNvPr>
          <p:cNvSpPr txBox="1">
            <a:spLocks/>
          </p:cNvSpPr>
          <p:nvPr/>
        </p:nvSpPr>
        <p:spPr>
          <a:xfrm>
            <a:off x="4788024" y="720000"/>
            <a:ext cx="4104456" cy="12297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Сходится ли последовательность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почти наверное?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49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21" name="applause.wav"/>
          </p:stSnd>
        </p:sndAc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Пример сходимости почти наверное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3499229-A911-1541-BB82-23B680389E6F}"/>
                  </a:ext>
                </a:extLst>
              </p:cNvPr>
              <p:cNvSpPr txBox="1"/>
              <p:nvPr/>
            </p:nvSpPr>
            <p:spPr>
              <a:xfrm>
                <a:off x="696718" y="4613576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3499229-A911-1541-BB82-23B680389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18" y="4613576"/>
                <a:ext cx="200375" cy="307777"/>
              </a:xfrm>
              <a:prstGeom prst="rect">
                <a:avLst/>
              </a:prstGeom>
              <a:blipFill>
                <a:blip r:embed="rId4"/>
                <a:stretch>
                  <a:fillRect l="-23529" r="-176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3A76A25-5E9B-BF48-BD93-C3A60EDB3FC7}"/>
                  </a:ext>
                </a:extLst>
              </p:cNvPr>
              <p:cNvSpPr txBox="1"/>
              <p:nvPr/>
            </p:nvSpPr>
            <p:spPr>
              <a:xfrm>
                <a:off x="539552" y="2096061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3A76A25-5E9B-BF48-BD93-C3A60EDB3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096061"/>
                <a:ext cx="612491" cy="307777"/>
              </a:xfrm>
              <a:prstGeom prst="rect">
                <a:avLst/>
              </a:prstGeom>
              <a:blipFill>
                <a:blip r:embed="rId5"/>
                <a:stretch>
                  <a:fillRect l="-8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AC92E76-B87E-BA4D-9184-C46DD7F5E260}"/>
                  </a:ext>
                </a:extLst>
              </p:cNvPr>
              <p:cNvSpPr txBox="1"/>
              <p:nvPr/>
            </p:nvSpPr>
            <p:spPr>
              <a:xfrm>
                <a:off x="2394395" y="4613576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AC92E76-B87E-BA4D-9184-C46DD7F5E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395" y="4613576"/>
                <a:ext cx="200375" cy="307777"/>
              </a:xfrm>
              <a:prstGeom prst="rect">
                <a:avLst/>
              </a:prstGeom>
              <a:blipFill>
                <a:blip r:embed="rId6"/>
                <a:stretch>
                  <a:fillRect l="-25000" r="-2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5520E5D-B084-7645-BF74-56E204D2208B}"/>
                  </a:ext>
                </a:extLst>
              </p:cNvPr>
              <p:cNvSpPr txBox="1"/>
              <p:nvPr/>
            </p:nvSpPr>
            <p:spPr>
              <a:xfrm>
                <a:off x="2894834" y="4252393"/>
                <a:ext cx="1890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5520E5D-B084-7645-BF74-56E204D22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834" y="4252393"/>
                <a:ext cx="189026" cy="307777"/>
              </a:xfrm>
              <a:prstGeom prst="rect">
                <a:avLst/>
              </a:prstGeom>
              <a:blipFill>
                <a:blip r:embed="rId7"/>
                <a:stretch>
                  <a:fillRect l="-40000" r="-2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Прямая соединительная линия 26">
            <a:extLst>
              <a:ext uri="{FF2B5EF4-FFF2-40B4-BE49-F238E27FC236}">
                <a16:creationId xmlns:a16="http://schemas.microsoft.com/office/drawing/2014/main" id="{8255BFCB-7234-174A-935B-6A410830AE21}"/>
              </a:ext>
            </a:extLst>
          </p:cNvPr>
          <p:cNvCxnSpPr>
            <a:cxnSpLocks/>
          </p:cNvCxnSpPr>
          <p:nvPr/>
        </p:nvCxnSpPr>
        <p:spPr>
          <a:xfrm>
            <a:off x="777974" y="4269978"/>
            <a:ext cx="1660919" cy="0"/>
          </a:xfrm>
          <a:prstGeom prst="line">
            <a:avLst/>
          </a:prstGeom>
          <a:ln w="25400">
            <a:solidFill>
              <a:srgbClr val="9B4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27">
            <a:extLst>
              <a:ext uri="{FF2B5EF4-FFF2-40B4-BE49-F238E27FC236}">
                <a16:creationId xmlns:a16="http://schemas.microsoft.com/office/drawing/2014/main" id="{7354FD54-44C6-EE44-A776-D59C87503B04}"/>
              </a:ext>
            </a:extLst>
          </p:cNvPr>
          <p:cNvCxnSpPr>
            <a:cxnSpLocks/>
          </p:cNvCxnSpPr>
          <p:nvPr/>
        </p:nvCxnSpPr>
        <p:spPr>
          <a:xfrm>
            <a:off x="3358564" y="3982660"/>
            <a:ext cx="934561" cy="2892"/>
          </a:xfrm>
          <a:prstGeom prst="line">
            <a:avLst/>
          </a:prstGeom>
          <a:ln w="25400">
            <a:solidFill>
              <a:srgbClr val="3030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 стрелкой 3">
            <a:extLst>
              <a:ext uri="{FF2B5EF4-FFF2-40B4-BE49-F238E27FC236}">
                <a16:creationId xmlns:a16="http://schemas.microsoft.com/office/drawing/2014/main" id="{5369A28E-405C-8F46-AADF-9B2C6F444567}"/>
              </a:ext>
            </a:extLst>
          </p:cNvPr>
          <p:cNvCxnSpPr>
            <a:cxnSpLocks/>
          </p:cNvCxnSpPr>
          <p:nvPr/>
        </p:nvCxnSpPr>
        <p:spPr>
          <a:xfrm flipH="1" flipV="1">
            <a:off x="777974" y="2420888"/>
            <a:ext cx="1" cy="2141588"/>
          </a:xfrm>
          <a:prstGeom prst="straightConnector1">
            <a:avLst/>
          </a:prstGeom>
          <a:ln w="254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 стрелкой 15">
            <a:extLst>
              <a:ext uri="{FF2B5EF4-FFF2-40B4-BE49-F238E27FC236}">
                <a16:creationId xmlns:a16="http://schemas.microsoft.com/office/drawing/2014/main" id="{8610684F-D7DA-2541-A761-E8D8B894F7E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854458" y="3495006"/>
            <a:ext cx="1" cy="2141588"/>
          </a:xfrm>
          <a:prstGeom prst="straightConnector1">
            <a:avLst/>
          </a:prstGeom>
          <a:ln w="25400">
            <a:solidFill>
              <a:schemeClr val="tx1"/>
            </a:solidFill>
            <a:headEnd type="none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28">
            <a:extLst>
              <a:ext uri="{FF2B5EF4-FFF2-40B4-BE49-F238E27FC236}">
                <a16:creationId xmlns:a16="http://schemas.microsoft.com/office/drawing/2014/main" id="{3DA23886-E444-8A46-AC25-06A1DF42B428}"/>
              </a:ext>
            </a:extLst>
          </p:cNvPr>
          <p:cNvCxnSpPr>
            <a:cxnSpLocks/>
          </p:cNvCxnSpPr>
          <p:nvPr/>
        </p:nvCxnSpPr>
        <p:spPr>
          <a:xfrm>
            <a:off x="2438893" y="4252393"/>
            <a:ext cx="0" cy="32873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4CC2A6C-4E2F-B645-A5AE-666B38A1C320}"/>
                  </a:ext>
                </a:extLst>
              </p:cNvPr>
              <p:cNvSpPr txBox="1"/>
              <p:nvPr/>
            </p:nvSpPr>
            <p:spPr>
              <a:xfrm>
                <a:off x="1283200" y="3890299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9B45F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9B45F4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9B45F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9B45F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9B45F4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>
                  <a:solidFill>
                    <a:srgbClr val="9B45F4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4CC2A6C-4E2F-B645-A5AE-666B38A1C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200" y="3890299"/>
                <a:ext cx="612491" cy="307777"/>
              </a:xfrm>
              <a:prstGeom prst="rect">
                <a:avLst/>
              </a:prstGeom>
              <a:blipFill>
                <a:blip r:embed="rId8"/>
                <a:stretch>
                  <a:fillRect l="-12245" r="-6122" b="-769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4DD4EBB-02C7-2E40-9B63-D5B5D6F31FDA}"/>
                  </a:ext>
                </a:extLst>
              </p:cNvPr>
              <p:cNvSpPr txBox="1"/>
              <p:nvPr/>
            </p:nvSpPr>
            <p:spPr>
              <a:xfrm>
                <a:off x="3407295" y="3616219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3030F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3030F7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3030F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3030F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3030F7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>
                  <a:solidFill>
                    <a:srgbClr val="3030F7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4DD4EBB-02C7-2E40-9B63-D5B5D6F31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295" y="3616219"/>
                <a:ext cx="612491" cy="307777"/>
              </a:xfrm>
              <a:prstGeom prst="rect">
                <a:avLst/>
              </a:prstGeom>
              <a:blipFill>
                <a:blip r:embed="rId9"/>
                <a:stretch>
                  <a:fillRect l="-12000" r="-4000" b="-8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C848AAA-E901-B543-8059-666876972FFC}"/>
                  </a:ext>
                </a:extLst>
              </p:cNvPr>
              <p:cNvSpPr txBox="1"/>
              <p:nvPr/>
            </p:nvSpPr>
            <p:spPr>
              <a:xfrm>
                <a:off x="6109717" y="4613576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C848AAA-E901-B543-8059-666876972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717" y="4613576"/>
                <a:ext cx="200375" cy="307777"/>
              </a:xfrm>
              <a:prstGeom prst="rect">
                <a:avLst/>
              </a:prstGeom>
              <a:blipFill>
                <a:blip r:embed="rId10"/>
                <a:stretch>
                  <a:fillRect l="-23529" r="-2352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51B079B-54D4-374C-9461-D86712D67B28}"/>
                  </a:ext>
                </a:extLst>
              </p:cNvPr>
              <p:cNvSpPr txBox="1"/>
              <p:nvPr/>
            </p:nvSpPr>
            <p:spPr>
              <a:xfrm>
                <a:off x="5940152" y="2096061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51B079B-54D4-374C-9461-D86712D67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2096061"/>
                <a:ext cx="612491" cy="307777"/>
              </a:xfrm>
              <a:prstGeom prst="rect">
                <a:avLst/>
              </a:prstGeom>
              <a:blipFill>
                <a:blip r:embed="rId11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D293F49-0712-8744-B540-A5CA532BB2C5}"/>
                  </a:ext>
                </a:extLst>
              </p:cNvPr>
              <p:cNvSpPr txBox="1"/>
              <p:nvPr/>
            </p:nvSpPr>
            <p:spPr>
              <a:xfrm>
                <a:off x="7807394" y="4613576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D293F49-0712-8744-B540-A5CA532BB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394" y="4613576"/>
                <a:ext cx="200375" cy="307777"/>
              </a:xfrm>
              <a:prstGeom prst="rect">
                <a:avLst/>
              </a:prstGeom>
              <a:blipFill>
                <a:blip r:embed="rId12"/>
                <a:stretch>
                  <a:fillRect l="-23529" r="-2352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517BE82-646F-5743-BE19-B786E8634562}"/>
                  </a:ext>
                </a:extLst>
              </p:cNvPr>
              <p:cNvSpPr txBox="1"/>
              <p:nvPr/>
            </p:nvSpPr>
            <p:spPr>
              <a:xfrm>
                <a:off x="8415422" y="4252393"/>
                <a:ext cx="1890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517BE82-646F-5743-BE19-B786E8634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422" y="4252393"/>
                <a:ext cx="189026" cy="307777"/>
              </a:xfrm>
              <a:prstGeom prst="rect">
                <a:avLst/>
              </a:prstGeom>
              <a:blipFill>
                <a:blip r:embed="rId13"/>
                <a:stretch>
                  <a:fillRect l="-31250" r="-2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Прямая со стрелкой 44">
            <a:extLst>
              <a:ext uri="{FF2B5EF4-FFF2-40B4-BE49-F238E27FC236}">
                <a16:creationId xmlns:a16="http://schemas.microsoft.com/office/drawing/2014/main" id="{57E2A6CD-C1EA-7342-B0B1-FD9D0BDF4104}"/>
              </a:ext>
            </a:extLst>
          </p:cNvPr>
          <p:cNvCxnSpPr>
            <a:cxnSpLocks/>
          </p:cNvCxnSpPr>
          <p:nvPr/>
        </p:nvCxnSpPr>
        <p:spPr>
          <a:xfrm flipH="1" flipV="1">
            <a:off x="6190973" y="2420888"/>
            <a:ext cx="1" cy="2141588"/>
          </a:xfrm>
          <a:prstGeom prst="straightConnector1">
            <a:avLst/>
          </a:prstGeom>
          <a:ln w="254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 стрелкой 45">
            <a:extLst>
              <a:ext uri="{FF2B5EF4-FFF2-40B4-BE49-F238E27FC236}">
                <a16:creationId xmlns:a16="http://schemas.microsoft.com/office/drawing/2014/main" id="{1E53A3E0-F320-DE40-9E48-43B220EC724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67457" y="3495006"/>
            <a:ext cx="1" cy="2141588"/>
          </a:xfrm>
          <a:prstGeom prst="straightConnector1">
            <a:avLst/>
          </a:prstGeom>
          <a:ln w="25400">
            <a:solidFill>
              <a:schemeClr val="tx1"/>
            </a:solidFill>
            <a:headEnd type="none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28602C9-10AC-EB42-B1CE-623FE3EAEF33}"/>
                  </a:ext>
                </a:extLst>
              </p:cNvPr>
              <p:cNvSpPr txBox="1"/>
              <p:nvPr/>
            </p:nvSpPr>
            <p:spPr>
              <a:xfrm>
                <a:off x="4085637" y="3249900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67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67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67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0067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67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>
                  <a:solidFill>
                    <a:srgbClr val="006700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28602C9-10AC-EB42-B1CE-623FE3EAE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637" y="3249900"/>
                <a:ext cx="612491" cy="307777"/>
              </a:xfrm>
              <a:prstGeom prst="rect">
                <a:avLst/>
              </a:prstGeom>
              <a:blipFill>
                <a:blip r:embed="rId14"/>
                <a:stretch>
                  <a:fillRect l="-14286" r="-4082" b="-8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EAD8D5B-1175-7F42-B163-3C07D946E184}"/>
                  </a:ext>
                </a:extLst>
              </p:cNvPr>
              <p:cNvSpPr txBox="1"/>
              <p:nvPr/>
            </p:nvSpPr>
            <p:spPr>
              <a:xfrm>
                <a:off x="5130028" y="2800410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D030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D0303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D0303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FD030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FD0303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>
                  <a:solidFill>
                    <a:srgbClr val="3030F7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EAD8D5B-1175-7F42-B163-3C07D946E1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028" y="2800410"/>
                <a:ext cx="612491" cy="307777"/>
              </a:xfrm>
              <a:prstGeom prst="rect">
                <a:avLst/>
              </a:prstGeom>
              <a:blipFill>
                <a:blip r:embed="rId15"/>
                <a:stretch>
                  <a:fillRect l="-14286" r="-6122" b="-8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6A9CFC0-2E7A-DD4C-9A95-1D9FEDCFACAA}"/>
                  </a:ext>
                </a:extLst>
              </p:cNvPr>
              <p:cNvSpPr txBox="1"/>
              <p:nvPr/>
            </p:nvSpPr>
            <p:spPr>
              <a:xfrm>
                <a:off x="7157244" y="2878924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850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850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8502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FF850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FF8502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>
                  <a:solidFill>
                    <a:srgbClr val="FF8502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6A9CFC0-2E7A-DD4C-9A95-1D9FEDCFA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7244" y="2878924"/>
                <a:ext cx="612491" cy="307777"/>
              </a:xfrm>
              <a:prstGeom prst="rect">
                <a:avLst/>
              </a:prstGeom>
              <a:blipFill>
                <a:blip r:embed="rId16"/>
                <a:stretch>
                  <a:fillRect l="-16667" r="-4167" b="-8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Прямая соединительная линия 38">
            <a:extLst>
              <a:ext uri="{FF2B5EF4-FFF2-40B4-BE49-F238E27FC236}">
                <a16:creationId xmlns:a16="http://schemas.microsoft.com/office/drawing/2014/main" id="{857B3294-3EB6-F544-A8F2-602754095A66}"/>
              </a:ext>
            </a:extLst>
          </p:cNvPr>
          <p:cNvCxnSpPr>
            <a:cxnSpLocks/>
          </p:cNvCxnSpPr>
          <p:nvPr/>
        </p:nvCxnSpPr>
        <p:spPr>
          <a:xfrm>
            <a:off x="6372200" y="3007242"/>
            <a:ext cx="306008" cy="0"/>
          </a:xfrm>
          <a:prstGeom prst="line">
            <a:avLst/>
          </a:prstGeom>
          <a:ln w="25400">
            <a:solidFill>
              <a:srgbClr val="F698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Прямая соединительная линия 52">
            <a:extLst>
              <a:ext uri="{FF2B5EF4-FFF2-40B4-BE49-F238E27FC236}">
                <a16:creationId xmlns:a16="http://schemas.microsoft.com/office/drawing/2014/main" id="{AA09D939-6A7A-F249-A544-E9CB73010A00}"/>
              </a:ext>
            </a:extLst>
          </p:cNvPr>
          <p:cNvCxnSpPr>
            <a:cxnSpLocks/>
          </p:cNvCxnSpPr>
          <p:nvPr/>
        </p:nvCxnSpPr>
        <p:spPr>
          <a:xfrm flipV="1">
            <a:off x="4813797" y="3319969"/>
            <a:ext cx="363151" cy="3741"/>
          </a:xfrm>
          <a:prstGeom prst="line">
            <a:avLst/>
          </a:prstGeom>
          <a:ln w="25400">
            <a:solidFill>
              <a:srgbClr val="FD03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Прямая соединительная линия 72">
            <a:extLst>
              <a:ext uri="{FF2B5EF4-FFF2-40B4-BE49-F238E27FC236}">
                <a16:creationId xmlns:a16="http://schemas.microsoft.com/office/drawing/2014/main" id="{F613909B-F54E-4049-9CC4-C34161ECCA53}"/>
              </a:ext>
            </a:extLst>
          </p:cNvPr>
          <p:cNvCxnSpPr>
            <a:cxnSpLocks/>
          </p:cNvCxnSpPr>
          <p:nvPr/>
        </p:nvCxnSpPr>
        <p:spPr>
          <a:xfrm>
            <a:off x="4262742" y="3640711"/>
            <a:ext cx="547235" cy="4313"/>
          </a:xfrm>
          <a:prstGeom prst="line">
            <a:avLst/>
          </a:prstGeom>
          <a:ln w="25400">
            <a:solidFill>
              <a:srgbClr val="006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Прямая соединительная линия 78">
            <a:extLst>
              <a:ext uri="{FF2B5EF4-FFF2-40B4-BE49-F238E27FC236}">
                <a16:creationId xmlns:a16="http://schemas.microsoft.com/office/drawing/2014/main" id="{B607FD1B-13EF-D84B-9579-4B6910FC8597}"/>
              </a:ext>
            </a:extLst>
          </p:cNvPr>
          <p:cNvCxnSpPr>
            <a:cxnSpLocks/>
          </p:cNvCxnSpPr>
          <p:nvPr/>
        </p:nvCxnSpPr>
        <p:spPr>
          <a:xfrm>
            <a:off x="6678208" y="3007242"/>
            <a:ext cx="0" cy="1535233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409B1E3-A24F-9441-AB28-0EBDCB6C70B7}"/>
                  </a:ext>
                </a:extLst>
              </p:cNvPr>
              <p:cNvSpPr txBox="1"/>
              <p:nvPr/>
            </p:nvSpPr>
            <p:spPr>
              <a:xfrm>
                <a:off x="3264978" y="4633391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409B1E3-A24F-9441-AB28-0EBDCB6C7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978" y="4633391"/>
                <a:ext cx="200375" cy="307777"/>
              </a:xfrm>
              <a:prstGeom prst="rect">
                <a:avLst/>
              </a:prstGeom>
              <a:blipFill>
                <a:blip r:embed="rId17"/>
                <a:stretch>
                  <a:fillRect l="-23529" r="-2352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4E02322-FF9F-904F-BBDE-A3E0CCE66FA1}"/>
                  </a:ext>
                </a:extLst>
              </p:cNvPr>
              <p:cNvSpPr txBox="1"/>
              <p:nvPr/>
            </p:nvSpPr>
            <p:spPr>
              <a:xfrm>
                <a:off x="3107812" y="2115876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4E02322-FF9F-904F-BBDE-A3E0CCE66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812" y="2115876"/>
                <a:ext cx="612491" cy="307777"/>
              </a:xfrm>
              <a:prstGeom prst="rect">
                <a:avLst/>
              </a:prstGeom>
              <a:blipFill>
                <a:blip r:embed="rId18"/>
                <a:stretch>
                  <a:fillRect l="-1020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A2BE76F-FB61-2D48-BFB6-2F933729C06C}"/>
                  </a:ext>
                </a:extLst>
              </p:cNvPr>
              <p:cNvSpPr txBox="1"/>
              <p:nvPr/>
            </p:nvSpPr>
            <p:spPr>
              <a:xfrm>
                <a:off x="4962655" y="4633391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A2BE76F-FB61-2D48-BFB6-2F933729C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655" y="4633391"/>
                <a:ext cx="200375" cy="307777"/>
              </a:xfrm>
              <a:prstGeom prst="rect">
                <a:avLst/>
              </a:prstGeom>
              <a:blipFill>
                <a:blip r:embed="rId19"/>
                <a:stretch>
                  <a:fillRect l="-23529" r="-176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71C81A9-44CC-3145-BB15-5CA2D8896758}"/>
                  </a:ext>
                </a:extLst>
              </p:cNvPr>
              <p:cNvSpPr txBox="1"/>
              <p:nvPr/>
            </p:nvSpPr>
            <p:spPr>
              <a:xfrm>
                <a:off x="5463094" y="4272208"/>
                <a:ext cx="1890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71C81A9-44CC-3145-BB15-5CA2D8896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094" y="4272208"/>
                <a:ext cx="189026" cy="307777"/>
              </a:xfrm>
              <a:prstGeom prst="rect">
                <a:avLst/>
              </a:prstGeom>
              <a:blipFill>
                <a:blip r:embed="rId20"/>
                <a:stretch>
                  <a:fillRect l="-31250" r="-2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Прямая со стрелкой 53">
            <a:extLst>
              <a:ext uri="{FF2B5EF4-FFF2-40B4-BE49-F238E27FC236}">
                <a16:creationId xmlns:a16="http://schemas.microsoft.com/office/drawing/2014/main" id="{7761D4A4-FBA2-134F-B8F3-06AA0C987305}"/>
              </a:ext>
            </a:extLst>
          </p:cNvPr>
          <p:cNvCxnSpPr>
            <a:cxnSpLocks/>
          </p:cNvCxnSpPr>
          <p:nvPr/>
        </p:nvCxnSpPr>
        <p:spPr>
          <a:xfrm flipH="1" flipV="1">
            <a:off x="3346234" y="2440703"/>
            <a:ext cx="1" cy="2141588"/>
          </a:xfrm>
          <a:prstGeom prst="straightConnector1">
            <a:avLst/>
          </a:prstGeom>
          <a:ln w="254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Прямая со стрелкой 54">
            <a:extLst>
              <a:ext uri="{FF2B5EF4-FFF2-40B4-BE49-F238E27FC236}">
                <a16:creationId xmlns:a16="http://schemas.microsoft.com/office/drawing/2014/main" id="{CEE77880-5912-984D-9364-ECCA0C178F8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22718" y="3514821"/>
            <a:ext cx="1" cy="2141588"/>
          </a:xfrm>
          <a:prstGeom prst="straightConnector1">
            <a:avLst/>
          </a:prstGeom>
          <a:ln w="25400">
            <a:solidFill>
              <a:schemeClr val="tx1"/>
            </a:solidFill>
            <a:headEnd type="none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Прямая соединительная линия 56">
            <a:extLst>
              <a:ext uri="{FF2B5EF4-FFF2-40B4-BE49-F238E27FC236}">
                <a16:creationId xmlns:a16="http://schemas.microsoft.com/office/drawing/2014/main" id="{194A3721-5CF9-6642-9978-EE1C2344C3FF}"/>
              </a:ext>
            </a:extLst>
          </p:cNvPr>
          <p:cNvCxnSpPr>
            <a:cxnSpLocks/>
          </p:cNvCxnSpPr>
          <p:nvPr/>
        </p:nvCxnSpPr>
        <p:spPr>
          <a:xfrm>
            <a:off x="5007153" y="2684309"/>
            <a:ext cx="0" cy="191663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Прямая соединительная линия 57">
            <a:extLst>
              <a:ext uri="{FF2B5EF4-FFF2-40B4-BE49-F238E27FC236}">
                <a16:creationId xmlns:a16="http://schemas.microsoft.com/office/drawing/2014/main" id="{185CE6CB-4731-074A-9998-69F083BD168A}"/>
              </a:ext>
            </a:extLst>
          </p:cNvPr>
          <p:cNvCxnSpPr>
            <a:cxnSpLocks/>
          </p:cNvCxnSpPr>
          <p:nvPr/>
        </p:nvCxnSpPr>
        <p:spPr>
          <a:xfrm>
            <a:off x="4276884" y="3632292"/>
            <a:ext cx="0" cy="935769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Прямая соединительная линия 59">
            <a:extLst>
              <a:ext uri="{FF2B5EF4-FFF2-40B4-BE49-F238E27FC236}">
                <a16:creationId xmlns:a16="http://schemas.microsoft.com/office/drawing/2014/main" id="{4F24FB8C-FF21-414C-A5D8-0D1B981969A2}"/>
              </a:ext>
            </a:extLst>
          </p:cNvPr>
          <p:cNvCxnSpPr>
            <a:cxnSpLocks/>
          </p:cNvCxnSpPr>
          <p:nvPr/>
        </p:nvCxnSpPr>
        <p:spPr>
          <a:xfrm flipH="1">
            <a:off x="4803707" y="3302825"/>
            <a:ext cx="6270" cy="1271712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Прямая соединительная линия 63">
            <a:extLst>
              <a:ext uri="{FF2B5EF4-FFF2-40B4-BE49-F238E27FC236}">
                <a16:creationId xmlns:a16="http://schemas.microsoft.com/office/drawing/2014/main" id="{D711E402-E1D2-C84F-8E31-59BD14CE8521}"/>
              </a:ext>
            </a:extLst>
          </p:cNvPr>
          <p:cNvCxnSpPr>
            <a:cxnSpLocks/>
          </p:cNvCxnSpPr>
          <p:nvPr/>
        </p:nvCxnSpPr>
        <p:spPr>
          <a:xfrm>
            <a:off x="6183681" y="3323711"/>
            <a:ext cx="188519" cy="0"/>
          </a:xfrm>
          <a:prstGeom prst="line">
            <a:avLst/>
          </a:prstGeom>
          <a:ln w="25400">
            <a:solidFill>
              <a:srgbClr val="FD03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Прямая соединительная линия 67">
            <a:extLst>
              <a:ext uri="{FF2B5EF4-FFF2-40B4-BE49-F238E27FC236}">
                <a16:creationId xmlns:a16="http://schemas.microsoft.com/office/drawing/2014/main" id="{811A2B6D-12B4-A448-8CA8-8B256EB8707F}"/>
              </a:ext>
            </a:extLst>
          </p:cNvPr>
          <p:cNvCxnSpPr>
            <a:cxnSpLocks/>
          </p:cNvCxnSpPr>
          <p:nvPr/>
        </p:nvCxnSpPr>
        <p:spPr>
          <a:xfrm>
            <a:off x="6372200" y="3007242"/>
            <a:ext cx="0" cy="151795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Прямая соединительная линия 79">
            <a:extLst>
              <a:ext uri="{FF2B5EF4-FFF2-40B4-BE49-F238E27FC236}">
                <a16:creationId xmlns:a16="http://schemas.microsoft.com/office/drawing/2014/main" id="{F54A2CEE-75C0-8C4F-ABB3-0A6EFBC8AD19}"/>
              </a:ext>
            </a:extLst>
          </p:cNvPr>
          <p:cNvCxnSpPr>
            <a:cxnSpLocks/>
          </p:cNvCxnSpPr>
          <p:nvPr/>
        </p:nvCxnSpPr>
        <p:spPr>
          <a:xfrm>
            <a:off x="7869317" y="2643536"/>
            <a:ext cx="0" cy="191663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" name="Таблица 7">
                <a:extLst>
                  <a:ext uri="{FF2B5EF4-FFF2-40B4-BE49-F238E27FC236}">
                    <a16:creationId xmlns:a16="http://schemas.microsoft.com/office/drawing/2014/main" id="{CF52BA7E-896C-B344-A9B9-1A43FC6FB61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81712211"/>
                  </p:ext>
                </p:extLst>
              </p:nvPr>
            </p:nvGraphicFramePr>
            <p:xfrm>
              <a:off x="783269" y="675235"/>
              <a:ext cx="3600400" cy="123583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" name="Таблица 7">
                <a:extLst>
                  <a:ext uri="{FF2B5EF4-FFF2-40B4-BE49-F238E27FC236}">
                    <a16:creationId xmlns:a16="http://schemas.microsoft.com/office/drawing/2014/main" id="{CF52BA7E-896C-B344-A9B9-1A43FC6FB61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81712211"/>
                  </p:ext>
                </p:extLst>
              </p:nvPr>
            </p:nvGraphicFramePr>
            <p:xfrm>
              <a:off x="783269" y="675235"/>
              <a:ext cx="3600400" cy="123583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1"/>
                          <a:stretch>
                            <a:fillRect t="-2778" r="-115909" b="-1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1"/>
                          <a:stretch>
                            <a:fillRect l="-165000" t="-2778" r="-91250" b="-1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1"/>
                          <a:stretch>
                            <a:fillRect l="-290411" t="-2778" b="-17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778637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1"/>
                          <a:stretch>
                            <a:fillRect t="-59677" r="-115909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1"/>
                          <a:stretch>
                            <a:fillRect l="-165000" t="-59677" r="-91250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1"/>
                          <a:stretch>
                            <a:fillRect l="-290411" t="-59677" b="-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4" name="Содержимое 2">
            <a:extLst>
              <a:ext uri="{FF2B5EF4-FFF2-40B4-BE49-F238E27FC236}">
                <a16:creationId xmlns:a16="http://schemas.microsoft.com/office/drawing/2014/main" id="{5397EA97-84A3-DD4B-A39A-4886E7619CF8}"/>
              </a:ext>
            </a:extLst>
          </p:cNvPr>
          <p:cNvSpPr txBox="1">
            <a:spLocks/>
          </p:cNvSpPr>
          <p:nvPr/>
        </p:nvSpPr>
        <p:spPr>
          <a:xfrm>
            <a:off x="4788024" y="720000"/>
            <a:ext cx="4104456" cy="12297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Сходится ли последовательность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почти наверное?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41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22" name="applause.wav"/>
          </p:stSnd>
        </p:sndAc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Пример сходимости почти наверное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2A51E12-0169-064D-BA82-57A85C8EB7FC}"/>
                  </a:ext>
                </a:extLst>
              </p:cNvPr>
              <p:cNvSpPr txBox="1"/>
              <p:nvPr/>
            </p:nvSpPr>
            <p:spPr>
              <a:xfrm>
                <a:off x="696718" y="4613576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2A51E12-0169-064D-BA82-57A85C8EB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18" y="4613576"/>
                <a:ext cx="200375" cy="307777"/>
              </a:xfrm>
              <a:prstGeom prst="rect">
                <a:avLst/>
              </a:prstGeom>
              <a:blipFill>
                <a:blip r:embed="rId4"/>
                <a:stretch>
                  <a:fillRect l="-23529" r="-176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5AA8C3E-2AFF-4C43-B998-E5B438BAFC19}"/>
                  </a:ext>
                </a:extLst>
              </p:cNvPr>
              <p:cNvSpPr txBox="1"/>
              <p:nvPr/>
            </p:nvSpPr>
            <p:spPr>
              <a:xfrm>
                <a:off x="539552" y="2096061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5AA8C3E-2AFF-4C43-B998-E5B438BAF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096061"/>
                <a:ext cx="612491" cy="307777"/>
              </a:xfrm>
              <a:prstGeom prst="rect">
                <a:avLst/>
              </a:prstGeom>
              <a:blipFill>
                <a:blip r:embed="rId5"/>
                <a:stretch>
                  <a:fillRect l="-8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420ADBE-D333-5449-AA1B-F096CDC4D2B3}"/>
                  </a:ext>
                </a:extLst>
              </p:cNvPr>
              <p:cNvSpPr txBox="1"/>
              <p:nvPr/>
            </p:nvSpPr>
            <p:spPr>
              <a:xfrm>
                <a:off x="2394395" y="4613576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420ADBE-D333-5449-AA1B-F096CDC4D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395" y="4613576"/>
                <a:ext cx="200375" cy="307777"/>
              </a:xfrm>
              <a:prstGeom prst="rect">
                <a:avLst/>
              </a:prstGeom>
              <a:blipFill>
                <a:blip r:embed="rId6"/>
                <a:stretch>
                  <a:fillRect l="-25000" r="-2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C9B813B-20BE-1C4C-811B-90E90E22C5B4}"/>
                  </a:ext>
                </a:extLst>
              </p:cNvPr>
              <p:cNvSpPr txBox="1"/>
              <p:nvPr/>
            </p:nvSpPr>
            <p:spPr>
              <a:xfrm>
                <a:off x="2894834" y="4252393"/>
                <a:ext cx="1890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C9B813B-20BE-1C4C-811B-90E90E22C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834" y="4252393"/>
                <a:ext cx="189026" cy="307777"/>
              </a:xfrm>
              <a:prstGeom prst="rect">
                <a:avLst/>
              </a:prstGeom>
              <a:blipFill>
                <a:blip r:embed="rId7"/>
                <a:stretch>
                  <a:fillRect l="-40000" r="-2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Прямая соединительная линия 26">
            <a:extLst>
              <a:ext uri="{FF2B5EF4-FFF2-40B4-BE49-F238E27FC236}">
                <a16:creationId xmlns:a16="http://schemas.microsoft.com/office/drawing/2014/main" id="{0B8FA53C-B1ED-6342-841B-9FB86B45508A}"/>
              </a:ext>
            </a:extLst>
          </p:cNvPr>
          <p:cNvCxnSpPr>
            <a:cxnSpLocks/>
          </p:cNvCxnSpPr>
          <p:nvPr/>
        </p:nvCxnSpPr>
        <p:spPr>
          <a:xfrm>
            <a:off x="777974" y="4269978"/>
            <a:ext cx="1660919" cy="0"/>
          </a:xfrm>
          <a:prstGeom prst="line">
            <a:avLst/>
          </a:prstGeom>
          <a:ln w="25400">
            <a:solidFill>
              <a:srgbClr val="9B4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27">
            <a:extLst>
              <a:ext uri="{FF2B5EF4-FFF2-40B4-BE49-F238E27FC236}">
                <a16:creationId xmlns:a16="http://schemas.microsoft.com/office/drawing/2014/main" id="{F56D627A-5A98-9245-A73E-52E7E7953B4E}"/>
              </a:ext>
            </a:extLst>
          </p:cNvPr>
          <p:cNvCxnSpPr>
            <a:cxnSpLocks/>
          </p:cNvCxnSpPr>
          <p:nvPr/>
        </p:nvCxnSpPr>
        <p:spPr>
          <a:xfrm>
            <a:off x="3358564" y="3982660"/>
            <a:ext cx="934561" cy="2892"/>
          </a:xfrm>
          <a:prstGeom prst="line">
            <a:avLst/>
          </a:prstGeom>
          <a:ln w="25400">
            <a:solidFill>
              <a:srgbClr val="3030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 стрелкой 3">
            <a:extLst>
              <a:ext uri="{FF2B5EF4-FFF2-40B4-BE49-F238E27FC236}">
                <a16:creationId xmlns:a16="http://schemas.microsoft.com/office/drawing/2014/main" id="{6A24A3FD-BA67-FC4D-BEAE-8A29F47B3306}"/>
              </a:ext>
            </a:extLst>
          </p:cNvPr>
          <p:cNvCxnSpPr>
            <a:cxnSpLocks/>
          </p:cNvCxnSpPr>
          <p:nvPr/>
        </p:nvCxnSpPr>
        <p:spPr>
          <a:xfrm flipH="1" flipV="1">
            <a:off x="777974" y="2420888"/>
            <a:ext cx="1" cy="2141588"/>
          </a:xfrm>
          <a:prstGeom prst="straightConnector1">
            <a:avLst/>
          </a:prstGeom>
          <a:ln w="254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 стрелкой 15">
            <a:extLst>
              <a:ext uri="{FF2B5EF4-FFF2-40B4-BE49-F238E27FC236}">
                <a16:creationId xmlns:a16="http://schemas.microsoft.com/office/drawing/2014/main" id="{76759D08-81D2-5D4E-9655-4AC685F9F4D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854458" y="3495006"/>
            <a:ext cx="1" cy="2141588"/>
          </a:xfrm>
          <a:prstGeom prst="straightConnector1">
            <a:avLst/>
          </a:prstGeom>
          <a:ln w="25400">
            <a:solidFill>
              <a:schemeClr val="tx1"/>
            </a:solidFill>
            <a:headEnd type="none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единительная линия 28">
            <a:extLst>
              <a:ext uri="{FF2B5EF4-FFF2-40B4-BE49-F238E27FC236}">
                <a16:creationId xmlns:a16="http://schemas.microsoft.com/office/drawing/2014/main" id="{D99963E4-4226-D946-A933-F105B557C9C6}"/>
              </a:ext>
            </a:extLst>
          </p:cNvPr>
          <p:cNvCxnSpPr>
            <a:cxnSpLocks/>
          </p:cNvCxnSpPr>
          <p:nvPr/>
        </p:nvCxnSpPr>
        <p:spPr>
          <a:xfrm>
            <a:off x="2438893" y="4252393"/>
            <a:ext cx="0" cy="32873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189431D-FA31-4B4B-A74F-BB77E7A941F3}"/>
                  </a:ext>
                </a:extLst>
              </p:cNvPr>
              <p:cNvSpPr txBox="1"/>
              <p:nvPr/>
            </p:nvSpPr>
            <p:spPr>
              <a:xfrm>
                <a:off x="1283200" y="3890299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9B45F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9B45F4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9B45F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9B45F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9B45F4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>
                  <a:solidFill>
                    <a:srgbClr val="9B45F4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189431D-FA31-4B4B-A74F-BB77E7A94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200" y="3890299"/>
                <a:ext cx="612491" cy="307777"/>
              </a:xfrm>
              <a:prstGeom prst="rect">
                <a:avLst/>
              </a:prstGeom>
              <a:blipFill>
                <a:blip r:embed="rId8"/>
                <a:stretch>
                  <a:fillRect l="-12245" r="-6122" b="-769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1F8E27F-7679-2D45-A9E2-CC3833BD04BA}"/>
                  </a:ext>
                </a:extLst>
              </p:cNvPr>
              <p:cNvSpPr txBox="1"/>
              <p:nvPr/>
            </p:nvSpPr>
            <p:spPr>
              <a:xfrm>
                <a:off x="3407295" y="3616219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3030F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3030F7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3030F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3030F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3030F7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>
                  <a:solidFill>
                    <a:srgbClr val="3030F7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1F8E27F-7679-2D45-A9E2-CC3833BD0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295" y="3616219"/>
                <a:ext cx="612491" cy="307777"/>
              </a:xfrm>
              <a:prstGeom prst="rect">
                <a:avLst/>
              </a:prstGeom>
              <a:blipFill>
                <a:blip r:embed="rId9"/>
                <a:stretch>
                  <a:fillRect l="-12000" r="-4000" b="-8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Прямая соединительная линия 50">
            <a:extLst>
              <a:ext uri="{FF2B5EF4-FFF2-40B4-BE49-F238E27FC236}">
                <a16:creationId xmlns:a16="http://schemas.microsoft.com/office/drawing/2014/main" id="{4A84B026-1847-704F-BDC2-99073F1DA01C}"/>
              </a:ext>
            </a:extLst>
          </p:cNvPr>
          <p:cNvCxnSpPr>
            <a:cxnSpLocks/>
          </p:cNvCxnSpPr>
          <p:nvPr/>
        </p:nvCxnSpPr>
        <p:spPr>
          <a:xfrm>
            <a:off x="6678208" y="2800410"/>
            <a:ext cx="241717" cy="0"/>
          </a:xfrm>
          <a:prstGeom prst="line">
            <a:avLst/>
          </a:prstGeom>
          <a:ln w="25400">
            <a:solidFill>
              <a:srgbClr val="9B4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21F5BE8-0B0B-EE4F-AD23-4E00CBA5B09F}"/>
                  </a:ext>
                </a:extLst>
              </p:cNvPr>
              <p:cNvSpPr txBox="1"/>
              <p:nvPr/>
            </p:nvSpPr>
            <p:spPr>
              <a:xfrm>
                <a:off x="6109717" y="4613576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21F5BE8-0B0B-EE4F-AD23-4E00CBA5B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717" y="4613576"/>
                <a:ext cx="200375" cy="307777"/>
              </a:xfrm>
              <a:prstGeom prst="rect">
                <a:avLst/>
              </a:prstGeom>
              <a:blipFill>
                <a:blip r:embed="rId10"/>
                <a:stretch>
                  <a:fillRect l="-23529" r="-2352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FC6E2ED-9B1F-9445-BC2B-CBDA1B14E1D6}"/>
                  </a:ext>
                </a:extLst>
              </p:cNvPr>
              <p:cNvSpPr txBox="1"/>
              <p:nvPr/>
            </p:nvSpPr>
            <p:spPr>
              <a:xfrm>
                <a:off x="5940152" y="2096061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FC6E2ED-9B1F-9445-BC2B-CBDA1B14E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2096061"/>
                <a:ext cx="612491" cy="307777"/>
              </a:xfrm>
              <a:prstGeom prst="rect">
                <a:avLst/>
              </a:prstGeom>
              <a:blipFill>
                <a:blip r:embed="rId11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8BE3220-29B5-4A43-928E-C95F715BE788}"/>
                  </a:ext>
                </a:extLst>
              </p:cNvPr>
              <p:cNvSpPr txBox="1"/>
              <p:nvPr/>
            </p:nvSpPr>
            <p:spPr>
              <a:xfrm>
                <a:off x="7807394" y="4613576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8BE3220-29B5-4A43-928E-C95F715BE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394" y="4613576"/>
                <a:ext cx="200375" cy="307777"/>
              </a:xfrm>
              <a:prstGeom prst="rect">
                <a:avLst/>
              </a:prstGeom>
              <a:blipFill>
                <a:blip r:embed="rId12"/>
                <a:stretch>
                  <a:fillRect l="-23529" r="-2352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731482C-BCBC-934E-B9EE-F9507DF0303D}"/>
                  </a:ext>
                </a:extLst>
              </p:cNvPr>
              <p:cNvSpPr txBox="1"/>
              <p:nvPr/>
            </p:nvSpPr>
            <p:spPr>
              <a:xfrm>
                <a:off x="8415422" y="4252393"/>
                <a:ext cx="1890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731482C-BCBC-934E-B9EE-F9507DF03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422" y="4252393"/>
                <a:ext cx="189026" cy="307777"/>
              </a:xfrm>
              <a:prstGeom prst="rect">
                <a:avLst/>
              </a:prstGeom>
              <a:blipFill>
                <a:blip r:embed="rId13"/>
                <a:stretch>
                  <a:fillRect l="-31250" r="-2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Прямая со стрелкой 44">
            <a:extLst>
              <a:ext uri="{FF2B5EF4-FFF2-40B4-BE49-F238E27FC236}">
                <a16:creationId xmlns:a16="http://schemas.microsoft.com/office/drawing/2014/main" id="{375115D5-2072-114C-A7DF-E6697B768435}"/>
              </a:ext>
            </a:extLst>
          </p:cNvPr>
          <p:cNvCxnSpPr>
            <a:cxnSpLocks/>
          </p:cNvCxnSpPr>
          <p:nvPr/>
        </p:nvCxnSpPr>
        <p:spPr>
          <a:xfrm flipH="1" flipV="1">
            <a:off x="6190973" y="2420888"/>
            <a:ext cx="1" cy="2141588"/>
          </a:xfrm>
          <a:prstGeom prst="straightConnector1">
            <a:avLst/>
          </a:prstGeom>
          <a:ln w="254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 стрелкой 45">
            <a:extLst>
              <a:ext uri="{FF2B5EF4-FFF2-40B4-BE49-F238E27FC236}">
                <a16:creationId xmlns:a16="http://schemas.microsoft.com/office/drawing/2014/main" id="{816ABC41-FA99-1745-9FE7-FC1981EC8FB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67457" y="3495006"/>
            <a:ext cx="1" cy="2141588"/>
          </a:xfrm>
          <a:prstGeom prst="straightConnector1">
            <a:avLst/>
          </a:prstGeom>
          <a:ln w="25400">
            <a:solidFill>
              <a:schemeClr val="tx1"/>
            </a:solidFill>
            <a:headEnd type="none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18F8B0B-A867-E44F-B35B-4ADED5A789B5}"/>
                  </a:ext>
                </a:extLst>
              </p:cNvPr>
              <p:cNvSpPr txBox="1"/>
              <p:nvPr/>
            </p:nvSpPr>
            <p:spPr>
              <a:xfrm>
                <a:off x="4085637" y="3249900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67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67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67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0067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67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>
                  <a:solidFill>
                    <a:srgbClr val="006700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18F8B0B-A867-E44F-B35B-4ADED5A78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637" y="3249900"/>
                <a:ext cx="612491" cy="307777"/>
              </a:xfrm>
              <a:prstGeom prst="rect">
                <a:avLst/>
              </a:prstGeom>
              <a:blipFill>
                <a:blip r:embed="rId14"/>
                <a:stretch>
                  <a:fillRect l="-14286" r="-4082" b="-8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B088CC73-29E1-D04A-B16E-41E19925FB50}"/>
                  </a:ext>
                </a:extLst>
              </p:cNvPr>
              <p:cNvSpPr txBox="1"/>
              <p:nvPr/>
            </p:nvSpPr>
            <p:spPr>
              <a:xfrm>
                <a:off x="5130028" y="2800410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D030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D0303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D0303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FD030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FD0303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>
                  <a:solidFill>
                    <a:srgbClr val="3030F7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B088CC73-29E1-D04A-B16E-41E19925F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028" y="2800410"/>
                <a:ext cx="612491" cy="307777"/>
              </a:xfrm>
              <a:prstGeom prst="rect">
                <a:avLst/>
              </a:prstGeom>
              <a:blipFill>
                <a:blip r:embed="rId15"/>
                <a:stretch>
                  <a:fillRect l="-14286" r="-6122" b="-8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1DF43F6-2EB9-934C-9A08-CC50C000808B}"/>
                  </a:ext>
                </a:extLst>
              </p:cNvPr>
              <p:cNvSpPr txBox="1"/>
              <p:nvPr/>
            </p:nvSpPr>
            <p:spPr>
              <a:xfrm>
                <a:off x="7157244" y="2878924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850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850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8502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FF850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FF8502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>
                  <a:solidFill>
                    <a:srgbClr val="FF8502"/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1DF43F6-2EB9-934C-9A08-CC50C0008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7244" y="2878924"/>
                <a:ext cx="612491" cy="307777"/>
              </a:xfrm>
              <a:prstGeom prst="rect">
                <a:avLst/>
              </a:prstGeom>
              <a:blipFill>
                <a:blip r:embed="rId16"/>
                <a:stretch>
                  <a:fillRect l="-16667" r="-4167" b="-8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Прямая соединительная линия 38">
            <a:extLst>
              <a:ext uri="{FF2B5EF4-FFF2-40B4-BE49-F238E27FC236}">
                <a16:creationId xmlns:a16="http://schemas.microsoft.com/office/drawing/2014/main" id="{A8CD4A9A-8FB2-6A45-9178-3E052A93443B}"/>
              </a:ext>
            </a:extLst>
          </p:cNvPr>
          <p:cNvCxnSpPr>
            <a:cxnSpLocks/>
          </p:cNvCxnSpPr>
          <p:nvPr/>
        </p:nvCxnSpPr>
        <p:spPr>
          <a:xfrm>
            <a:off x="6372200" y="3007242"/>
            <a:ext cx="306008" cy="0"/>
          </a:xfrm>
          <a:prstGeom prst="line">
            <a:avLst/>
          </a:prstGeom>
          <a:ln w="25400">
            <a:solidFill>
              <a:srgbClr val="F698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Прямая соединительная линия 52">
            <a:extLst>
              <a:ext uri="{FF2B5EF4-FFF2-40B4-BE49-F238E27FC236}">
                <a16:creationId xmlns:a16="http://schemas.microsoft.com/office/drawing/2014/main" id="{7EFCFA61-9A99-2543-86E4-C19EB79526EC}"/>
              </a:ext>
            </a:extLst>
          </p:cNvPr>
          <p:cNvCxnSpPr>
            <a:cxnSpLocks/>
          </p:cNvCxnSpPr>
          <p:nvPr/>
        </p:nvCxnSpPr>
        <p:spPr>
          <a:xfrm flipV="1">
            <a:off x="4813797" y="3319969"/>
            <a:ext cx="363151" cy="3741"/>
          </a:xfrm>
          <a:prstGeom prst="line">
            <a:avLst/>
          </a:prstGeom>
          <a:ln w="25400">
            <a:solidFill>
              <a:srgbClr val="FD03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Прямая соединительная линия 72">
            <a:extLst>
              <a:ext uri="{FF2B5EF4-FFF2-40B4-BE49-F238E27FC236}">
                <a16:creationId xmlns:a16="http://schemas.microsoft.com/office/drawing/2014/main" id="{444CB80D-100A-BF47-B7F6-1ECEA5DDD881}"/>
              </a:ext>
            </a:extLst>
          </p:cNvPr>
          <p:cNvCxnSpPr>
            <a:cxnSpLocks/>
          </p:cNvCxnSpPr>
          <p:nvPr/>
        </p:nvCxnSpPr>
        <p:spPr>
          <a:xfrm>
            <a:off x="4262742" y="3640711"/>
            <a:ext cx="547235" cy="4313"/>
          </a:xfrm>
          <a:prstGeom prst="line">
            <a:avLst/>
          </a:prstGeom>
          <a:ln w="25400">
            <a:solidFill>
              <a:srgbClr val="006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Прямая соединительная линия 78">
            <a:extLst>
              <a:ext uri="{FF2B5EF4-FFF2-40B4-BE49-F238E27FC236}">
                <a16:creationId xmlns:a16="http://schemas.microsoft.com/office/drawing/2014/main" id="{1054CC0A-B334-9341-B783-04B8705E085B}"/>
              </a:ext>
            </a:extLst>
          </p:cNvPr>
          <p:cNvCxnSpPr>
            <a:cxnSpLocks/>
          </p:cNvCxnSpPr>
          <p:nvPr/>
        </p:nvCxnSpPr>
        <p:spPr>
          <a:xfrm>
            <a:off x="6678208" y="2800410"/>
            <a:ext cx="0" cy="174206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BA8F711-0782-F646-84E1-87977AD1260E}"/>
                  </a:ext>
                </a:extLst>
              </p:cNvPr>
              <p:cNvSpPr txBox="1"/>
              <p:nvPr/>
            </p:nvSpPr>
            <p:spPr>
              <a:xfrm flipH="1">
                <a:off x="7179498" y="2536763"/>
                <a:ext cx="63286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9B45F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9B45F4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9B45F4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9B45F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9B45F4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>
                  <a:solidFill>
                    <a:srgbClr val="9B45F4"/>
                  </a:solidFill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BA8F711-0782-F646-84E1-87977AD12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179498" y="2536763"/>
                <a:ext cx="632862" cy="307777"/>
              </a:xfrm>
              <a:prstGeom prst="rect">
                <a:avLst/>
              </a:prstGeom>
              <a:blipFill>
                <a:blip r:embed="rId17"/>
                <a:stretch>
                  <a:fillRect l="-11765" r="-1961" b="-8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EDE27FC-94C9-0F4E-BCC6-C42980DAFCC3}"/>
                  </a:ext>
                </a:extLst>
              </p:cNvPr>
              <p:cNvSpPr txBox="1"/>
              <p:nvPr/>
            </p:nvSpPr>
            <p:spPr>
              <a:xfrm>
                <a:off x="3264978" y="4633391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EDE27FC-94C9-0F4E-BCC6-C42980DAF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978" y="4633391"/>
                <a:ext cx="200375" cy="307777"/>
              </a:xfrm>
              <a:prstGeom prst="rect">
                <a:avLst/>
              </a:prstGeom>
              <a:blipFill>
                <a:blip r:embed="rId18"/>
                <a:stretch>
                  <a:fillRect l="-23529" r="-2352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442611D1-FCFD-EA46-BEAD-7CB89FC267C7}"/>
                  </a:ext>
                </a:extLst>
              </p:cNvPr>
              <p:cNvSpPr txBox="1"/>
              <p:nvPr/>
            </p:nvSpPr>
            <p:spPr>
              <a:xfrm>
                <a:off x="3107812" y="2115876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442611D1-FCFD-EA46-BEAD-7CB89FC26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812" y="2115876"/>
                <a:ext cx="612491" cy="307777"/>
              </a:xfrm>
              <a:prstGeom prst="rect">
                <a:avLst/>
              </a:prstGeom>
              <a:blipFill>
                <a:blip r:embed="rId19"/>
                <a:stretch>
                  <a:fillRect l="-1020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36440E0-902F-5643-AF85-28A647B3E1C9}"/>
                  </a:ext>
                </a:extLst>
              </p:cNvPr>
              <p:cNvSpPr txBox="1"/>
              <p:nvPr/>
            </p:nvSpPr>
            <p:spPr>
              <a:xfrm>
                <a:off x="4962655" y="4633391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36440E0-902F-5643-AF85-28A647B3E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655" y="4633391"/>
                <a:ext cx="200375" cy="307777"/>
              </a:xfrm>
              <a:prstGeom prst="rect">
                <a:avLst/>
              </a:prstGeom>
              <a:blipFill>
                <a:blip r:embed="rId20"/>
                <a:stretch>
                  <a:fillRect l="-23529" r="-176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D8420B4-13B0-9044-83D1-AAE7ADB4B734}"/>
                  </a:ext>
                </a:extLst>
              </p:cNvPr>
              <p:cNvSpPr txBox="1"/>
              <p:nvPr/>
            </p:nvSpPr>
            <p:spPr>
              <a:xfrm>
                <a:off x="5463094" y="4272208"/>
                <a:ext cx="1890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D8420B4-13B0-9044-83D1-AAE7ADB4B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094" y="4272208"/>
                <a:ext cx="189026" cy="307777"/>
              </a:xfrm>
              <a:prstGeom prst="rect">
                <a:avLst/>
              </a:prstGeom>
              <a:blipFill>
                <a:blip r:embed="rId21"/>
                <a:stretch>
                  <a:fillRect l="-31250" r="-2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Прямая со стрелкой 53">
            <a:extLst>
              <a:ext uri="{FF2B5EF4-FFF2-40B4-BE49-F238E27FC236}">
                <a16:creationId xmlns:a16="http://schemas.microsoft.com/office/drawing/2014/main" id="{4725DCB5-C4F5-364B-A4C4-0CBDB9A556B7}"/>
              </a:ext>
            </a:extLst>
          </p:cNvPr>
          <p:cNvCxnSpPr>
            <a:cxnSpLocks/>
          </p:cNvCxnSpPr>
          <p:nvPr/>
        </p:nvCxnSpPr>
        <p:spPr>
          <a:xfrm flipH="1" flipV="1">
            <a:off x="3346234" y="2440703"/>
            <a:ext cx="1" cy="2141588"/>
          </a:xfrm>
          <a:prstGeom prst="straightConnector1">
            <a:avLst/>
          </a:prstGeom>
          <a:ln w="254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Прямая со стрелкой 54">
            <a:extLst>
              <a:ext uri="{FF2B5EF4-FFF2-40B4-BE49-F238E27FC236}">
                <a16:creationId xmlns:a16="http://schemas.microsoft.com/office/drawing/2014/main" id="{B1F34EF9-F242-7D46-8360-DD1EC945142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22718" y="3514821"/>
            <a:ext cx="1" cy="2141588"/>
          </a:xfrm>
          <a:prstGeom prst="straightConnector1">
            <a:avLst/>
          </a:prstGeom>
          <a:ln w="25400">
            <a:solidFill>
              <a:schemeClr val="tx1"/>
            </a:solidFill>
            <a:headEnd type="none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Прямая соединительная линия 56">
            <a:extLst>
              <a:ext uri="{FF2B5EF4-FFF2-40B4-BE49-F238E27FC236}">
                <a16:creationId xmlns:a16="http://schemas.microsoft.com/office/drawing/2014/main" id="{0F013469-D76F-0746-AACF-11EA5C9C97C9}"/>
              </a:ext>
            </a:extLst>
          </p:cNvPr>
          <p:cNvCxnSpPr>
            <a:cxnSpLocks/>
          </p:cNvCxnSpPr>
          <p:nvPr/>
        </p:nvCxnSpPr>
        <p:spPr>
          <a:xfrm>
            <a:off x="5007153" y="2684309"/>
            <a:ext cx="0" cy="191663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Прямая соединительная линия 57">
            <a:extLst>
              <a:ext uri="{FF2B5EF4-FFF2-40B4-BE49-F238E27FC236}">
                <a16:creationId xmlns:a16="http://schemas.microsoft.com/office/drawing/2014/main" id="{0930B1C9-CCD2-2949-8ECE-74AA7620D08E}"/>
              </a:ext>
            </a:extLst>
          </p:cNvPr>
          <p:cNvCxnSpPr>
            <a:cxnSpLocks/>
          </p:cNvCxnSpPr>
          <p:nvPr/>
        </p:nvCxnSpPr>
        <p:spPr>
          <a:xfrm>
            <a:off x="4276884" y="3632292"/>
            <a:ext cx="0" cy="935769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Прямая соединительная линия 59">
            <a:extLst>
              <a:ext uri="{FF2B5EF4-FFF2-40B4-BE49-F238E27FC236}">
                <a16:creationId xmlns:a16="http://schemas.microsoft.com/office/drawing/2014/main" id="{CBE5BEA4-2FA9-C542-B18D-67C16AB7420B}"/>
              </a:ext>
            </a:extLst>
          </p:cNvPr>
          <p:cNvCxnSpPr>
            <a:cxnSpLocks/>
          </p:cNvCxnSpPr>
          <p:nvPr/>
        </p:nvCxnSpPr>
        <p:spPr>
          <a:xfrm flipH="1">
            <a:off x="4803707" y="3302825"/>
            <a:ext cx="6270" cy="1271712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Прямая соединительная линия 63">
            <a:extLst>
              <a:ext uri="{FF2B5EF4-FFF2-40B4-BE49-F238E27FC236}">
                <a16:creationId xmlns:a16="http://schemas.microsoft.com/office/drawing/2014/main" id="{4958305D-E927-7542-B011-1060277DFEB1}"/>
              </a:ext>
            </a:extLst>
          </p:cNvPr>
          <p:cNvCxnSpPr>
            <a:cxnSpLocks/>
          </p:cNvCxnSpPr>
          <p:nvPr/>
        </p:nvCxnSpPr>
        <p:spPr>
          <a:xfrm>
            <a:off x="6183681" y="3323711"/>
            <a:ext cx="188519" cy="0"/>
          </a:xfrm>
          <a:prstGeom prst="line">
            <a:avLst/>
          </a:prstGeom>
          <a:ln w="25400">
            <a:solidFill>
              <a:srgbClr val="FD03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Прямая соединительная линия 67">
            <a:extLst>
              <a:ext uri="{FF2B5EF4-FFF2-40B4-BE49-F238E27FC236}">
                <a16:creationId xmlns:a16="http://schemas.microsoft.com/office/drawing/2014/main" id="{05C7CB5F-16E8-184E-B6C2-D0CE26B19CA0}"/>
              </a:ext>
            </a:extLst>
          </p:cNvPr>
          <p:cNvCxnSpPr>
            <a:cxnSpLocks/>
          </p:cNvCxnSpPr>
          <p:nvPr/>
        </p:nvCxnSpPr>
        <p:spPr>
          <a:xfrm>
            <a:off x="6372200" y="3007242"/>
            <a:ext cx="0" cy="151795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Прямая соединительная линия 76">
            <a:extLst>
              <a:ext uri="{FF2B5EF4-FFF2-40B4-BE49-F238E27FC236}">
                <a16:creationId xmlns:a16="http://schemas.microsoft.com/office/drawing/2014/main" id="{D186A42A-32B4-C44C-A91E-38C2066DA9CD}"/>
              </a:ext>
            </a:extLst>
          </p:cNvPr>
          <p:cNvCxnSpPr>
            <a:cxnSpLocks/>
          </p:cNvCxnSpPr>
          <p:nvPr/>
        </p:nvCxnSpPr>
        <p:spPr>
          <a:xfrm>
            <a:off x="6919925" y="2800410"/>
            <a:ext cx="0" cy="1771568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Прямая соединительная линия 79">
            <a:extLst>
              <a:ext uri="{FF2B5EF4-FFF2-40B4-BE49-F238E27FC236}">
                <a16:creationId xmlns:a16="http://schemas.microsoft.com/office/drawing/2014/main" id="{68EFFF86-DA9C-BE4C-B5F8-2D3C3D85C57F}"/>
              </a:ext>
            </a:extLst>
          </p:cNvPr>
          <p:cNvCxnSpPr>
            <a:cxnSpLocks/>
          </p:cNvCxnSpPr>
          <p:nvPr/>
        </p:nvCxnSpPr>
        <p:spPr>
          <a:xfrm>
            <a:off x="7869317" y="2643536"/>
            <a:ext cx="0" cy="191663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Таблица 7">
                <a:extLst>
                  <a:ext uri="{FF2B5EF4-FFF2-40B4-BE49-F238E27FC236}">
                    <a16:creationId xmlns:a16="http://schemas.microsoft.com/office/drawing/2014/main" id="{4EE5015C-420E-E945-922A-3370E2F0A3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81712211"/>
                  </p:ext>
                </p:extLst>
              </p:nvPr>
            </p:nvGraphicFramePr>
            <p:xfrm>
              <a:off x="783269" y="675235"/>
              <a:ext cx="3600400" cy="123583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Таблица 7">
                <a:extLst>
                  <a:ext uri="{FF2B5EF4-FFF2-40B4-BE49-F238E27FC236}">
                    <a16:creationId xmlns:a16="http://schemas.microsoft.com/office/drawing/2014/main" id="{4EE5015C-420E-E945-922A-3370E2F0A3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81712211"/>
                  </p:ext>
                </p:extLst>
              </p:nvPr>
            </p:nvGraphicFramePr>
            <p:xfrm>
              <a:off x="783269" y="675235"/>
              <a:ext cx="3600400" cy="123583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2"/>
                          <a:stretch>
                            <a:fillRect t="-2778" r="-115909" b="-1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2"/>
                          <a:stretch>
                            <a:fillRect l="-165000" t="-2778" r="-91250" b="-1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2"/>
                          <a:stretch>
                            <a:fillRect l="-290411" t="-2778" b="-17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778637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2"/>
                          <a:stretch>
                            <a:fillRect t="-59677" r="-115909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2"/>
                          <a:stretch>
                            <a:fillRect l="-165000" t="-59677" r="-91250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2"/>
                          <a:stretch>
                            <a:fillRect l="-290411" t="-59677" b="-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5" name="Содержимое 2">
            <a:extLst>
              <a:ext uri="{FF2B5EF4-FFF2-40B4-BE49-F238E27FC236}">
                <a16:creationId xmlns:a16="http://schemas.microsoft.com/office/drawing/2014/main" id="{020E1BB5-A75E-F74A-A18F-C7816DEF44A2}"/>
              </a:ext>
            </a:extLst>
          </p:cNvPr>
          <p:cNvSpPr txBox="1">
            <a:spLocks/>
          </p:cNvSpPr>
          <p:nvPr/>
        </p:nvSpPr>
        <p:spPr>
          <a:xfrm>
            <a:off x="4788024" y="720000"/>
            <a:ext cx="4104456" cy="12297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Сходится ли последовательность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почти наверное?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5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23" name="applause.wav"/>
          </p:stSnd>
        </p:sndAc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Пример сходимости почти наверное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8B38820-4B17-EE4F-ABD7-BD65143F604D}"/>
                  </a:ext>
                </a:extLst>
              </p:cNvPr>
              <p:cNvSpPr txBox="1"/>
              <p:nvPr/>
            </p:nvSpPr>
            <p:spPr>
              <a:xfrm>
                <a:off x="696718" y="4613576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8B38820-4B17-EE4F-ABD7-BD65143F6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18" y="4613576"/>
                <a:ext cx="200375" cy="307777"/>
              </a:xfrm>
              <a:prstGeom prst="rect">
                <a:avLst/>
              </a:prstGeom>
              <a:blipFill>
                <a:blip r:embed="rId4"/>
                <a:stretch>
                  <a:fillRect l="-23529" r="-176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AFFCF0F-B34C-DE42-805B-79D25A14C874}"/>
                  </a:ext>
                </a:extLst>
              </p:cNvPr>
              <p:cNvSpPr txBox="1"/>
              <p:nvPr/>
            </p:nvSpPr>
            <p:spPr>
              <a:xfrm>
                <a:off x="539552" y="2096061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AFFCF0F-B34C-DE42-805B-79D25A14C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096061"/>
                <a:ext cx="612491" cy="307777"/>
              </a:xfrm>
              <a:prstGeom prst="rect">
                <a:avLst/>
              </a:prstGeom>
              <a:blipFill>
                <a:blip r:embed="rId5"/>
                <a:stretch>
                  <a:fillRect l="-8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F14C9AE-11A5-B745-A140-E6FED9A4C77E}"/>
                  </a:ext>
                </a:extLst>
              </p:cNvPr>
              <p:cNvSpPr txBox="1"/>
              <p:nvPr/>
            </p:nvSpPr>
            <p:spPr>
              <a:xfrm>
                <a:off x="2394395" y="4613576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F14C9AE-11A5-B745-A140-E6FED9A4C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395" y="4613576"/>
                <a:ext cx="200375" cy="307777"/>
              </a:xfrm>
              <a:prstGeom prst="rect">
                <a:avLst/>
              </a:prstGeom>
              <a:blipFill>
                <a:blip r:embed="rId6"/>
                <a:stretch>
                  <a:fillRect l="-25000" r="-2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0D78F5D-582D-1641-B31D-1AEE502412AE}"/>
                  </a:ext>
                </a:extLst>
              </p:cNvPr>
              <p:cNvSpPr txBox="1"/>
              <p:nvPr/>
            </p:nvSpPr>
            <p:spPr>
              <a:xfrm>
                <a:off x="2894834" y="4252393"/>
                <a:ext cx="1890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0D78F5D-582D-1641-B31D-1AEE50241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834" y="4252393"/>
                <a:ext cx="189026" cy="307777"/>
              </a:xfrm>
              <a:prstGeom prst="rect">
                <a:avLst/>
              </a:prstGeom>
              <a:blipFill>
                <a:blip r:embed="rId7"/>
                <a:stretch>
                  <a:fillRect l="-40000" r="-2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Прямая соединительная линия 26">
            <a:extLst>
              <a:ext uri="{FF2B5EF4-FFF2-40B4-BE49-F238E27FC236}">
                <a16:creationId xmlns:a16="http://schemas.microsoft.com/office/drawing/2014/main" id="{A24BF49A-C1F1-7E40-B294-4BB70D9772A0}"/>
              </a:ext>
            </a:extLst>
          </p:cNvPr>
          <p:cNvCxnSpPr>
            <a:cxnSpLocks/>
          </p:cNvCxnSpPr>
          <p:nvPr/>
        </p:nvCxnSpPr>
        <p:spPr>
          <a:xfrm>
            <a:off x="777974" y="4269978"/>
            <a:ext cx="1660919" cy="0"/>
          </a:xfrm>
          <a:prstGeom prst="line">
            <a:avLst/>
          </a:prstGeom>
          <a:ln w="25400">
            <a:solidFill>
              <a:srgbClr val="9B4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27">
            <a:extLst>
              <a:ext uri="{FF2B5EF4-FFF2-40B4-BE49-F238E27FC236}">
                <a16:creationId xmlns:a16="http://schemas.microsoft.com/office/drawing/2014/main" id="{A5331C63-FC3B-BD4C-91B6-69F23CB4F88D}"/>
              </a:ext>
            </a:extLst>
          </p:cNvPr>
          <p:cNvCxnSpPr>
            <a:cxnSpLocks/>
          </p:cNvCxnSpPr>
          <p:nvPr/>
        </p:nvCxnSpPr>
        <p:spPr>
          <a:xfrm>
            <a:off x="3358564" y="3982660"/>
            <a:ext cx="934561" cy="2892"/>
          </a:xfrm>
          <a:prstGeom prst="line">
            <a:avLst/>
          </a:prstGeom>
          <a:ln w="25400">
            <a:solidFill>
              <a:srgbClr val="3030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 стрелкой 3">
            <a:extLst>
              <a:ext uri="{FF2B5EF4-FFF2-40B4-BE49-F238E27FC236}">
                <a16:creationId xmlns:a16="http://schemas.microsoft.com/office/drawing/2014/main" id="{DCFF900E-31A5-BE4E-9113-CB953EBA4F7F}"/>
              </a:ext>
            </a:extLst>
          </p:cNvPr>
          <p:cNvCxnSpPr>
            <a:cxnSpLocks/>
          </p:cNvCxnSpPr>
          <p:nvPr/>
        </p:nvCxnSpPr>
        <p:spPr>
          <a:xfrm flipH="1" flipV="1">
            <a:off x="777974" y="2420888"/>
            <a:ext cx="1" cy="2141588"/>
          </a:xfrm>
          <a:prstGeom prst="straightConnector1">
            <a:avLst/>
          </a:prstGeom>
          <a:ln w="254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 стрелкой 15">
            <a:extLst>
              <a:ext uri="{FF2B5EF4-FFF2-40B4-BE49-F238E27FC236}">
                <a16:creationId xmlns:a16="http://schemas.microsoft.com/office/drawing/2014/main" id="{377976C3-6042-5348-A755-9AC104397FE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854458" y="3495006"/>
            <a:ext cx="1" cy="2141588"/>
          </a:xfrm>
          <a:prstGeom prst="straightConnector1">
            <a:avLst/>
          </a:prstGeom>
          <a:ln w="25400">
            <a:solidFill>
              <a:schemeClr val="tx1"/>
            </a:solidFill>
            <a:headEnd type="none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единительная линия 28">
            <a:extLst>
              <a:ext uri="{FF2B5EF4-FFF2-40B4-BE49-F238E27FC236}">
                <a16:creationId xmlns:a16="http://schemas.microsoft.com/office/drawing/2014/main" id="{B74B49B7-8D43-7549-AF8A-1632DA5CD787}"/>
              </a:ext>
            </a:extLst>
          </p:cNvPr>
          <p:cNvCxnSpPr>
            <a:cxnSpLocks/>
          </p:cNvCxnSpPr>
          <p:nvPr/>
        </p:nvCxnSpPr>
        <p:spPr>
          <a:xfrm>
            <a:off x="2438893" y="4252393"/>
            <a:ext cx="0" cy="32873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EB54DA4-60DF-FA4D-851C-311F50958B8F}"/>
                  </a:ext>
                </a:extLst>
              </p:cNvPr>
              <p:cNvSpPr txBox="1"/>
              <p:nvPr/>
            </p:nvSpPr>
            <p:spPr>
              <a:xfrm>
                <a:off x="1283200" y="3890299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9B45F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9B45F4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9B45F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9B45F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9B45F4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>
                  <a:solidFill>
                    <a:srgbClr val="9B45F4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EB54DA4-60DF-FA4D-851C-311F50958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200" y="3890299"/>
                <a:ext cx="612491" cy="307777"/>
              </a:xfrm>
              <a:prstGeom prst="rect">
                <a:avLst/>
              </a:prstGeom>
              <a:blipFill>
                <a:blip r:embed="rId8"/>
                <a:stretch>
                  <a:fillRect l="-12245" r="-6122" b="-769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8D29C93-598D-A84D-82C2-01C2A46F5E3A}"/>
                  </a:ext>
                </a:extLst>
              </p:cNvPr>
              <p:cNvSpPr txBox="1"/>
              <p:nvPr/>
            </p:nvSpPr>
            <p:spPr>
              <a:xfrm>
                <a:off x="3407295" y="3616219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3030F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3030F7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3030F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3030F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3030F7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>
                  <a:solidFill>
                    <a:srgbClr val="3030F7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8D29C93-598D-A84D-82C2-01C2A46F5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295" y="3616219"/>
                <a:ext cx="612491" cy="307777"/>
              </a:xfrm>
              <a:prstGeom prst="rect">
                <a:avLst/>
              </a:prstGeom>
              <a:blipFill>
                <a:blip r:embed="rId9"/>
                <a:stretch>
                  <a:fillRect l="-12000" r="-4000" b="-8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Прямая соединительная линия 50">
            <a:extLst>
              <a:ext uri="{FF2B5EF4-FFF2-40B4-BE49-F238E27FC236}">
                <a16:creationId xmlns:a16="http://schemas.microsoft.com/office/drawing/2014/main" id="{17D87CAC-DC88-6741-8EAF-1232B92AB740}"/>
              </a:ext>
            </a:extLst>
          </p:cNvPr>
          <p:cNvCxnSpPr>
            <a:cxnSpLocks/>
          </p:cNvCxnSpPr>
          <p:nvPr/>
        </p:nvCxnSpPr>
        <p:spPr>
          <a:xfrm>
            <a:off x="6678208" y="2800410"/>
            <a:ext cx="241717" cy="0"/>
          </a:xfrm>
          <a:prstGeom prst="line">
            <a:avLst/>
          </a:prstGeom>
          <a:ln w="25400">
            <a:solidFill>
              <a:srgbClr val="9B4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C9FAFAE-36DC-3341-9900-CB3F6EEFD17D}"/>
                  </a:ext>
                </a:extLst>
              </p:cNvPr>
              <p:cNvSpPr txBox="1"/>
              <p:nvPr/>
            </p:nvSpPr>
            <p:spPr>
              <a:xfrm>
                <a:off x="6109717" y="4613576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C9FAFAE-36DC-3341-9900-CB3F6EEFD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717" y="4613576"/>
                <a:ext cx="200375" cy="307777"/>
              </a:xfrm>
              <a:prstGeom prst="rect">
                <a:avLst/>
              </a:prstGeom>
              <a:blipFill>
                <a:blip r:embed="rId10"/>
                <a:stretch>
                  <a:fillRect l="-23529" r="-2352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A9819B6-E28C-6B49-99BC-57946C1088F7}"/>
                  </a:ext>
                </a:extLst>
              </p:cNvPr>
              <p:cNvSpPr txBox="1"/>
              <p:nvPr/>
            </p:nvSpPr>
            <p:spPr>
              <a:xfrm>
                <a:off x="5940152" y="2096061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A9819B6-E28C-6B49-99BC-57946C108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2096061"/>
                <a:ext cx="612491" cy="307777"/>
              </a:xfrm>
              <a:prstGeom prst="rect">
                <a:avLst/>
              </a:prstGeom>
              <a:blipFill>
                <a:blip r:embed="rId11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366D5E4-6EC0-8D4F-934B-B42F3AECC074}"/>
                  </a:ext>
                </a:extLst>
              </p:cNvPr>
              <p:cNvSpPr txBox="1"/>
              <p:nvPr/>
            </p:nvSpPr>
            <p:spPr>
              <a:xfrm>
                <a:off x="7807394" y="4613576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366D5E4-6EC0-8D4F-934B-B42F3AECC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394" y="4613576"/>
                <a:ext cx="200375" cy="307777"/>
              </a:xfrm>
              <a:prstGeom prst="rect">
                <a:avLst/>
              </a:prstGeom>
              <a:blipFill>
                <a:blip r:embed="rId12"/>
                <a:stretch>
                  <a:fillRect l="-23529" r="-2352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9AE0A0E-A342-CF4A-818A-12FA8FF0EB7F}"/>
                  </a:ext>
                </a:extLst>
              </p:cNvPr>
              <p:cNvSpPr txBox="1"/>
              <p:nvPr/>
            </p:nvSpPr>
            <p:spPr>
              <a:xfrm>
                <a:off x="8415422" y="4252393"/>
                <a:ext cx="1890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9AE0A0E-A342-CF4A-818A-12FA8FF0E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422" y="4252393"/>
                <a:ext cx="189026" cy="307777"/>
              </a:xfrm>
              <a:prstGeom prst="rect">
                <a:avLst/>
              </a:prstGeom>
              <a:blipFill>
                <a:blip r:embed="rId13"/>
                <a:stretch>
                  <a:fillRect l="-31250" r="-2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Прямая со стрелкой 44">
            <a:extLst>
              <a:ext uri="{FF2B5EF4-FFF2-40B4-BE49-F238E27FC236}">
                <a16:creationId xmlns:a16="http://schemas.microsoft.com/office/drawing/2014/main" id="{3512257F-43CC-294A-89B4-125C9BC2C85F}"/>
              </a:ext>
            </a:extLst>
          </p:cNvPr>
          <p:cNvCxnSpPr>
            <a:cxnSpLocks/>
          </p:cNvCxnSpPr>
          <p:nvPr/>
        </p:nvCxnSpPr>
        <p:spPr>
          <a:xfrm flipH="1" flipV="1">
            <a:off x="6190973" y="2420888"/>
            <a:ext cx="1" cy="2141588"/>
          </a:xfrm>
          <a:prstGeom prst="straightConnector1">
            <a:avLst/>
          </a:prstGeom>
          <a:ln w="254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Прямая со стрелкой 45">
            <a:extLst>
              <a:ext uri="{FF2B5EF4-FFF2-40B4-BE49-F238E27FC236}">
                <a16:creationId xmlns:a16="http://schemas.microsoft.com/office/drawing/2014/main" id="{1B7527E6-2666-4141-AFC2-BA6556328E2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67457" y="3495006"/>
            <a:ext cx="1" cy="2141588"/>
          </a:xfrm>
          <a:prstGeom prst="straightConnector1">
            <a:avLst/>
          </a:prstGeom>
          <a:ln w="25400">
            <a:solidFill>
              <a:schemeClr val="tx1"/>
            </a:solidFill>
            <a:headEnd type="none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F570285-32F1-1545-8135-CE3C3A59E346}"/>
                  </a:ext>
                </a:extLst>
              </p:cNvPr>
              <p:cNvSpPr txBox="1"/>
              <p:nvPr/>
            </p:nvSpPr>
            <p:spPr>
              <a:xfrm>
                <a:off x="4085637" y="3249900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67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67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67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0067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67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>
                  <a:solidFill>
                    <a:srgbClr val="006700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F570285-32F1-1545-8135-CE3C3A59E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637" y="3249900"/>
                <a:ext cx="612491" cy="307777"/>
              </a:xfrm>
              <a:prstGeom prst="rect">
                <a:avLst/>
              </a:prstGeom>
              <a:blipFill>
                <a:blip r:embed="rId14"/>
                <a:stretch>
                  <a:fillRect l="-14286" r="-4082" b="-8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5E14461-67B2-D945-A81A-64E65C9EF397}"/>
                  </a:ext>
                </a:extLst>
              </p:cNvPr>
              <p:cNvSpPr txBox="1"/>
              <p:nvPr/>
            </p:nvSpPr>
            <p:spPr>
              <a:xfrm>
                <a:off x="5130028" y="2800410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D030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D0303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D0303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FD030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FD0303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>
                  <a:solidFill>
                    <a:srgbClr val="3030F7"/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5E14461-67B2-D945-A81A-64E65C9EF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028" y="2800410"/>
                <a:ext cx="612491" cy="307777"/>
              </a:xfrm>
              <a:prstGeom prst="rect">
                <a:avLst/>
              </a:prstGeom>
              <a:blipFill>
                <a:blip r:embed="rId15"/>
                <a:stretch>
                  <a:fillRect l="-14286" r="-6122" b="-8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B70BFD6-CD06-E348-A05F-3F89D7994698}"/>
                  </a:ext>
                </a:extLst>
              </p:cNvPr>
              <p:cNvSpPr txBox="1"/>
              <p:nvPr/>
            </p:nvSpPr>
            <p:spPr>
              <a:xfrm>
                <a:off x="7157244" y="2878924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850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850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8502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FF850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FF8502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>
                  <a:solidFill>
                    <a:srgbClr val="FF8502"/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B70BFD6-CD06-E348-A05F-3F89D7994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7244" y="2878924"/>
                <a:ext cx="612491" cy="307777"/>
              </a:xfrm>
              <a:prstGeom prst="rect">
                <a:avLst/>
              </a:prstGeom>
              <a:blipFill>
                <a:blip r:embed="rId16"/>
                <a:stretch>
                  <a:fillRect l="-16667" r="-4167" b="-8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Прямая соединительная линия 38">
            <a:extLst>
              <a:ext uri="{FF2B5EF4-FFF2-40B4-BE49-F238E27FC236}">
                <a16:creationId xmlns:a16="http://schemas.microsoft.com/office/drawing/2014/main" id="{BD3009DB-1A8F-724F-80B5-E8ED2BB4556B}"/>
              </a:ext>
            </a:extLst>
          </p:cNvPr>
          <p:cNvCxnSpPr>
            <a:cxnSpLocks/>
          </p:cNvCxnSpPr>
          <p:nvPr/>
        </p:nvCxnSpPr>
        <p:spPr>
          <a:xfrm>
            <a:off x="6372200" y="3007242"/>
            <a:ext cx="306008" cy="0"/>
          </a:xfrm>
          <a:prstGeom prst="line">
            <a:avLst/>
          </a:prstGeom>
          <a:ln w="25400">
            <a:solidFill>
              <a:srgbClr val="F698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Прямая соединительная линия 52">
            <a:extLst>
              <a:ext uri="{FF2B5EF4-FFF2-40B4-BE49-F238E27FC236}">
                <a16:creationId xmlns:a16="http://schemas.microsoft.com/office/drawing/2014/main" id="{E4677BCA-0A51-2D43-BCEE-CA4DBA45427E}"/>
              </a:ext>
            </a:extLst>
          </p:cNvPr>
          <p:cNvCxnSpPr>
            <a:cxnSpLocks/>
          </p:cNvCxnSpPr>
          <p:nvPr/>
        </p:nvCxnSpPr>
        <p:spPr>
          <a:xfrm flipV="1">
            <a:off x="4813797" y="3319969"/>
            <a:ext cx="363151" cy="3741"/>
          </a:xfrm>
          <a:prstGeom prst="line">
            <a:avLst/>
          </a:prstGeom>
          <a:ln w="25400">
            <a:solidFill>
              <a:srgbClr val="FD03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Прямая соединительная линия 72">
            <a:extLst>
              <a:ext uri="{FF2B5EF4-FFF2-40B4-BE49-F238E27FC236}">
                <a16:creationId xmlns:a16="http://schemas.microsoft.com/office/drawing/2014/main" id="{CC7015F3-A2E2-8745-BAA8-9B6C28B3A02E}"/>
              </a:ext>
            </a:extLst>
          </p:cNvPr>
          <p:cNvCxnSpPr>
            <a:cxnSpLocks/>
          </p:cNvCxnSpPr>
          <p:nvPr/>
        </p:nvCxnSpPr>
        <p:spPr>
          <a:xfrm>
            <a:off x="4262742" y="3640711"/>
            <a:ext cx="547235" cy="4313"/>
          </a:xfrm>
          <a:prstGeom prst="line">
            <a:avLst/>
          </a:prstGeom>
          <a:ln w="25400">
            <a:solidFill>
              <a:srgbClr val="006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Прямая соединительная линия 78">
            <a:extLst>
              <a:ext uri="{FF2B5EF4-FFF2-40B4-BE49-F238E27FC236}">
                <a16:creationId xmlns:a16="http://schemas.microsoft.com/office/drawing/2014/main" id="{84F89038-9B5B-FB4D-B5B6-7DF2BAB2E37F}"/>
              </a:ext>
            </a:extLst>
          </p:cNvPr>
          <p:cNvCxnSpPr>
            <a:cxnSpLocks/>
          </p:cNvCxnSpPr>
          <p:nvPr/>
        </p:nvCxnSpPr>
        <p:spPr>
          <a:xfrm>
            <a:off x="6678208" y="2800410"/>
            <a:ext cx="0" cy="174206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Прямая соединительная линия 86">
            <a:extLst>
              <a:ext uri="{FF2B5EF4-FFF2-40B4-BE49-F238E27FC236}">
                <a16:creationId xmlns:a16="http://schemas.microsoft.com/office/drawing/2014/main" id="{3AF44A74-79B8-F849-A874-C0CBA991C77A}"/>
              </a:ext>
            </a:extLst>
          </p:cNvPr>
          <p:cNvCxnSpPr>
            <a:cxnSpLocks/>
          </p:cNvCxnSpPr>
          <p:nvPr/>
        </p:nvCxnSpPr>
        <p:spPr>
          <a:xfrm>
            <a:off x="6891947" y="2438196"/>
            <a:ext cx="161703" cy="2507"/>
          </a:xfrm>
          <a:prstGeom prst="line">
            <a:avLst/>
          </a:prstGeom>
          <a:ln w="25400">
            <a:solidFill>
              <a:srgbClr val="0059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D736362-CFC2-A84E-842E-61A4D744B378}"/>
                  </a:ext>
                </a:extLst>
              </p:cNvPr>
              <p:cNvSpPr txBox="1"/>
              <p:nvPr/>
            </p:nvSpPr>
            <p:spPr>
              <a:xfrm flipH="1">
                <a:off x="7179498" y="2536763"/>
                <a:ext cx="63286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9B45F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9B45F4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9B45F4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9B45F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9B45F4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>
                  <a:solidFill>
                    <a:srgbClr val="9B45F4"/>
                  </a:solidFill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D736362-CFC2-A84E-842E-61A4D744B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179498" y="2536763"/>
                <a:ext cx="632862" cy="307777"/>
              </a:xfrm>
              <a:prstGeom prst="rect">
                <a:avLst/>
              </a:prstGeom>
              <a:blipFill>
                <a:blip r:embed="rId17"/>
                <a:stretch>
                  <a:fillRect l="-11765" r="-1961" b="-8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27C167B-980D-7E42-B72D-760BB8777BFF}"/>
                  </a:ext>
                </a:extLst>
              </p:cNvPr>
              <p:cNvSpPr txBox="1"/>
              <p:nvPr/>
            </p:nvSpPr>
            <p:spPr>
              <a:xfrm>
                <a:off x="7146288" y="2205098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59A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59A9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59A9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0059A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59A9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27C167B-980D-7E42-B72D-760BB8777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6288" y="2205098"/>
                <a:ext cx="612491" cy="307777"/>
              </a:xfrm>
              <a:prstGeom prst="rect">
                <a:avLst/>
              </a:prstGeom>
              <a:blipFill>
                <a:blip r:embed="rId18"/>
                <a:stretch>
                  <a:fillRect l="-14286" r="-4082" b="-8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0711529B-DDF0-6E4C-B6F5-01F08964B87D}"/>
                  </a:ext>
                </a:extLst>
              </p:cNvPr>
              <p:cNvSpPr txBox="1"/>
              <p:nvPr/>
            </p:nvSpPr>
            <p:spPr>
              <a:xfrm>
                <a:off x="3264978" y="4633391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0711529B-DDF0-6E4C-B6F5-01F08964B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978" y="4633391"/>
                <a:ext cx="200375" cy="307777"/>
              </a:xfrm>
              <a:prstGeom prst="rect">
                <a:avLst/>
              </a:prstGeom>
              <a:blipFill>
                <a:blip r:embed="rId19"/>
                <a:stretch>
                  <a:fillRect l="-23529" r="-2352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E3F1A67A-7E61-B047-B289-9B467AAFF6C4}"/>
                  </a:ext>
                </a:extLst>
              </p:cNvPr>
              <p:cNvSpPr txBox="1"/>
              <p:nvPr/>
            </p:nvSpPr>
            <p:spPr>
              <a:xfrm>
                <a:off x="3107812" y="2115876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E3F1A67A-7E61-B047-B289-9B467AAFF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812" y="2115876"/>
                <a:ext cx="612491" cy="307777"/>
              </a:xfrm>
              <a:prstGeom prst="rect">
                <a:avLst/>
              </a:prstGeom>
              <a:blipFill>
                <a:blip r:embed="rId20"/>
                <a:stretch>
                  <a:fillRect l="-1020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081F734A-1276-944E-8672-E17DD54CC754}"/>
                  </a:ext>
                </a:extLst>
              </p:cNvPr>
              <p:cNvSpPr txBox="1"/>
              <p:nvPr/>
            </p:nvSpPr>
            <p:spPr>
              <a:xfrm>
                <a:off x="4962655" y="4633391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081F734A-1276-944E-8672-E17DD54CC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655" y="4633391"/>
                <a:ext cx="200375" cy="307777"/>
              </a:xfrm>
              <a:prstGeom prst="rect">
                <a:avLst/>
              </a:prstGeom>
              <a:blipFill>
                <a:blip r:embed="rId21"/>
                <a:stretch>
                  <a:fillRect l="-23529" r="-176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268EFF8-D431-D946-A79A-D4E9D9BC7B69}"/>
                  </a:ext>
                </a:extLst>
              </p:cNvPr>
              <p:cNvSpPr txBox="1"/>
              <p:nvPr/>
            </p:nvSpPr>
            <p:spPr>
              <a:xfrm>
                <a:off x="5463094" y="4272208"/>
                <a:ext cx="1890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268EFF8-D431-D946-A79A-D4E9D9BC7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094" y="4272208"/>
                <a:ext cx="189026" cy="307777"/>
              </a:xfrm>
              <a:prstGeom prst="rect">
                <a:avLst/>
              </a:prstGeom>
              <a:blipFill>
                <a:blip r:embed="rId22"/>
                <a:stretch>
                  <a:fillRect l="-31250" r="-2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Прямая со стрелкой 53">
            <a:extLst>
              <a:ext uri="{FF2B5EF4-FFF2-40B4-BE49-F238E27FC236}">
                <a16:creationId xmlns:a16="http://schemas.microsoft.com/office/drawing/2014/main" id="{43007E3F-D172-4E41-95E6-5F6CCA0D8143}"/>
              </a:ext>
            </a:extLst>
          </p:cNvPr>
          <p:cNvCxnSpPr>
            <a:cxnSpLocks/>
          </p:cNvCxnSpPr>
          <p:nvPr/>
        </p:nvCxnSpPr>
        <p:spPr>
          <a:xfrm flipH="1" flipV="1">
            <a:off x="3346234" y="2440703"/>
            <a:ext cx="1" cy="2141588"/>
          </a:xfrm>
          <a:prstGeom prst="straightConnector1">
            <a:avLst/>
          </a:prstGeom>
          <a:ln w="254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Прямая со стрелкой 54">
            <a:extLst>
              <a:ext uri="{FF2B5EF4-FFF2-40B4-BE49-F238E27FC236}">
                <a16:creationId xmlns:a16="http://schemas.microsoft.com/office/drawing/2014/main" id="{99300C36-6D75-6140-878E-8011B36C50C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22718" y="3514821"/>
            <a:ext cx="1" cy="2141588"/>
          </a:xfrm>
          <a:prstGeom prst="straightConnector1">
            <a:avLst/>
          </a:prstGeom>
          <a:ln w="25400">
            <a:solidFill>
              <a:schemeClr val="tx1"/>
            </a:solidFill>
            <a:headEnd type="none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Прямая соединительная линия 56">
            <a:extLst>
              <a:ext uri="{FF2B5EF4-FFF2-40B4-BE49-F238E27FC236}">
                <a16:creationId xmlns:a16="http://schemas.microsoft.com/office/drawing/2014/main" id="{DB0EFEDD-6B62-8545-84CD-8167FB934EBD}"/>
              </a:ext>
            </a:extLst>
          </p:cNvPr>
          <p:cNvCxnSpPr>
            <a:cxnSpLocks/>
          </p:cNvCxnSpPr>
          <p:nvPr/>
        </p:nvCxnSpPr>
        <p:spPr>
          <a:xfrm>
            <a:off x="5007153" y="2684309"/>
            <a:ext cx="0" cy="191663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Прямая соединительная линия 57">
            <a:extLst>
              <a:ext uri="{FF2B5EF4-FFF2-40B4-BE49-F238E27FC236}">
                <a16:creationId xmlns:a16="http://schemas.microsoft.com/office/drawing/2014/main" id="{17D5DF80-DA7C-B246-8DF4-77FCDF209F27}"/>
              </a:ext>
            </a:extLst>
          </p:cNvPr>
          <p:cNvCxnSpPr>
            <a:cxnSpLocks/>
          </p:cNvCxnSpPr>
          <p:nvPr/>
        </p:nvCxnSpPr>
        <p:spPr>
          <a:xfrm>
            <a:off x="4276884" y="3632292"/>
            <a:ext cx="0" cy="935769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Прямая соединительная линия 59">
            <a:extLst>
              <a:ext uri="{FF2B5EF4-FFF2-40B4-BE49-F238E27FC236}">
                <a16:creationId xmlns:a16="http://schemas.microsoft.com/office/drawing/2014/main" id="{D3B870D0-7B31-AE47-A9D7-CAB0F618317F}"/>
              </a:ext>
            </a:extLst>
          </p:cNvPr>
          <p:cNvCxnSpPr>
            <a:cxnSpLocks/>
          </p:cNvCxnSpPr>
          <p:nvPr/>
        </p:nvCxnSpPr>
        <p:spPr>
          <a:xfrm flipH="1">
            <a:off x="4803707" y="3302825"/>
            <a:ext cx="6270" cy="1271712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Прямая соединительная линия 63">
            <a:extLst>
              <a:ext uri="{FF2B5EF4-FFF2-40B4-BE49-F238E27FC236}">
                <a16:creationId xmlns:a16="http://schemas.microsoft.com/office/drawing/2014/main" id="{CE5B4080-9D1C-EA41-B7BC-9878D008A0F2}"/>
              </a:ext>
            </a:extLst>
          </p:cNvPr>
          <p:cNvCxnSpPr>
            <a:cxnSpLocks/>
          </p:cNvCxnSpPr>
          <p:nvPr/>
        </p:nvCxnSpPr>
        <p:spPr>
          <a:xfrm>
            <a:off x="6183681" y="3323711"/>
            <a:ext cx="188519" cy="0"/>
          </a:xfrm>
          <a:prstGeom prst="line">
            <a:avLst/>
          </a:prstGeom>
          <a:ln w="25400">
            <a:solidFill>
              <a:srgbClr val="FD03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Прямая соединительная линия 67">
            <a:extLst>
              <a:ext uri="{FF2B5EF4-FFF2-40B4-BE49-F238E27FC236}">
                <a16:creationId xmlns:a16="http://schemas.microsoft.com/office/drawing/2014/main" id="{41CBE1AE-D16B-544E-B03A-7233A73E0AE5}"/>
              </a:ext>
            </a:extLst>
          </p:cNvPr>
          <p:cNvCxnSpPr>
            <a:cxnSpLocks/>
          </p:cNvCxnSpPr>
          <p:nvPr/>
        </p:nvCxnSpPr>
        <p:spPr>
          <a:xfrm>
            <a:off x="6372200" y="3007242"/>
            <a:ext cx="0" cy="151795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Прямая соединительная линия 76">
            <a:extLst>
              <a:ext uri="{FF2B5EF4-FFF2-40B4-BE49-F238E27FC236}">
                <a16:creationId xmlns:a16="http://schemas.microsoft.com/office/drawing/2014/main" id="{0627CE50-E7AA-E444-901E-47B71B0B786F}"/>
              </a:ext>
            </a:extLst>
          </p:cNvPr>
          <p:cNvCxnSpPr>
            <a:cxnSpLocks/>
          </p:cNvCxnSpPr>
          <p:nvPr/>
        </p:nvCxnSpPr>
        <p:spPr>
          <a:xfrm>
            <a:off x="6919925" y="2420888"/>
            <a:ext cx="0" cy="215109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Прямая соединительная линия 77">
            <a:extLst>
              <a:ext uri="{FF2B5EF4-FFF2-40B4-BE49-F238E27FC236}">
                <a16:creationId xmlns:a16="http://schemas.microsoft.com/office/drawing/2014/main" id="{7108A747-FF83-4649-B665-148661FB1BCD}"/>
              </a:ext>
            </a:extLst>
          </p:cNvPr>
          <p:cNvCxnSpPr>
            <a:cxnSpLocks/>
          </p:cNvCxnSpPr>
          <p:nvPr/>
        </p:nvCxnSpPr>
        <p:spPr>
          <a:xfrm>
            <a:off x="7073448" y="2420888"/>
            <a:ext cx="0" cy="215306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Прямая соединительная линия 79">
            <a:extLst>
              <a:ext uri="{FF2B5EF4-FFF2-40B4-BE49-F238E27FC236}">
                <a16:creationId xmlns:a16="http://schemas.microsoft.com/office/drawing/2014/main" id="{DFFC3172-BE29-BA43-9FC7-5D265F1A39F1}"/>
              </a:ext>
            </a:extLst>
          </p:cNvPr>
          <p:cNvCxnSpPr>
            <a:cxnSpLocks/>
          </p:cNvCxnSpPr>
          <p:nvPr/>
        </p:nvCxnSpPr>
        <p:spPr>
          <a:xfrm>
            <a:off x="7869317" y="2643536"/>
            <a:ext cx="0" cy="191663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7" name="Таблица 7">
                <a:extLst>
                  <a:ext uri="{FF2B5EF4-FFF2-40B4-BE49-F238E27FC236}">
                    <a16:creationId xmlns:a16="http://schemas.microsoft.com/office/drawing/2014/main" id="{3CB60403-3A02-3040-8540-F14D792FCC7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81712211"/>
                  </p:ext>
                </p:extLst>
              </p:nvPr>
            </p:nvGraphicFramePr>
            <p:xfrm>
              <a:off x="783269" y="675235"/>
              <a:ext cx="3600400" cy="123583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7" name="Таблица 7">
                <a:extLst>
                  <a:ext uri="{FF2B5EF4-FFF2-40B4-BE49-F238E27FC236}">
                    <a16:creationId xmlns:a16="http://schemas.microsoft.com/office/drawing/2014/main" id="{3CB60403-3A02-3040-8540-F14D792FCC7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81712211"/>
                  </p:ext>
                </p:extLst>
              </p:nvPr>
            </p:nvGraphicFramePr>
            <p:xfrm>
              <a:off x="783269" y="675235"/>
              <a:ext cx="3600400" cy="123583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3"/>
                          <a:stretch>
                            <a:fillRect t="-2778" r="-115909" b="-1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3"/>
                          <a:stretch>
                            <a:fillRect l="-165000" t="-2778" r="-91250" b="-1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3"/>
                          <a:stretch>
                            <a:fillRect l="-290411" t="-2778" b="-17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778637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3"/>
                          <a:stretch>
                            <a:fillRect t="-59677" r="-115909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3"/>
                          <a:stretch>
                            <a:fillRect l="-165000" t="-59677" r="-91250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3"/>
                          <a:stretch>
                            <a:fillRect l="-290411" t="-59677" b="-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8" name="Содержимое 2">
            <a:extLst>
              <a:ext uri="{FF2B5EF4-FFF2-40B4-BE49-F238E27FC236}">
                <a16:creationId xmlns:a16="http://schemas.microsoft.com/office/drawing/2014/main" id="{AF173205-8BBF-AC47-9220-DA762D128F5F}"/>
              </a:ext>
            </a:extLst>
          </p:cNvPr>
          <p:cNvSpPr txBox="1">
            <a:spLocks/>
          </p:cNvSpPr>
          <p:nvPr/>
        </p:nvSpPr>
        <p:spPr>
          <a:xfrm>
            <a:off x="4788024" y="720000"/>
            <a:ext cx="4104456" cy="12297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Сходится ли последовательность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почти наверное?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70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24" name="applause.wav"/>
          </p:stSnd>
        </p:sndAc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Mikolov, Tomas, et al. &quot;Distributed representations of words and phrases and their compositionality.&quot;">
                <a:extLst>
                  <a:ext uri="{FF2B5EF4-FFF2-40B4-BE49-F238E27FC236}">
                    <a16:creationId xmlns:a16="http://schemas.microsoft.com/office/drawing/2014/main" id="{9797EFBE-63DA-4F69-BEA4-9828A3213CF1}"/>
                  </a:ext>
                </a:extLst>
              </p:cNvPr>
              <p:cNvSpPr txBox="1"/>
              <p:nvPr/>
            </p:nvSpPr>
            <p:spPr>
              <a:xfrm>
                <a:off x="539552" y="5698445"/>
                <a:ext cx="7896305" cy="738664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marL="279400" indent="-279400">
                  <a:buClr>
                    <a:srgbClr val="2559A4"/>
                  </a:buClr>
                  <a:buSzPct val="100000"/>
                  <a:buFont typeface="Zapf Dingbats"/>
                  <a:buChar char="➤"/>
                  <a:defRPr sz="1600" i="1" spc="16">
                    <a:solidFill>
                      <a:srgbClr val="5E5E5E"/>
                    </a:solidFill>
                  </a:defRPr>
                </a:lvl1pPr>
              </a:lstStyle>
              <a:p>
                <a:pPr>
                  <a:buClr>
                    <a:srgbClr val="28506A"/>
                  </a:buClr>
                </a:pPr>
                <a:r>
                  <a:rPr lang="ru-RU" sz="2400" dirty="0">
                    <a:solidFill>
                      <a:srgbClr val="54748B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𝑖𝑖𝑑</m:t>
                    </m:r>
                  </m:oMath>
                </a14:m>
                <a:r>
                  <a:rPr lang="en-US" sz="2400" dirty="0">
                    <a:solidFill>
                      <a:srgbClr val="54748B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расшифровывается как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identically independently distributed (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независимы и одинаково распределены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8" name="Mikolov, Tomas, et al. &quot;Distributed representations of words and phrases and their compositionality.&quot;">
                <a:extLst>
                  <a:ext uri="{FF2B5EF4-FFF2-40B4-BE49-F238E27FC236}">
                    <a16:creationId xmlns:a16="http://schemas.microsoft.com/office/drawing/2014/main" id="{9797EFBE-63DA-4F69-BEA4-9828A3213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5698445"/>
                <a:ext cx="7896305" cy="738664"/>
              </a:xfrm>
              <a:prstGeom prst="rect">
                <a:avLst/>
              </a:prstGeom>
              <a:blipFill>
                <a:blip r:embed="rId4"/>
                <a:stretch>
                  <a:fillRect l="-2572" t="-20690" b="-24138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80E32A1-28C6-4224-97C3-9793C752DB8F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Распределение хи-квадрат</a:t>
            </a:r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F8386C36-41AF-1E43-999D-BE609EDF4A9B}"/>
              </a:ext>
            </a:extLst>
          </p:cNvPr>
          <p:cNvSpPr/>
          <p:nvPr/>
        </p:nvSpPr>
        <p:spPr>
          <a:xfrm>
            <a:off x="1296000" y="2377437"/>
            <a:ext cx="4427366" cy="1843651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E54C1EC1-3285-604E-9D1E-F49C20CFCA9F}"/>
              </a:ext>
            </a:extLst>
          </p:cNvPr>
          <p:cNvSpPr/>
          <p:nvPr/>
        </p:nvSpPr>
        <p:spPr>
          <a:xfrm>
            <a:off x="1615327" y="2593461"/>
            <a:ext cx="292377" cy="292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6" y="0"/>
                </a:moveTo>
                <a:cubicBezTo>
                  <a:pt x="7318" y="0"/>
                  <a:pt x="4803" y="1006"/>
                  <a:pt x="2881" y="3016"/>
                </a:cubicBezTo>
                <a:cubicBezTo>
                  <a:pt x="-961" y="7037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7"/>
                  <a:pt x="16797" y="3016"/>
                </a:cubicBezTo>
                <a:cubicBezTo>
                  <a:pt x="14875" y="1006"/>
                  <a:pt x="12354" y="0"/>
                  <a:pt x="9836" y="0"/>
                </a:cubicBezTo>
                <a:close/>
                <a:moveTo>
                  <a:pt x="13983" y="5123"/>
                </a:moveTo>
                <a:cubicBezTo>
                  <a:pt x="14087" y="5103"/>
                  <a:pt x="14195" y="5105"/>
                  <a:pt x="14299" y="5134"/>
                </a:cubicBezTo>
                <a:cubicBezTo>
                  <a:pt x="14448" y="5167"/>
                  <a:pt x="14626" y="5294"/>
                  <a:pt x="14916" y="5503"/>
                </a:cubicBezTo>
                <a:lnTo>
                  <a:pt x="15395" y="5850"/>
                </a:lnTo>
                <a:cubicBezTo>
                  <a:pt x="15685" y="6060"/>
                  <a:pt x="15861" y="6185"/>
                  <a:pt x="15943" y="6319"/>
                </a:cubicBezTo>
                <a:cubicBezTo>
                  <a:pt x="16068" y="6503"/>
                  <a:pt x="16108" y="6740"/>
                  <a:pt x="16054" y="6959"/>
                </a:cubicBezTo>
                <a:cubicBezTo>
                  <a:pt x="16022" y="7115"/>
                  <a:pt x="15901" y="7295"/>
                  <a:pt x="15701" y="7598"/>
                </a:cubicBezTo>
                <a:lnTo>
                  <a:pt x="10031" y="16178"/>
                </a:lnTo>
                <a:cubicBezTo>
                  <a:pt x="9831" y="16481"/>
                  <a:pt x="9712" y="16665"/>
                  <a:pt x="9583" y="16752"/>
                </a:cubicBezTo>
                <a:cubicBezTo>
                  <a:pt x="9407" y="16882"/>
                  <a:pt x="9186" y="16925"/>
                  <a:pt x="8978" y="16867"/>
                </a:cubicBezTo>
                <a:cubicBezTo>
                  <a:pt x="8962" y="16864"/>
                  <a:pt x="8930" y="16834"/>
                  <a:pt x="8914" y="16829"/>
                </a:cubicBezTo>
                <a:cubicBezTo>
                  <a:pt x="8913" y="16829"/>
                  <a:pt x="8910" y="16829"/>
                  <a:pt x="8909" y="16829"/>
                </a:cubicBezTo>
                <a:cubicBezTo>
                  <a:pt x="8793" y="16803"/>
                  <a:pt x="8623" y="16675"/>
                  <a:pt x="8435" y="16542"/>
                </a:cubicBezTo>
                <a:cubicBezTo>
                  <a:pt x="8403" y="16519"/>
                  <a:pt x="8396" y="16523"/>
                  <a:pt x="8361" y="16498"/>
                </a:cubicBezTo>
                <a:cubicBezTo>
                  <a:pt x="8359" y="16497"/>
                  <a:pt x="8358" y="16499"/>
                  <a:pt x="8356" y="16498"/>
                </a:cubicBezTo>
                <a:cubicBezTo>
                  <a:pt x="8330" y="16479"/>
                  <a:pt x="8326" y="16480"/>
                  <a:pt x="8298" y="16459"/>
                </a:cubicBezTo>
                <a:lnTo>
                  <a:pt x="4278" y="13548"/>
                </a:lnTo>
                <a:cubicBezTo>
                  <a:pt x="3988" y="13339"/>
                  <a:pt x="3812" y="13214"/>
                  <a:pt x="3730" y="13079"/>
                </a:cubicBezTo>
                <a:cubicBezTo>
                  <a:pt x="3605" y="12895"/>
                  <a:pt x="3564" y="12664"/>
                  <a:pt x="3619" y="12445"/>
                </a:cubicBezTo>
                <a:cubicBezTo>
                  <a:pt x="3651" y="12289"/>
                  <a:pt x="3772" y="12103"/>
                  <a:pt x="3972" y="11800"/>
                </a:cubicBezTo>
                <a:lnTo>
                  <a:pt x="4304" y="11298"/>
                </a:lnTo>
                <a:cubicBezTo>
                  <a:pt x="4504" y="10995"/>
                  <a:pt x="4623" y="10811"/>
                  <a:pt x="4752" y="10725"/>
                </a:cubicBezTo>
                <a:cubicBezTo>
                  <a:pt x="4928" y="10594"/>
                  <a:pt x="5154" y="10552"/>
                  <a:pt x="5363" y="10609"/>
                </a:cubicBezTo>
                <a:cubicBezTo>
                  <a:pt x="5512" y="10642"/>
                  <a:pt x="5685" y="10769"/>
                  <a:pt x="5974" y="10978"/>
                </a:cubicBezTo>
                <a:lnTo>
                  <a:pt x="8588" y="12870"/>
                </a:lnTo>
                <a:lnTo>
                  <a:pt x="13245" y="5823"/>
                </a:lnTo>
                <a:cubicBezTo>
                  <a:pt x="13445" y="5520"/>
                  <a:pt x="13565" y="5336"/>
                  <a:pt x="13693" y="5249"/>
                </a:cubicBezTo>
                <a:cubicBezTo>
                  <a:pt x="13781" y="5184"/>
                  <a:pt x="13879" y="5142"/>
                  <a:pt x="13983" y="5123"/>
                </a:cubicBezTo>
                <a:close/>
              </a:path>
            </a:pathLst>
          </a:custGeom>
          <a:solidFill>
            <a:srgbClr val="416F2E"/>
          </a:solidFill>
          <a:ln w="3175">
            <a:miter lim="400000"/>
          </a:ln>
        </p:spPr>
        <p:txBody>
          <a:bodyPr lIns="24207" tIns="24207" rIns="24207" bIns="24207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1pPr>
            <a:lvl2pPr marL="0" marR="0" indent="3429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2pPr>
            <a:lvl3pPr marL="0" marR="0" indent="6858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3pPr>
            <a:lvl4pPr marL="0" marR="0" indent="10287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4pPr>
            <a:lvl5pPr marL="0" marR="0" indent="13716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5pPr>
            <a:lvl6pPr marL="0" marR="0" indent="17145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6pPr>
            <a:lvl7pPr marL="0" marR="0" indent="20574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7pPr>
            <a:lvl8pPr marL="0" marR="0" indent="24003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8pPr>
            <a:lvl9pPr marL="0" marR="0" indent="27432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9pPr>
          </a:lstStyle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>
              <a:solidFill>
                <a:srgbClr val="97BB87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0C842C-43EE-9C43-82BA-DDB14E8093C2}"/>
              </a:ext>
            </a:extLst>
          </p:cNvPr>
          <p:cNvSpPr txBox="1"/>
          <p:nvPr/>
        </p:nvSpPr>
        <p:spPr>
          <a:xfrm>
            <a:off x="2209483" y="2593090"/>
            <a:ext cx="3209697" cy="8644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1800"/>
              </a:spcAft>
            </a:pPr>
            <a:r>
              <a:rPr lang="ru-RU" sz="2400" dirty="0">
                <a:solidFill>
                  <a:srgbClr val="416F2E"/>
                </a:solidFill>
              </a:rPr>
              <a:t>Когда возникает </a:t>
            </a:r>
            <a:br>
              <a:rPr lang="ru-RU" sz="2400" dirty="0">
                <a:solidFill>
                  <a:srgbClr val="416F2E"/>
                </a:solidFill>
              </a:rPr>
            </a:br>
            <a:r>
              <a:rPr lang="ru-RU" sz="2400" dirty="0">
                <a:solidFill>
                  <a:srgbClr val="416F2E"/>
                </a:solidFill>
              </a:rPr>
              <a:t>на практике</a:t>
            </a:r>
            <a:r>
              <a:rPr lang="en-US" sz="2400" dirty="0">
                <a:solidFill>
                  <a:srgbClr val="416F2E"/>
                </a:solidFill>
                <a:latin typeface="Myriad Pro" panose="020B0503030403020204"/>
              </a:rPr>
              <a:t>:</a:t>
            </a:r>
            <a:endParaRPr lang="ru-RU" sz="2400" dirty="0">
              <a:solidFill>
                <a:srgbClr val="416F2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E318DA-7394-5346-8321-1EAF0B5E47B3}"/>
                  </a:ext>
                </a:extLst>
              </p:cNvPr>
              <p:cNvSpPr txBox="1"/>
              <p:nvPr/>
            </p:nvSpPr>
            <p:spPr>
              <a:xfrm>
                <a:off x="2051720" y="3529565"/>
                <a:ext cx="1994545" cy="5127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sz="2400" b="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40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E318DA-7394-5346-8321-1EAF0B5E4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3529565"/>
                <a:ext cx="1994545" cy="512756"/>
              </a:xfrm>
              <a:prstGeom prst="rect">
                <a:avLst/>
              </a:prstGeom>
              <a:blipFill>
                <a:blip r:embed="rId5"/>
                <a:stretch>
                  <a:fillRect t="-731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FB533B-FE51-7F43-94B2-13A40C4C82CE}"/>
                  </a:ext>
                </a:extLst>
              </p:cNvPr>
              <p:cNvSpPr txBox="1"/>
              <p:nvPr/>
            </p:nvSpPr>
            <p:spPr>
              <a:xfrm>
                <a:off x="539552" y="692696"/>
                <a:ext cx="8424480" cy="14848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rgbClr val="373737"/>
                    </a:solidFill>
                  </a:rPr>
                  <a:t>Случайные величины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𝑖𝑖𝑑</m:t>
                    </m:r>
                    <m:r>
                      <a:rPr lang="ru-RU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ru-RU" sz="2400" dirty="0">
                    <a:solidFill>
                      <a:srgbClr val="28506A"/>
                    </a:solidFill>
                  </a:rPr>
                  <a:t>.</a:t>
                </a:r>
                <a:endParaRPr lang="en-US" sz="2400" dirty="0">
                  <a:solidFill>
                    <a:srgbClr val="28506A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rgbClr val="373737"/>
                    </a:solidFill>
                  </a:rPr>
                  <a:t>Случайная величина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+ …+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 ~ 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ru-RU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имеет </a:t>
                </a:r>
                <a:r>
                  <a:rPr lang="en-US" sz="2400" dirty="0">
                    <a:solidFill>
                      <a:srgbClr val="373737"/>
                    </a:solidFill>
                  </a:rPr>
                  <a:t>“</a:t>
                </a:r>
                <a:r>
                  <a:rPr lang="ru-RU" sz="2400" dirty="0">
                    <a:solidFill>
                      <a:srgbClr val="373737"/>
                    </a:solidFill>
                  </a:rPr>
                  <a:t>хи-квадрат</a:t>
                </a:r>
                <a:r>
                  <a:rPr lang="en-US" sz="2400" dirty="0">
                    <a:solidFill>
                      <a:srgbClr val="373737"/>
                    </a:solidFill>
                  </a:rPr>
                  <a:t>”</a:t>
                </a:r>
                <a:r>
                  <a:rPr lang="ru-RU" sz="2400" dirty="0">
                    <a:solidFill>
                      <a:srgbClr val="373737"/>
                    </a:solidFill>
                  </a:rPr>
                  <a:t> распределение с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степенями свободы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1" dirty="0">
                    <a:solidFill>
                      <a:srgbClr val="5C5B5C"/>
                    </a:solidFill>
                  </a:rPr>
                  <a:t> </a:t>
                </a:r>
                <a:endParaRPr lang="ru-RU" sz="2400" b="1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FB533B-FE51-7F43-94B2-13A40C4C8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424480" cy="1484864"/>
              </a:xfrm>
              <a:prstGeom prst="rect">
                <a:avLst/>
              </a:prstGeom>
              <a:blipFill>
                <a:blip r:embed="rId6"/>
                <a:stretch>
                  <a:fillRect l="-2262" t="-5983" r="-1810" b="-34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019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Пример сходимости почти наверное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2A26670-2C8F-AD46-BAA2-A17A70ECA2D2}"/>
                  </a:ext>
                </a:extLst>
              </p:cNvPr>
              <p:cNvSpPr txBox="1"/>
              <p:nvPr/>
            </p:nvSpPr>
            <p:spPr>
              <a:xfrm>
                <a:off x="696718" y="4613576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2A26670-2C8F-AD46-BAA2-A17A70ECA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18" y="4613576"/>
                <a:ext cx="200375" cy="307777"/>
              </a:xfrm>
              <a:prstGeom prst="rect">
                <a:avLst/>
              </a:prstGeom>
              <a:blipFill>
                <a:blip r:embed="rId4"/>
                <a:stretch>
                  <a:fillRect l="-23529" r="-176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44765F3-44B6-2D4D-AAFD-4EB584B214BA}"/>
                  </a:ext>
                </a:extLst>
              </p:cNvPr>
              <p:cNvSpPr txBox="1"/>
              <p:nvPr/>
            </p:nvSpPr>
            <p:spPr>
              <a:xfrm>
                <a:off x="539552" y="2096061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44765F3-44B6-2D4D-AAFD-4EB584B21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096061"/>
                <a:ext cx="612491" cy="307777"/>
              </a:xfrm>
              <a:prstGeom prst="rect">
                <a:avLst/>
              </a:prstGeom>
              <a:blipFill>
                <a:blip r:embed="rId5"/>
                <a:stretch>
                  <a:fillRect l="-8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BE4EB70-C16C-FA44-B998-128C65A71C54}"/>
                  </a:ext>
                </a:extLst>
              </p:cNvPr>
              <p:cNvSpPr txBox="1"/>
              <p:nvPr/>
            </p:nvSpPr>
            <p:spPr>
              <a:xfrm>
                <a:off x="2394395" y="4613576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BE4EB70-C16C-FA44-B998-128C65A71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395" y="4613576"/>
                <a:ext cx="200375" cy="307777"/>
              </a:xfrm>
              <a:prstGeom prst="rect">
                <a:avLst/>
              </a:prstGeom>
              <a:blipFill>
                <a:blip r:embed="rId6"/>
                <a:stretch>
                  <a:fillRect l="-25000" r="-2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F26ED8C-55C7-FD49-B35E-9C5AE94023C7}"/>
                  </a:ext>
                </a:extLst>
              </p:cNvPr>
              <p:cNvSpPr txBox="1"/>
              <p:nvPr/>
            </p:nvSpPr>
            <p:spPr>
              <a:xfrm>
                <a:off x="2894834" y="4252393"/>
                <a:ext cx="1890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F26ED8C-55C7-FD49-B35E-9C5AE9402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834" y="4252393"/>
                <a:ext cx="189026" cy="307777"/>
              </a:xfrm>
              <a:prstGeom prst="rect">
                <a:avLst/>
              </a:prstGeom>
              <a:blipFill>
                <a:blip r:embed="rId7"/>
                <a:stretch>
                  <a:fillRect l="-40000" r="-2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Прямая соединительная линия 26">
            <a:extLst>
              <a:ext uri="{FF2B5EF4-FFF2-40B4-BE49-F238E27FC236}">
                <a16:creationId xmlns:a16="http://schemas.microsoft.com/office/drawing/2014/main" id="{51C7E3EF-29ED-D540-B8BD-698BE057C56A}"/>
              </a:ext>
            </a:extLst>
          </p:cNvPr>
          <p:cNvCxnSpPr>
            <a:cxnSpLocks/>
          </p:cNvCxnSpPr>
          <p:nvPr/>
        </p:nvCxnSpPr>
        <p:spPr>
          <a:xfrm>
            <a:off x="777974" y="4269978"/>
            <a:ext cx="1660919" cy="0"/>
          </a:xfrm>
          <a:prstGeom prst="line">
            <a:avLst/>
          </a:prstGeom>
          <a:ln w="25400">
            <a:solidFill>
              <a:srgbClr val="9B4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27">
            <a:extLst>
              <a:ext uri="{FF2B5EF4-FFF2-40B4-BE49-F238E27FC236}">
                <a16:creationId xmlns:a16="http://schemas.microsoft.com/office/drawing/2014/main" id="{2107FE5F-B8DA-024B-87ED-0F6023B6EE34}"/>
              </a:ext>
            </a:extLst>
          </p:cNvPr>
          <p:cNvCxnSpPr>
            <a:cxnSpLocks/>
          </p:cNvCxnSpPr>
          <p:nvPr/>
        </p:nvCxnSpPr>
        <p:spPr>
          <a:xfrm>
            <a:off x="3358564" y="3982660"/>
            <a:ext cx="934561" cy="2892"/>
          </a:xfrm>
          <a:prstGeom prst="line">
            <a:avLst/>
          </a:prstGeom>
          <a:ln w="25400">
            <a:solidFill>
              <a:srgbClr val="3030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 стрелкой 3">
            <a:extLst>
              <a:ext uri="{FF2B5EF4-FFF2-40B4-BE49-F238E27FC236}">
                <a16:creationId xmlns:a16="http://schemas.microsoft.com/office/drawing/2014/main" id="{6B9C4F36-8A1D-3348-B2B0-A95B3DE616CF}"/>
              </a:ext>
            </a:extLst>
          </p:cNvPr>
          <p:cNvCxnSpPr>
            <a:cxnSpLocks/>
          </p:cNvCxnSpPr>
          <p:nvPr/>
        </p:nvCxnSpPr>
        <p:spPr>
          <a:xfrm flipH="1" flipV="1">
            <a:off x="777974" y="2420888"/>
            <a:ext cx="1" cy="2141588"/>
          </a:xfrm>
          <a:prstGeom prst="straightConnector1">
            <a:avLst/>
          </a:prstGeom>
          <a:ln w="254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 стрелкой 15">
            <a:extLst>
              <a:ext uri="{FF2B5EF4-FFF2-40B4-BE49-F238E27FC236}">
                <a16:creationId xmlns:a16="http://schemas.microsoft.com/office/drawing/2014/main" id="{EBFFCDA8-7059-E040-BF81-E071F1809BE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854458" y="3495006"/>
            <a:ext cx="1" cy="2141588"/>
          </a:xfrm>
          <a:prstGeom prst="straightConnector1">
            <a:avLst/>
          </a:prstGeom>
          <a:ln w="25400">
            <a:solidFill>
              <a:schemeClr val="tx1"/>
            </a:solidFill>
            <a:headEnd type="none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единительная линия 28">
            <a:extLst>
              <a:ext uri="{FF2B5EF4-FFF2-40B4-BE49-F238E27FC236}">
                <a16:creationId xmlns:a16="http://schemas.microsoft.com/office/drawing/2014/main" id="{58E22074-5F03-1140-A1A5-F4158DC77403}"/>
              </a:ext>
            </a:extLst>
          </p:cNvPr>
          <p:cNvCxnSpPr>
            <a:cxnSpLocks/>
          </p:cNvCxnSpPr>
          <p:nvPr/>
        </p:nvCxnSpPr>
        <p:spPr>
          <a:xfrm>
            <a:off x="2438893" y="4252393"/>
            <a:ext cx="0" cy="32873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36AD777-5E9B-5448-BFB4-0A3F2E625BEA}"/>
                  </a:ext>
                </a:extLst>
              </p:cNvPr>
              <p:cNvSpPr txBox="1"/>
              <p:nvPr/>
            </p:nvSpPr>
            <p:spPr>
              <a:xfrm>
                <a:off x="1283200" y="3890299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9B45F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9B45F4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9B45F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9B45F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9B45F4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>
                  <a:solidFill>
                    <a:srgbClr val="9B45F4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36AD777-5E9B-5448-BFB4-0A3F2E625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200" y="3890299"/>
                <a:ext cx="612491" cy="307777"/>
              </a:xfrm>
              <a:prstGeom prst="rect">
                <a:avLst/>
              </a:prstGeom>
              <a:blipFill>
                <a:blip r:embed="rId8"/>
                <a:stretch>
                  <a:fillRect l="-12245" r="-6122" b="-769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56B69F3-71FB-A44D-96D0-D5B8F1C3A27D}"/>
                  </a:ext>
                </a:extLst>
              </p:cNvPr>
              <p:cNvSpPr txBox="1"/>
              <p:nvPr/>
            </p:nvSpPr>
            <p:spPr>
              <a:xfrm>
                <a:off x="3407295" y="3616219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3030F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3030F7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3030F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3030F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3030F7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>
                  <a:solidFill>
                    <a:srgbClr val="3030F7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56B69F3-71FB-A44D-96D0-D5B8F1C3A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295" y="3616219"/>
                <a:ext cx="612491" cy="307777"/>
              </a:xfrm>
              <a:prstGeom prst="rect">
                <a:avLst/>
              </a:prstGeom>
              <a:blipFill>
                <a:blip r:embed="rId9"/>
                <a:stretch>
                  <a:fillRect l="-12000" r="-4000" b="-8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Прямая соединительная линия 50">
            <a:extLst>
              <a:ext uri="{FF2B5EF4-FFF2-40B4-BE49-F238E27FC236}">
                <a16:creationId xmlns:a16="http://schemas.microsoft.com/office/drawing/2014/main" id="{A7C6F2AE-1CEB-C548-986D-2EA9E91AD2F6}"/>
              </a:ext>
            </a:extLst>
          </p:cNvPr>
          <p:cNvCxnSpPr>
            <a:cxnSpLocks/>
          </p:cNvCxnSpPr>
          <p:nvPr/>
        </p:nvCxnSpPr>
        <p:spPr>
          <a:xfrm>
            <a:off x="6678208" y="2800410"/>
            <a:ext cx="241717" cy="0"/>
          </a:xfrm>
          <a:prstGeom prst="line">
            <a:avLst/>
          </a:prstGeom>
          <a:ln w="25400">
            <a:solidFill>
              <a:srgbClr val="9B4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701F3BA-6535-8140-9A4B-F16E00F9814E}"/>
                  </a:ext>
                </a:extLst>
              </p:cNvPr>
              <p:cNvSpPr txBox="1"/>
              <p:nvPr/>
            </p:nvSpPr>
            <p:spPr>
              <a:xfrm>
                <a:off x="6109717" y="4613576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701F3BA-6535-8140-9A4B-F16E00F98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717" y="4613576"/>
                <a:ext cx="200375" cy="307777"/>
              </a:xfrm>
              <a:prstGeom prst="rect">
                <a:avLst/>
              </a:prstGeom>
              <a:blipFill>
                <a:blip r:embed="rId10"/>
                <a:stretch>
                  <a:fillRect l="-23529" r="-2352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ECDFE7C-2746-8B45-9F66-CC120FF7F06A}"/>
                  </a:ext>
                </a:extLst>
              </p:cNvPr>
              <p:cNvSpPr txBox="1"/>
              <p:nvPr/>
            </p:nvSpPr>
            <p:spPr>
              <a:xfrm>
                <a:off x="5940152" y="2096061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ECDFE7C-2746-8B45-9F66-CC120FF7F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2096061"/>
                <a:ext cx="612491" cy="307777"/>
              </a:xfrm>
              <a:prstGeom prst="rect">
                <a:avLst/>
              </a:prstGeom>
              <a:blipFill>
                <a:blip r:embed="rId11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64446FE-B810-7143-9BF8-31E374446275}"/>
                  </a:ext>
                </a:extLst>
              </p:cNvPr>
              <p:cNvSpPr txBox="1"/>
              <p:nvPr/>
            </p:nvSpPr>
            <p:spPr>
              <a:xfrm>
                <a:off x="7807394" y="4613576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64446FE-B810-7143-9BF8-31E374446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394" y="4613576"/>
                <a:ext cx="200375" cy="307777"/>
              </a:xfrm>
              <a:prstGeom prst="rect">
                <a:avLst/>
              </a:prstGeom>
              <a:blipFill>
                <a:blip r:embed="rId12"/>
                <a:stretch>
                  <a:fillRect l="-23529" r="-2352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7DB6396-8130-2146-9D33-305D85A7FCAB}"/>
                  </a:ext>
                </a:extLst>
              </p:cNvPr>
              <p:cNvSpPr txBox="1"/>
              <p:nvPr/>
            </p:nvSpPr>
            <p:spPr>
              <a:xfrm>
                <a:off x="8415422" y="4252393"/>
                <a:ext cx="1890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7DB6396-8130-2146-9D33-305D85A7F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422" y="4252393"/>
                <a:ext cx="189026" cy="307777"/>
              </a:xfrm>
              <a:prstGeom prst="rect">
                <a:avLst/>
              </a:prstGeom>
              <a:blipFill>
                <a:blip r:embed="rId13"/>
                <a:stretch>
                  <a:fillRect l="-31250" r="-2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Прямая со стрелкой 44">
            <a:extLst>
              <a:ext uri="{FF2B5EF4-FFF2-40B4-BE49-F238E27FC236}">
                <a16:creationId xmlns:a16="http://schemas.microsoft.com/office/drawing/2014/main" id="{43278E4C-ACDF-1140-96F5-77E37ADEE7DA}"/>
              </a:ext>
            </a:extLst>
          </p:cNvPr>
          <p:cNvCxnSpPr>
            <a:cxnSpLocks/>
          </p:cNvCxnSpPr>
          <p:nvPr/>
        </p:nvCxnSpPr>
        <p:spPr>
          <a:xfrm flipH="1" flipV="1">
            <a:off x="6190973" y="2420888"/>
            <a:ext cx="1" cy="2141588"/>
          </a:xfrm>
          <a:prstGeom prst="straightConnector1">
            <a:avLst/>
          </a:prstGeom>
          <a:ln w="254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Прямая со стрелкой 45">
            <a:extLst>
              <a:ext uri="{FF2B5EF4-FFF2-40B4-BE49-F238E27FC236}">
                <a16:creationId xmlns:a16="http://schemas.microsoft.com/office/drawing/2014/main" id="{17D4D41C-1D8D-AE4C-A485-3CC33F24E01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67457" y="3495006"/>
            <a:ext cx="1" cy="2141588"/>
          </a:xfrm>
          <a:prstGeom prst="straightConnector1">
            <a:avLst/>
          </a:prstGeom>
          <a:ln w="25400">
            <a:solidFill>
              <a:schemeClr val="tx1"/>
            </a:solidFill>
            <a:headEnd type="none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C734CE0-9109-4C42-8F76-2DC7765C7B1E}"/>
                  </a:ext>
                </a:extLst>
              </p:cNvPr>
              <p:cNvSpPr txBox="1"/>
              <p:nvPr/>
            </p:nvSpPr>
            <p:spPr>
              <a:xfrm>
                <a:off x="4085637" y="3249900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67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67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67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0067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67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>
                  <a:solidFill>
                    <a:srgbClr val="006700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C734CE0-9109-4C42-8F76-2DC7765C7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637" y="3249900"/>
                <a:ext cx="612491" cy="307777"/>
              </a:xfrm>
              <a:prstGeom prst="rect">
                <a:avLst/>
              </a:prstGeom>
              <a:blipFill>
                <a:blip r:embed="rId14"/>
                <a:stretch>
                  <a:fillRect l="-14286" r="-4082" b="-8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CECFB1-9438-A34C-AF82-72437DCAD144}"/>
                  </a:ext>
                </a:extLst>
              </p:cNvPr>
              <p:cNvSpPr txBox="1"/>
              <p:nvPr/>
            </p:nvSpPr>
            <p:spPr>
              <a:xfrm>
                <a:off x="5130028" y="2800410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D030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D0303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D0303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FD030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FD0303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>
                  <a:solidFill>
                    <a:srgbClr val="3030F7"/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CECFB1-9438-A34C-AF82-72437DCAD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028" y="2800410"/>
                <a:ext cx="612491" cy="307777"/>
              </a:xfrm>
              <a:prstGeom prst="rect">
                <a:avLst/>
              </a:prstGeom>
              <a:blipFill>
                <a:blip r:embed="rId15"/>
                <a:stretch>
                  <a:fillRect l="-14286" r="-6122" b="-8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E11AD3C5-1BCD-8D4F-BE65-EA960F353730}"/>
                  </a:ext>
                </a:extLst>
              </p:cNvPr>
              <p:cNvSpPr txBox="1"/>
              <p:nvPr/>
            </p:nvSpPr>
            <p:spPr>
              <a:xfrm>
                <a:off x="7157244" y="2878924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850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850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8502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FF850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FF8502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>
                  <a:solidFill>
                    <a:srgbClr val="FF8502"/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E11AD3C5-1BCD-8D4F-BE65-EA960F353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7244" y="2878924"/>
                <a:ext cx="612491" cy="307777"/>
              </a:xfrm>
              <a:prstGeom prst="rect">
                <a:avLst/>
              </a:prstGeom>
              <a:blipFill>
                <a:blip r:embed="rId16"/>
                <a:stretch>
                  <a:fillRect l="-16667" r="-4167" b="-8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Прямая соединительная линия 38">
            <a:extLst>
              <a:ext uri="{FF2B5EF4-FFF2-40B4-BE49-F238E27FC236}">
                <a16:creationId xmlns:a16="http://schemas.microsoft.com/office/drawing/2014/main" id="{CE30086E-1590-1543-96B6-DDA409BA37A1}"/>
              </a:ext>
            </a:extLst>
          </p:cNvPr>
          <p:cNvCxnSpPr>
            <a:cxnSpLocks/>
          </p:cNvCxnSpPr>
          <p:nvPr/>
        </p:nvCxnSpPr>
        <p:spPr>
          <a:xfrm>
            <a:off x="6372200" y="3007242"/>
            <a:ext cx="306008" cy="0"/>
          </a:xfrm>
          <a:prstGeom prst="line">
            <a:avLst/>
          </a:prstGeom>
          <a:ln w="25400">
            <a:solidFill>
              <a:srgbClr val="F698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Прямая соединительная линия 52">
            <a:extLst>
              <a:ext uri="{FF2B5EF4-FFF2-40B4-BE49-F238E27FC236}">
                <a16:creationId xmlns:a16="http://schemas.microsoft.com/office/drawing/2014/main" id="{C7C70C8E-4AC4-864A-A356-B501E08BD2F5}"/>
              </a:ext>
            </a:extLst>
          </p:cNvPr>
          <p:cNvCxnSpPr>
            <a:cxnSpLocks/>
          </p:cNvCxnSpPr>
          <p:nvPr/>
        </p:nvCxnSpPr>
        <p:spPr>
          <a:xfrm flipV="1">
            <a:off x="4813797" y="3319969"/>
            <a:ext cx="363151" cy="3741"/>
          </a:xfrm>
          <a:prstGeom prst="line">
            <a:avLst/>
          </a:prstGeom>
          <a:ln w="25400">
            <a:solidFill>
              <a:srgbClr val="FD03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Прямая соединительная линия 72">
            <a:extLst>
              <a:ext uri="{FF2B5EF4-FFF2-40B4-BE49-F238E27FC236}">
                <a16:creationId xmlns:a16="http://schemas.microsoft.com/office/drawing/2014/main" id="{B8C3B11C-26DA-6D47-A69C-405ED560B8D6}"/>
              </a:ext>
            </a:extLst>
          </p:cNvPr>
          <p:cNvCxnSpPr>
            <a:cxnSpLocks/>
          </p:cNvCxnSpPr>
          <p:nvPr/>
        </p:nvCxnSpPr>
        <p:spPr>
          <a:xfrm>
            <a:off x="4262742" y="3640711"/>
            <a:ext cx="547235" cy="4313"/>
          </a:xfrm>
          <a:prstGeom prst="line">
            <a:avLst/>
          </a:prstGeom>
          <a:ln w="25400">
            <a:solidFill>
              <a:srgbClr val="006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Прямая соединительная линия 78">
            <a:extLst>
              <a:ext uri="{FF2B5EF4-FFF2-40B4-BE49-F238E27FC236}">
                <a16:creationId xmlns:a16="http://schemas.microsoft.com/office/drawing/2014/main" id="{D9AA1A23-EA16-B24D-92B5-6B5F7A711F91}"/>
              </a:ext>
            </a:extLst>
          </p:cNvPr>
          <p:cNvCxnSpPr>
            <a:cxnSpLocks/>
          </p:cNvCxnSpPr>
          <p:nvPr/>
        </p:nvCxnSpPr>
        <p:spPr>
          <a:xfrm>
            <a:off x="6678208" y="2800410"/>
            <a:ext cx="0" cy="174206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Прямая соединительная линия 86">
            <a:extLst>
              <a:ext uri="{FF2B5EF4-FFF2-40B4-BE49-F238E27FC236}">
                <a16:creationId xmlns:a16="http://schemas.microsoft.com/office/drawing/2014/main" id="{A8172EE5-F878-D84E-8A83-7023E3870D8F}"/>
              </a:ext>
            </a:extLst>
          </p:cNvPr>
          <p:cNvCxnSpPr>
            <a:cxnSpLocks/>
          </p:cNvCxnSpPr>
          <p:nvPr/>
        </p:nvCxnSpPr>
        <p:spPr>
          <a:xfrm>
            <a:off x="6891947" y="2438196"/>
            <a:ext cx="161703" cy="2507"/>
          </a:xfrm>
          <a:prstGeom prst="line">
            <a:avLst/>
          </a:prstGeom>
          <a:ln w="25400">
            <a:solidFill>
              <a:srgbClr val="0059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Группа 87">
            <a:extLst>
              <a:ext uri="{FF2B5EF4-FFF2-40B4-BE49-F238E27FC236}">
                <a16:creationId xmlns:a16="http://schemas.microsoft.com/office/drawing/2014/main" id="{9D2B11BE-3DF0-3C4B-93D1-EB047C2E0813}"/>
              </a:ext>
            </a:extLst>
          </p:cNvPr>
          <p:cNvGrpSpPr/>
          <p:nvPr/>
        </p:nvGrpSpPr>
        <p:grpSpPr>
          <a:xfrm>
            <a:off x="7186093" y="3274282"/>
            <a:ext cx="558341" cy="430887"/>
            <a:chOff x="6704857" y="4683440"/>
            <a:chExt cx="558341" cy="430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AF0753A-4566-8B46-9BCD-B1B838B11B22}"/>
                    </a:ext>
                  </a:extLst>
                </p:cNvPr>
                <p:cNvSpPr txBox="1"/>
                <p:nvPr/>
              </p:nvSpPr>
              <p:spPr>
                <a:xfrm>
                  <a:off x="6704857" y="4683440"/>
                  <a:ext cx="19877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oMath>
                    </m:oMathPara>
                  </a14:m>
                  <a:endParaRPr lang="ru-RU" sz="3600" dirty="0"/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0B4B9D76-B6CB-4985-B4CD-96FB58495A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4857" y="4683440"/>
                  <a:ext cx="198772" cy="430887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93EBD513-247E-3447-A7D9-58A1A613A384}"/>
                    </a:ext>
                  </a:extLst>
                </p:cNvPr>
                <p:cNvSpPr txBox="1"/>
                <p:nvPr/>
              </p:nvSpPr>
              <p:spPr>
                <a:xfrm>
                  <a:off x="6884642" y="4683440"/>
                  <a:ext cx="19877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oMath>
                    </m:oMathPara>
                  </a14:m>
                  <a:endParaRPr lang="ru-RU" sz="36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E08B3516-2207-4BD4-BC3E-1B763F5105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4642" y="4683440"/>
                  <a:ext cx="198772" cy="430887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9BA1D34-6E43-D845-B417-E78CED19201B}"/>
                    </a:ext>
                  </a:extLst>
                </p:cNvPr>
                <p:cNvSpPr txBox="1"/>
                <p:nvPr/>
              </p:nvSpPr>
              <p:spPr>
                <a:xfrm>
                  <a:off x="7064426" y="4683440"/>
                  <a:ext cx="19877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oMath>
                    </m:oMathPara>
                  </a14:m>
                  <a:endParaRPr lang="ru-RU" sz="3600" dirty="0"/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C17EDE4E-8CB7-4959-BF26-8E79FBF09A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4426" y="4683440"/>
                  <a:ext cx="198772" cy="430887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06706D4-65C0-A044-B242-91FA9AF95E72}"/>
                  </a:ext>
                </a:extLst>
              </p:cNvPr>
              <p:cNvSpPr txBox="1"/>
              <p:nvPr/>
            </p:nvSpPr>
            <p:spPr>
              <a:xfrm flipH="1">
                <a:off x="7179498" y="2536763"/>
                <a:ext cx="63286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9B45F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9B45F4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9B45F4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9B45F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9B45F4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>
                  <a:solidFill>
                    <a:srgbClr val="9B45F4"/>
                  </a:solidFill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06706D4-65C0-A044-B242-91FA9AF95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179498" y="2536763"/>
                <a:ext cx="632862" cy="307777"/>
              </a:xfrm>
              <a:prstGeom prst="rect">
                <a:avLst/>
              </a:prstGeom>
              <a:blipFill>
                <a:blip r:embed="rId30"/>
                <a:stretch>
                  <a:fillRect l="-11765" r="-1961" b="-8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2836E7C-C386-4640-ADD9-29C6BF5DEA37}"/>
                  </a:ext>
                </a:extLst>
              </p:cNvPr>
              <p:cNvSpPr txBox="1"/>
              <p:nvPr/>
            </p:nvSpPr>
            <p:spPr>
              <a:xfrm>
                <a:off x="7146288" y="2205098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59A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59A9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59A9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0059A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59A9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2836E7C-C386-4640-ADD9-29C6BF5DE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6288" y="2205098"/>
                <a:ext cx="612491" cy="307777"/>
              </a:xfrm>
              <a:prstGeom prst="rect">
                <a:avLst/>
              </a:prstGeom>
              <a:blipFill>
                <a:blip r:embed="rId31"/>
                <a:stretch>
                  <a:fillRect l="-14286" r="-4082" b="-8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871AAAC7-4F8D-F74F-AD72-1919C0F6EDD0}"/>
                  </a:ext>
                </a:extLst>
              </p:cNvPr>
              <p:cNvSpPr txBox="1"/>
              <p:nvPr/>
            </p:nvSpPr>
            <p:spPr>
              <a:xfrm>
                <a:off x="3264978" y="4633391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871AAAC7-4F8D-F74F-AD72-1919C0F6E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978" y="4633391"/>
                <a:ext cx="200375" cy="307777"/>
              </a:xfrm>
              <a:prstGeom prst="rect">
                <a:avLst/>
              </a:prstGeom>
              <a:blipFill>
                <a:blip r:embed="rId32"/>
                <a:stretch>
                  <a:fillRect l="-23529" r="-2352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7D1F7E07-1655-8442-8D2C-6F3CB5FC4FFB}"/>
                  </a:ext>
                </a:extLst>
              </p:cNvPr>
              <p:cNvSpPr txBox="1"/>
              <p:nvPr/>
            </p:nvSpPr>
            <p:spPr>
              <a:xfrm>
                <a:off x="3107812" y="2115876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7D1F7E07-1655-8442-8D2C-6F3CB5FC4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812" y="2115876"/>
                <a:ext cx="612491" cy="307777"/>
              </a:xfrm>
              <a:prstGeom prst="rect">
                <a:avLst/>
              </a:prstGeom>
              <a:blipFill>
                <a:blip r:embed="rId33"/>
                <a:stretch>
                  <a:fillRect l="-1020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701ECEAE-4206-5241-838F-6797D94619F8}"/>
                  </a:ext>
                </a:extLst>
              </p:cNvPr>
              <p:cNvSpPr txBox="1"/>
              <p:nvPr/>
            </p:nvSpPr>
            <p:spPr>
              <a:xfrm>
                <a:off x="4962655" y="4633391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701ECEAE-4206-5241-838F-6797D9461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655" y="4633391"/>
                <a:ext cx="200375" cy="307777"/>
              </a:xfrm>
              <a:prstGeom prst="rect">
                <a:avLst/>
              </a:prstGeom>
              <a:blipFill>
                <a:blip r:embed="rId34"/>
                <a:stretch>
                  <a:fillRect l="-23529" r="-176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3943D29-16BC-E44C-9EA6-B366778C37F5}"/>
                  </a:ext>
                </a:extLst>
              </p:cNvPr>
              <p:cNvSpPr txBox="1"/>
              <p:nvPr/>
            </p:nvSpPr>
            <p:spPr>
              <a:xfrm>
                <a:off x="5463094" y="4272208"/>
                <a:ext cx="1890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3943D29-16BC-E44C-9EA6-B366778C3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094" y="4272208"/>
                <a:ext cx="189026" cy="307777"/>
              </a:xfrm>
              <a:prstGeom prst="rect">
                <a:avLst/>
              </a:prstGeom>
              <a:blipFill>
                <a:blip r:embed="rId35"/>
                <a:stretch>
                  <a:fillRect l="-31250" r="-2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Прямая со стрелкой 53">
            <a:extLst>
              <a:ext uri="{FF2B5EF4-FFF2-40B4-BE49-F238E27FC236}">
                <a16:creationId xmlns:a16="http://schemas.microsoft.com/office/drawing/2014/main" id="{25B6360B-0364-EB49-B41A-E0EF6D53C3F7}"/>
              </a:ext>
            </a:extLst>
          </p:cNvPr>
          <p:cNvCxnSpPr>
            <a:cxnSpLocks/>
          </p:cNvCxnSpPr>
          <p:nvPr/>
        </p:nvCxnSpPr>
        <p:spPr>
          <a:xfrm flipH="1" flipV="1">
            <a:off x="3346234" y="2440703"/>
            <a:ext cx="1" cy="2141588"/>
          </a:xfrm>
          <a:prstGeom prst="straightConnector1">
            <a:avLst/>
          </a:prstGeom>
          <a:ln w="254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Прямая со стрелкой 54">
            <a:extLst>
              <a:ext uri="{FF2B5EF4-FFF2-40B4-BE49-F238E27FC236}">
                <a16:creationId xmlns:a16="http://schemas.microsoft.com/office/drawing/2014/main" id="{F0F58BE6-B705-D841-BFB2-FA6C428912E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22718" y="3514821"/>
            <a:ext cx="1" cy="2141588"/>
          </a:xfrm>
          <a:prstGeom prst="straightConnector1">
            <a:avLst/>
          </a:prstGeom>
          <a:ln w="25400">
            <a:solidFill>
              <a:schemeClr val="tx1"/>
            </a:solidFill>
            <a:headEnd type="none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Прямая соединительная линия 56">
            <a:extLst>
              <a:ext uri="{FF2B5EF4-FFF2-40B4-BE49-F238E27FC236}">
                <a16:creationId xmlns:a16="http://schemas.microsoft.com/office/drawing/2014/main" id="{1A616D8E-6657-834E-BEAF-EEFCE254326B}"/>
              </a:ext>
            </a:extLst>
          </p:cNvPr>
          <p:cNvCxnSpPr>
            <a:cxnSpLocks/>
          </p:cNvCxnSpPr>
          <p:nvPr/>
        </p:nvCxnSpPr>
        <p:spPr>
          <a:xfrm>
            <a:off x="5007153" y="2684309"/>
            <a:ext cx="0" cy="191663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Прямая соединительная линия 57">
            <a:extLst>
              <a:ext uri="{FF2B5EF4-FFF2-40B4-BE49-F238E27FC236}">
                <a16:creationId xmlns:a16="http://schemas.microsoft.com/office/drawing/2014/main" id="{5AFD833A-8340-6B4A-86E5-EA02C7BF3A97}"/>
              </a:ext>
            </a:extLst>
          </p:cNvPr>
          <p:cNvCxnSpPr>
            <a:cxnSpLocks/>
          </p:cNvCxnSpPr>
          <p:nvPr/>
        </p:nvCxnSpPr>
        <p:spPr>
          <a:xfrm>
            <a:off x="4276884" y="3632292"/>
            <a:ext cx="0" cy="935769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59">
            <a:extLst>
              <a:ext uri="{FF2B5EF4-FFF2-40B4-BE49-F238E27FC236}">
                <a16:creationId xmlns:a16="http://schemas.microsoft.com/office/drawing/2014/main" id="{8C6415E5-FF44-BA40-89FF-D9E50C4187A7}"/>
              </a:ext>
            </a:extLst>
          </p:cNvPr>
          <p:cNvCxnSpPr>
            <a:cxnSpLocks/>
          </p:cNvCxnSpPr>
          <p:nvPr/>
        </p:nvCxnSpPr>
        <p:spPr>
          <a:xfrm flipH="1">
            <a:off x="4803707" y="3302825"/>
            <a:ext cx="6270" cy="1271712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Прямая соединительная линия 63">
            <a:extLst>
              <a:ext uri="{FF2B5EF4-FFF2-40B4-BE49-F238E27FC236}">
                <a16:creationId xmlns:a16="http://schemas.microsoft.com/office/drawing/2014/main" id="{9770518F-E7C1-B441-AA66-0DA3E50C459F}"/>
              </a:ext>
            </a:extLst>
          </p:cNvPr>
          <p:cNvCxnSpPr>
            <a:cxnSpLocks/>
          </p:cNvCxnSpPr>
          <p:nvPr/>
        </p:nvCxnSpPr>
        <p:spPr>
          <a:xfrm>
            <a:off x="6183681" y="3323711"/>
            <a:ext cx="188519" cy="0"/>
          </a:xfrm>
          <a:prstGeom prst="line">
            <a:avLst/>
          </a:prstGeom>
          <a:ln w="25400">
            <a:solidFill>
              <a:srgbClr val="FD03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Прямая соединительная линия 67">
            <a:extLst>
              <a:ext uri="{FF2B5EF4-FFF2-40B4-BE49-F238E27FC236}">
                <a16:creationId xmlns:a16="http://schemas.microsoft.com/office/drawing/2014/main" id="{5D9EC04B-F13B-E943-89BA-C349019E92D1}"/>
              </a:ext>
            </a:extLst>
          </p:cNvPr>
          <p:cNvCxnSpPr>
            <a:cxnSpLocks/>
          </p:cNvCxnSpPr>
          <p:nvPr/>
        </p:nvCxnSpPr>
        <p:spPr>
          <a:xfrm>
            <a:off x="6372200" y="3007242"/>
            <a:ext cx="0" cy="151795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Прямая соединительная линия 76">
            <a:extLst>
              <a:ext uri="{FF2B5EF4-FFF2-40B4-BE49-F238E27FC236}">
                <a16:creationId xmlns:a16="http://schemas.microsoft.com/office/drawing/2014/main" id="{8154EA2A-CA5D-8847-A1D2-6B88445178ED}"/>
              </a:ext>
            </a:extLst>
          </p:cNvPr>
          <p:cNvCxnSpPr>
            <a:cxnSpLocks/>
          </p:cNvCxnSpPr>
          <p:nvPr/>
        </p:nvCxnSpPr>
        <p:spPr>
          <a:xfrm>
            <a:off x="6919925" y="2420888"/>
            <a:ext cx="0" cy="215109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Прямая соединительная линия 77">
            <a:extLst>
              <a:ext uri="{FF2B5EF4-FFF2-40B4-BE49-F238E27FC236}">
                <a16:creationId xmlns:a16="http://schemas.microsoft.com/office/drawing/2014/main" id="{7E3A23AC-8047-2543-BED2-B1D1070E38B6}"/>
              </a:ext>
            </a:extLst>
          </p:cNvPr>
          <p:cNvCxnSpPr>
            <a:cxnSpLocks/>
          </p:cNvCxnSpPr>
          <p:nvPr/>
        </p:nvCxnSpPr>
        <p:spPr>
          <a:xfrm>
            <a:off x="7073448" y="2420888"/>
            <a:ext cx="0" cy="215306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Прямая соединительная линия 79">
            <a:extLst>
              <a:ext uri="{FF2B5EF4-FFF2-40B4-BE49-F238E27FC236}">
                <a16:creationId xmlns:a16="http://schemas.microsoft.com/office/drawing/2014/main" id="{8FBA508E-61EB-F34B-B471-E847CABE8A0D}"/>
              </a:ext>
            </a:extLst>
          </p:cNvPr>
          <p:cNvCxnSpPr>
            <a:cxnSpLocks/>
          </p:cNvCxnSpPr>
          <p:nvPr/>
        </p:nvCxnSpPr>
        <p:spPr>
          <a:xfrm>
            <a:off x="7869317" y="2643536"/>
            <a:ext cx="0" cy="191663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1" name="Таблица 7">
                <a:extLst>
                  <a:ext uri="{FF2B5EF4-FFF2-40B4-BE49-F238E27FC236}">
                    <a16:creationId xmlns:a16="http://schemas.microsoft.com/office/drawing/2014/main" id="{88E31B85-DCE7-0F4E-88ED-D10708CCD0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81712211"/>
                  </p:ext>
                </p:extLst>
              </p:nvPr>
            </p:nvGraphicFramePr>
            <p:xfrm>
              <a:off x="783269" y="675235"/>
              <a:ext cx="3600400" cy="123583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1" name="Таблица 7">
                <a:extLst>
                  <a:ext uri="{FF2B5EF4-FFF2-40B4-BE49-F238E27FC236}">
                    <a16:creationId xmlns:a16="http://schemas.microsoft.com/office/drawing/2014/main" id="{88E31B85-DCE7-0F4E-88ED-D10708CCD0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81712211"/>
                  </p:ext>
                </p:extLst>
              </p:nvPr>
            </p:nvGraphicFramePr>
            <p:xfrm>
              <a:off x="783269" y="675235"/>
              <a:ext cx="3600400" cy="123583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6"/>
                          <a:stretch>
                            <a:fillRect t="-2778" r="-115909" b="-1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6"/>
                          <a:stretch>
                            <a:fillRect l="-165000" t="-2778" r="-91250" b="-1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6"/>
                          <a:stretch>
                            <a:fillRect l="-290411" t="-2778" b="-17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778637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6"/>
                          <a:stretch>
                            <a:fillRect t="-59677" r="-115909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6"/>
                          <a:stretch>
                            <a:fillRect l="-165000" t="-59677" r="-91250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6"/>
                          <a:stretch>
                            <a:fillRect l="-290411" t="-59677" b="-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2" name="Содержимое 2">
            <a:extLst>
              <a:ext uri="{FF2B5EF4-FFF2-40B4-BE49-F238E27FC236}">
                <a16:creationId xmlns:a16="http://schemas.microsoft.com/office/drawing/2014/main" id="{E9A1867A-E6BE-5349-AC7F-930018D3EB6F}"/>
              </a:ext>
            </a:extLst>
          </p:cNvPr>
          <p:cNvSpPr txBox="1">
            <a:spLocks/>
          </p:cNvSpPr>
          <p:nvPr/>
        </p:nvSpPr>
        <p:spPr>
          <a:xfrm>
            <a:off x="4788024" y="720000"/>
            <a:ext cx="4104456" cy="12297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Сходится ли последовательность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почти наверное?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85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37" name="applause.wav"/>
          </p:stSnd>
        </p:sndAc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Пример сходимости почти наверное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Содержимое 2">
                <a:extLst>
                  <a:ext uri="{FF2B5EF4-FFF2-40B4-BE49-F238E27FC236}">
                    <a16:creationId xmlns:a16="http://schemas.microsoft.com/office/drawing/2014/main" id="{406A66D9-0943-154F-ABCB-D8855157AD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5111574"/>
                <a:ext cx="7921678" cy="1269754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Отрезок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где случайная величина равна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2850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бегает по всему отрезку</a:t>
                </a:r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[0; 1]</m:t>
                    </m:r>
                  </m:oMath>
                </a14:m>
                <a:r>
                  <a:rPr lang="en-US" sz="2400" dirty="0">
                    <a:solidFill>
                      <a:srgbClr val="28506A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каждый кусочек отрезка попадает в эту зону бесконечное число раз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есть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10" name="Содержимое 2">
                <a:extLst>
                  <a:ext uri="{FF2B5EF4-FFF2-40B4-BE49-F238E27FC236}">
                    <a16:creationId xmlns:a16="http://schemas.microsoft.com/office/drawing/2014/main" id="{406A66D9-0943-154F-ABCB-D8855157A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5111574"/>
                <a:ext cx="7921678" cy="1269754"/>
              </a:xfrm>
              <a:prstGeom prst="rect">
                <a:avLst/>
              </a:prstGeom>
              <a:blipFill>
                <a:blip r:embed="rId4"/>
                <a:stretch>
                  <a:fillRect l="-2404" t="-7000" r="-2885" b="-2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A3C751-0235-400C-8BDE-913E87D05508}"/>
                  </a:ext>
                </a:extLst>
              </p:cNvPr>
              <p:cNvSpPr txBox="1"/>
              <p:nvPr/>
            </p:nvSpPr>
            <p:spPr>
              <a:xfrm>
                <a:off x="696718" y="4613576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A3C751-0235-400C-8BDE-913E87D05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18" y="4613576"/>
                <a:ext cx="200375" cy="307777"/>
              </a:xfrm>
              <a:prstGeom prst="rect">
                <a:avLst/>
              </a:prstGeom>
              <a:blipFill>
                <a:blip r:embed="rId6"/>
                <a:stretch>
                  <a:fillRect l="-23529" r="-176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D417970-7238-4861-8818-EAC020AC0861}"/>
                  </a:ext>
                </a:extLst>
              </p:cNvPr>
              <p:cNvSpPr txBox="1"/>
              <p:nvPr/>
            </p:nvSpPr>
            <p:spPr>
              <a:xfrm>
                <a:off x="539552" y="2096061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D417970-7238-4861-8818-EAC020AC0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096061"/>
                <a:ext cx="612491" cy="307777"/>
              </a:xfrm>
              <a:prstGeom prst="rect">
                <a:avLst/>
              </a:prstGeom>
              <a:blipFill>
                <a:blip r:embed="rId7"/>
                <a:stretch>
                  <a:fillRect l="-8000"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5596B3-AD89-4A67-B451-BA87578573A9}"/>
                  </a:ext>
                </a:extLst>
              </p:cNvPr>
              <p:cNvSpPr txBox="1"/>
              <p:nvPr/>
            </p:nvSpPr>
            <p:spPr>
              <a:xfrm>
                <a:off x="2394395" y="4613576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5596B3-AD89-4A67-B451-BA8757857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395" y="4613576"/>
                <a:ext cx="200375" cy="307777"/>
              </a:xfrm>
              <a:prstGeom prst="rect">
                <a:avLst/>
              </a:prstGeom>
              <a:blipFill>
                <a:blip r:embed="rId8"/>
                <a:stretch>
                  <a:fillRect l="-25000" r="-2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036B9BD-0E71-4DA0-9229-0138C38E9DB8}"/>
                  </a:ext>
                </a:extLst>
              </p:cNvPr>
              <p:cNvSpPr txBox="1"/>
              <p:nvPr/>
            </p:nvSpPr>
            <p:spPr>
              <a:xfrm>
                <a:off x="2894834" y="4252393"/>
                <a:ext cx="1890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036B9BD-0E71-4DA0-9229-0138C38E9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834" y="4252393"/>
                <a:ext cx="189026" cy="307777"/>
              </a:xfrm>
              <a:prstGeom prst="rect">
                <a:avLst/>
              </a:prstGeom>
              <a:blipFill>
                <a:blip r:embed="rId9"/>
                <a:stretch>
                  <a:fillRect l="-40000" r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65130268-8F2E-4DAE-8AEB-9DDA17EC0114}"/>
              </a:ext>
            </a:extLst>
          </p:cNvPr>
          <p:cNvCxnSpPr>
            <a:cxnSpLocks/>
          </p:cNvCxnSpPr>
          <p:nvPr/>
        </p:nvCxnSpPr>
        <p:spPr>
          <a:xfrm>
            <a:off x="777974" y="4269978"/>
            <a:ext cx="1660919" cy="0"/>
          </a:xfrm>
          <a:prstGeom prst="line">
            <a:avLst/>
          </a:prstGeom>
          <a:ln w="25400">
            <a:solidFill>
              <a:srgbClr val="9B4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74D51DCD-D1A3-4589-8C21-67D9B2C19091}"/>
              </a:ext>
            </a:extLst>
          </p:cNvPr>
          <p:cNvCxnSpPr>
            <a:cxnSpLocks/>
          </p:cNvCxnSpPr>
          <p:nvPr/>
        </p:nvCxnSpPr>
        <p:spPr>
          <a:xfrm>
            <a:off x="3358564" y="3982660"/>
            <a:ext cx="934561" cy="2892"/>
          </a:xfrm>
          <a:prstGeom prst="line">
            <a:avLst/>
          </a:prstGeom>
          <a:ln w="25400">
            <a:solidFill>
              <a:srgbClr val="3030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FB1F8294-9CB0-4F47-9CD1-70621B190F6B}"/>
              </a:ext>
            </a:extLst>
          </p:cNvPr>
          <p:cNvCxnSpPr>
            <a:cxnSpLocks/>
          </p:cNvCxnSpPr>
          <p:nvPr/>
        </p:nvCxnSpPr>
        <p:spPr>
          <a:xfrm flipH="1" flipV="1">
            <a:off x="777974" y="2420888"/>
            <a:ext cx="1" cy="2141588"/>
          </a:xfrm>
          <a:prstGeom prst="straightConnector1">
            <a:avLst/>
          </a:prstGeom>
          <a:ln w="254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49272E3-A457-4947-8885-1C3F8841659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854458" y="3495006"/>
            <a:ext cx="1" cy="2141588"/>
          </a:xfrm>
          <a:prstGeom prst="straightConnector1">
            <a:avLst/>
          </a:prstGeom>
          <a:ln w="25400">
            <a:solidFill>
              <a:schemeClr val="tx1"/>
            </a:solidFill>
            <a:headEnd type="none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DBFE0B1F-BBDA-4642-A4B4-7D5803EFF9F3}"/>
              </a:ext>
            </a:extLst>
          </p:cNvPr>
          <p:cNvCxnSpPr>
            <a:cxnSpLocks/>
          </p:cNvCxnSpPr>
          <p:nvPr/>
        </p:nvCxnSpPr>
        <p:spPr>
          <a:xfrm>
            <a:off x="2438893" y="4252393"/>
            <a:ext cx="0" cy="32873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E12ED5-F962-43C6-AEE4-A2369279E901}"/>
                  </a:ext>
                </a:extLst>
              </p:cNvPr>
              <p:cNvSpPr txBox="1"/>
              <p:nvPr/>
            </p:nvSpPr>
            <p:spPr>
              <a:xfrm>
                <a:off x="1283200" y="3890299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9B45F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9B45F4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9B45F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9B45F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9B45F4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>
                  <a:solidFill>
                    <a:srgbClr val="9B45F4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E12ED5-F962-43C6-AEE4-A2369279E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200" y="3890299"/>
                <a:ext cx="612491" cy="307777"/>
              </a:xfrm>
              <a:prstGeom prst="rect">
                <a:avLst/>
              </a:prstGeom>
              <a:blipFill>
                <a:blip r:embed="rId10"/>
                <a:stretch>
                  <a:fillRect l="-12245" r="-6122" b="-115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575536-E07A-4712-8C98-27C9B4EC698F}"/>
                  </a:ext>
                </a:extLst>
              </p:cNvPr>
              <p:cNvSpPr txBox="1"/>
              <p:nvPr/>
            </p:nvSpPr>
            <p:spPr>
              <a:xfrm>
                <a:off x="3407295" y="3616219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3030F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3030F7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3030F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3030F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3030F7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>
                  <a:solidFill>
                    <a:srgbClr val="3030F7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575536-E07A-4712-8C98-27C9B4EC6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295" y="3616219"/>
                <a:ext cx="612491" cy="307777"/>
              </a:xfrm>
              <a:prstGeom prst="rect">
                <a:avLst/>
              </a:prstGeom>
              <a:blipFill>
                <a:blip r:embed="rId11"/>
                <a:stretch>
                  <a:fillRect l="-12000" r="-4000" b="-12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FC713C1D-D9D8-4C6B-BBED-350FEAADF148}"/>
              </a:ext>
            </a:extLst>
          </p:cNvPr>
          <p:cNvCxnSpPr>
            <a:cxnSpLocks/>
          </p:cNvCxnSpPr>
          <p:nvPr/>
        </p:nvCxnSpPr>
        <p:spPr>
          <a:xfrm>
            <a:off x="6678208" y="2800410"/>
            <a:ext cx="241717" cy="0"/>
          </a:xfrm>
          <a:prstGeom prst="line">
            <a:avLst/>
          </a:prstGeom>
          <a:ln w="25400">
            <a:solidFill>
              <a:srgbClr val="9B4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BC49EAB-7F69-492B-A9B2-21397F26F50E}"/>
                  </a:ext>
                </a:extLst>
              </p:cNvPr>
              <p:cNvSpPr txBox="1"/>
              <p:nvPr/>
            </p:nvSpPr>
            <p:spPr>
              <a:xfrm>
                <a:off x="6109717" y="4613576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BC49EAB-7F69-492B-A9B2-21397F26F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717" y="4613576"/>
                <a:ext cx="200375" cy="307777"/>
              </a:xfrm>
              <a:prstGeom prst="rect">
                <a:avLst/>
              </a:prstGeom>
              <a:blipFill>
                <a:blip r:embed="rId12"/>
                <a:stretch>
                  <a:fillRect l="-23529" r="-23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DFC4134-ED37-4183-8708-39DACD829646}"/>
                  </a:ext>
                </a:extLst>
              </p:cNvPr>
              <p:cNvSpPr txBox="1"/>
              <p:nvPr/>
            </p:nvSpPr>
            <p:spPr>
              <a:xfrm>
                <a:off x="5940152" y="2096061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DFC4134-ED37-4183-8708-39DACD829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2096061"/>
                <a:ext cx="612491" cy="307777"/>
              </a:xfrm>
              <a:prstGeom prst="rect">
                <a:avLst/>
              </a:prstGeom>
              <a:blipFill>
                <a:blip r:embed="rId13"/>
                <a:stretch>
                  <a:fillRect l="-12500"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105660D-0BC6-4410-85BE-278E6CAD04BD}"/>
                  </a:ext>
                </a:extLst>
              </p:cNvPr>
              <p:cNvSpPr txBox="1"/>
              <p:nvPr/>
            </p:nvSpPr>
            <p:spPr>
              <a:xfrm>
                <a:off x="7807394" y="4613576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105660D-0BC6-4410-85BE-278E6CAD0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394" y="4613576"/>
                <a:ext cx="200375" cy="307777"/>
              </a:xfrm>
              <a:prstGeom prst="rect">
                <a:avLst/>
              </a:prstGeom>
              <a:blipFill>
                <a:blip r:embed="rId14"/>
                <a:stretch>
                  <a:fillRect l="-23529" r="-23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2EBC9E5-C507-42B8-9511-7CDB88394E7B}"/>
                  </a:ext>
                </a:extLst>
              </p:cNvPr>
              <p:cNvSpPr txBox="1"/>
              <p:nvPr/>
            </p:nvSpPr>
            <p:spPr>
              <a:xfrm>
                <a:off x="8415422" y="4252393"/>
                <a:ext cx="1890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2EBC9E5-C507-42B8-9511-7CDB88394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422" y="4252393"/>
                <a:ext cx="189026" cy="307777"/>
              </a:xfrm>
              <a:prstGeom prst="rect">
                <a:avLst/>
              </a:prstGeom>
              <a:blipFill>
                <a:blip r:embed="rId15"/>
                <a:stretch>
                  <a:fillRect l="-31250" r="-2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EEFB82FC-39E4-459F-8B61-527120055E0E}"/>
              </a:ext>
            </a:extLst>
          </p:cNvPr>
          <p:cNvCxnSpPr>
            <a:cxnSpLocks/>
          </p:cNvCxnSpPr>
          <p:nvPr/>
        </p:nvCxnSpPr>
        <p:spPr>
          <a:xfrm flipH="1" flipV="1">
            <a:off x="6190973" y="2420888"/>
            <a:ext cx="1" cy="2141588"/>
          </a:xfrm>
          <a:prstGeom prst="straightConnector1">
            <a:avLst/>
          </a:prstGeom>
          <a:ln w="254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5768B5D9-CCF8-429D-9201-22AD9EE61AC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67457" y="3495006"/>
            <a:ext cx="1" cy="2141588"/>
          </a:xfrm>
          <a:prstGeom prst="straightConnector1">
            <a:avLst/>
          </a:prstGeom>
          <a:ln w="25400">
            <a:solidFill>
              <a:schemeClr val="tx1"/>
            </a:solidFill>
            <a:headEnd type="none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DE6E5C0-38B9-4ECD-8354-9AB2ABD94B97}"/>
                  </a:ext>
                </a:extLst>
              </p:cNvPr>
              <p:cNvSpPr txBox="1"/>
              <p:nvPr/>
            </p:nvSpPr>
            <p:spPr>
              <a:xfrm>
                <a:off x="4085637" y="3249900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67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67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67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0067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67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>
                  <a:solidFill>
                    <a:srgbClr val="0067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DE6E5C0-38B9-4ECD-8354-9AB2ABD94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637" y="3249900"/>
                <a:ext cx="612491" cy="307777"/>
              </a:xfrm>
              <a:prstGeom prst="rect">
                <a:avLst/>
              </a:prstGeom>
              <a:blipFill>
                <a:blip r:embed="rId16"/>
                <a:stretch>
                  <a:fillRect l="-14286" r="-4082" b="-12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7D0A04C-4075-4845-9901-58957ED27A1D}"/>
                  </a:ext>
                </a:extLst>
              </p:cNvPr>
              <p:cNvSpPr txBox="1"/>
              <p:nvPr/>
            </p:nvSpPr>
            <p:spPr>
              <a:xfrm>
                <a:off x="5130028" y="2800410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D030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D0303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D0303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FD030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FD0303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>
                  <a:solidFill>
                    <a:srgbClr val="3030F7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7D0A04C-4075-4845-9901-58957ED27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028" y="2800410"/>
                <a:ext cx="612491" cy="307777"/>
              </a:xfrm>
              <a:prstGeom prst="rect">
                <a:avLst/>
              </a:prstGeom>
              <a:blipFill>
                <a:blip r:embed="rId17"/>
                <a:stretch>
                  <a:fillRect l="-14286" r="-6122" b="-12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BB60786-F0BC-4125-B063-75602C4C3D1A}"/>
                  </a:ext>
                </a:extLst>
              </p:cNvPr>
              <p:cNvSpPr txBox="1"/>
              <p:nvPr/>
            </p:nvSpPr>
            <p:spPr>
              <a:xfrm>
                <a:off x="7157244" y="2878924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850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850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8502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FF850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FF8502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>
                  <a:solidFill>
                    <a:srgbClr val="FF8502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BB60786-F0BC-4125-B063-75602C4C3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7244" y="2878924"/>
                <a:ext cx="612491" cy="307777"/>
              </a:xfrm>
              <a:prstGeom prst="rect">
                <a:avLst/>
              </a:prstGeom>
              <a:blipFill>
                <a:blip r:embed="rId18"/>
                <a:stretch>
                  <a:fillRect l="-16667" r="-4167" b="-12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CDEA00C9-D832-45DC-86D9-05CA0BFEBABB}"/>
              </a:ext>
            </a:extLst>
          </p:cNvPr>
          <p:cNvCxnSpPr>
            <a:cxnSpLocks/>
          </p:cNvCxnSpPr>
          <p:nvPr/>
        </p:nvCxnSpPr>
        <p:spPr>
          <a:xfrm>
            <a:off x="6372200" y="3007242"/>
            <a:ext cx="306008" cy="0"/>
          </a:xfrm>
          <a:prstGeom prst="line">
            <a:avLst/>
          </a:prstGeom>
          <a:ln w="25400">
            <a:solidFill>
              <a:srgbClr val="F698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54711884-7730-4607-8FE6-DDD173CD4948}"/>
              </a:ext>
            </a:extLst>
          </p:cNvPr>
          <p:cNvCxnSpPr>
            <a:cxnSpLocks/>
          </p:cNvCxnSpPr>
          <p:nvPr/>
        </p:nvCxnSpPr>
        <p:spPr>
          <a:xfrm flipV="1">
            <a:off x="4813797" y="3319969"/>
            <a:ext cx="363151" cy="3741"/>
          </a:xfrm>
          <a:prstGeom prst="line">
            <a:avLst/>
          </a:prstGeom>
          <a:ln w="25400">
            <a:solidFill>
              <a:srgbClr val="FD03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единительная линия 72">
            <a:extLst>
              <a:ext uri="{FF2B5EF4-FFF2-40B4-BE49-F238E27FC236}">
                <a16:creationId xmlns:a16="http://schemas.microsoft.com/office/drawing/2014/main" id="{14073846-5406-8D4D-9FD5-FBBB5B11C051}"/>
              </a:ext>
            </a:extLst>
          </p:cNvPr>
          <p:cNvCxnSpPr>
            <a:cxnSpLocks/>
          </p:cNvCxnSpPr>
          <p:nvPr/>
        </p:nvCxnSpPr>
        <p:spPr>
          <a:xfrm>
            <a:off x="4262742" y="3640711"/>
            <a:ext cx="547235" cy="4313"/>
          </a:xfrm>
          <a:prstGeom prst="line">
            <a:avLst/>
          </a:prstGeom>
          <a:ln w="25400">
            <a:solidFill>
              <a:srgbClr val="006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Прямая соединительная линия 78">
            <a:extLst>
              <a:ext uri="{FF2B5EF4-FFF2-40B4-BE49-F238E27FC236}">
                <a16:creationId xmlns:a16="http://schemas.microsoft.com/office/drawing/2014/main" id="{D02D6389-016A-5641-8292-19E629009BB8}"/>
              </a:ext>
            </a:extLst>
          </p:cNvPr>
          <p:cNvCxnSpPr>
            <a:cxnSpLocks/>
          </p:cNvCxnSpPr>
          <p:nvPr/>
        </p:nvCxnSpPr>
        <p:spPr>
          <a:xfrm>
            <a:off x="6678208" y="2800410"/>
            <a:ext cx="0" cy="174206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Прямая соединительная линия 86">
            <a:extLst>
              <a:ext uri="{FF2B5EF4-FFF2-40B4-BE49-F238E27FC236}">
                <a16:creationId xmlns:a16="http://schemas.microsoft.com/office/drawing/2014/main" id="{A328D49E-4630-F048-9CA7-A0A53A4F8D66}"/>
              </a:ext>
            </a:extLst>
          </p:cNvPr>
          <p:cNvCxnSpPr>
            <a:cxnSpLocks/>
          </p:cNvCxnSpPr>
          <p:nvPr/>
        </p:nvCxnSpPr>
        <p:spPr>
          <a:xfrm>
            <a:off x="6891947" y="2438196"/>
            <a:ext cx="161703" cy="2507"/>
          </a:xfrm>
          <a:prstGeom prst="line">
            <a:avLst/>
          </a:prstGeom>
          <a:ln w="25400">
            <a:solidFill>
              <a:srgbClr val="0059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Группа 87">
            <a:extLst>
              <a:ext uri="{FF2B5EF4-FFF2-40B4-BE49-F238E27FC236}">
                <a16:creationId xmlns:a16="http://schemas.microsoft.com/office/drawing/2014/main" id="{1ADF5797-E5C3-5348-9EE6-F3021B87FECD}"/>
              </a:ext>
            </a:extLst>
          </p:cNvPr>
          <p:cNvGrpSpPr/>
          <p:nvPr/>
        </p:nvGrpSpPr>
        <p:grpSpPr>
          <a:xfrm>
            <a:off x="7186093" y="3274282"/>
            <a:ext cx="558341" cy="430887"/>
            <a:chOff x="6704857" y="4683440"/>
            <a:chExt cx="558341" cy="430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00E64E85-170C-C443-AF65-20039C6E04AD}"/>
                    </a:ext>
                  </a:extLst>
                </p:cNvPr>
                <p:cNvSpPr txBox="1"/>
                <p:nvPr/>
              </p:nvSpPr>
              <p:spPr>
                <a:xfrm>
                  <a:off x="6704857" y="4683440"/>
                  <a:ext cx="19877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oMath>
                    </m:oMathPara>
                  </a14:m>
                  <a:endParaRPr lang="ru-RU" sz="3600" dirty="0"/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0B4B9D76-B6CB-4985-B4CD-96FB58495A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4857" y="4683440"/>
                  <a:ext cx="198772" cy="430887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A2CE0344-CE00-6E42-B618-2E5510C9395E}"/>
                    </a:ext>
                  </a:extLst>
                </p:cNvPr>
                <p:cNvSpPr txBox="1"/>
                <p:nvPr/>
              </p:nvSpPr>
              <p:spPr>
                <a:xfrm>
                  <a:off x="6884642" y="4683440"/>
                  <a:ext cx="19877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oMath>
                    </m:oMathPara>
                  </a14:m>
                  <a:endParaRPr lang="ru-RU" sz="36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E08B3516-2207-4BD4-BC3E-1B763F5105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4642" y="4683440"/>
                  <a:ext cx="198772" cy="430887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14AB1EB9-5073-B64C-B3A7-737A23C95C5B}"/>
                    </a:ext>
                  </a:extLst>
                </p:cNvPr>
                <p:cNvSpPr txBox="1"/>
                <p:nvPr/>
              </p:nvSpPr>
              <p:spPr>
                <a:xfrm>
                  <a:off x="7064426" y="4683440"/>
                  <a:ext cx="19877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oMath>
                    </m:oMathPara>
                  </a14:m>
                  <a:endParaRPr lang="ru-RU" sz="3600" dirty="0"/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C17EDE4E-8CB7-4959-BF26-8E79FBF09A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4426" y="4683440"/>
                  <a:ext cx="198772" cy="430887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B81BA5F-6E50-1642-91CE-E73F6A01E240}"/>
                  </a:ext>
                </a:extLst>
              </p:cNvPr>
              <p:cNvSpPr txBox="1"/>
              <p:nvPr/>
            </p:nvSpPr>
            <p:spPr>
              <a:xfrm flipH="1">
                <a:off x="7179498" y="2536763"/>
                <a:ext cx="63286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9B45F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9B45F4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9B45F4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9B45F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9B45F4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>
                  <a:solidFill>
                    <a:srgbClr val="9B45F4"/>
                  </a:solidFill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B81BA5F-6E50-1642-91CE-E73F6A01E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179498" y="2536763"/>
                <a:ext cx="632862" cy="307777"/>
              </a:xfrm>
              <a:prstGeom prst="rect">
                <a:avLst/>
              </a:prstGeom>
              <a:blipFill>
                <a:blip r:embed="rId30"/>
                <a:stretch>
                  <a:fillRect l="-11765" r="-1961" b="-12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2B67AD6-6D0C-7F4C-B533-60044E1297A3}"/>
                  </a:ext>
                </a:extLst>
              </p:cNvPr>
              <p:cNvSpPr txBox="1"/>
              <p:nvPr/>
            </p:nvSpPr>
            <p:spPr>
              <a:xfrm>
                <a:off x="7146288" y="2205098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59A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59A9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59A9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0059A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59A9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2B67AD6-6D0C-7F4C-B533-60044E1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6288" y="2205098"/>
                <a:ext cx="612491" cy="307777"/>
              </a:xfrm>
              <a:prstGeom prst="rect">
                <a:avLst/>
              </a:prstGeom>
              <a:blipFill>
                <a:blip r:embed="rId31"/>
                <a:stretch>
                  <a:fillRect l="-14286" r="-4082" b="-12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B884367-4387-8646-B6EB-3E97A6269487}"/>
                  </a:ext>
                </a:extLst>
              </p:cNvPr>
              <p:cNvSpPr txBox="1"/>
              <p:nvPr/>
            </p:nvSpPr>
            <p:spPr>
              <a:xfrm>
                <a:off x="3264978" y="4633391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B884367-4387-8646-B6EB-3E97A6269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978" y="4633391"/>
                <a:ext cx="200375" cy="307777"/>
              </a:xfrm>
              <a:prstGeom prst="rect">
                <a:avLst/>
              </a:prstGeom>
              <a:blipFill>
                <a:blip r:embed="rId32"/>
                <a:stretch>
                  <a:fillRect l="-23529" r="-23529"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19FE4AB-A5E4-9C4D-8CE0-0F19CAD01ADF}"/>
                  </a:ext>
                </a:extLst>
              </p:cNvPr>
              <p:cNvSpPr txBox="1"/>
              <p:nvPr/>
            </p:nvSpPr>
            <p:spPr>
              <a:xfrm>
                <a:off x="3107812" y="2115876"/>
                <a:ext cx="6124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19FE4AB-A5E4-9C4D-8CE0-0F19CAD01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812" y="2115876"/>
                <a:ext cx="612491" cy="307777"/>
              </a:xfrm>
              <a:prstGeom prst="rect">
                <a:avLst/>
              </a:prstGeom>
              <a:blipFill>
                <a:blip r:embed="rId33"/>
                <a:stretch>
                  <a:fillRect l="-10204"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08B63AB-7A86-044D-A149-89F79A8273A4}"/>
                  </a:ext>
                </a:extLst>
              </p:cNvPr>
              <p:cNvSpPr txBox="1"/>
              <p:nvPr/>
            </p:nvSpPr>
            <p:spPr>
              <a:xfrm>
                <a:off x="4962655" y="4633391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08B63AB-7A86-044D-A149-89F79A827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655" y="4633391"/>
                <a:ext cx="200375" cy="307777"/>
              </a:xfrm>
              <a:prstGeom prst="rect">
                <a:avLst/>
              </a:prstGeom>
              <a:blipFill>
                <a:blip r:embed="rId34"/>
                <a:stretch>
                  <a:fillRect l="-23529" r="-17647"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D4AC16B-DDE3-A641-8298-CF1760912E14}"/>
                  </a:ext>
                </a:extLst>
              </p:cNvPr>
              <p:cNvSpPr txBox="1"/>
              <p:nvPr/>
            </p:nvSpPr>
            <p:spPr>
              <a:xfrm>
                <a:off x="5463094" y="4272208"/>
                <a:ext cx="1890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D4AC16B-DDE3-A641-8298-CF1760912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094" y="4272208"/>
                <a:ext cx="189026" cy="307777"/>
              </a:xfrm>
              <a:prstGeom prst="rect">
                <a:avLst/>
              </a:prstGeom>
              <a:blipFill>
                <a:blip r:embed="rId35"/>
                <a:stretch>
                  <a:fillRect l="-31250" r="-2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9797D9BD-7790-2343-BE9F-C95275A15379}"/>
              </a:ext>
            </a:extLst>
          </p:cNvPr>
          <p:cNvCxnSpPr>
            <a:cxnSpLocks/>
          </p:cNvCxnSpPr>
          <p:nvPr/>
        </p:nvCxnSpPr>
        <p:spPr>
          <a:xfrm flipH="1" flipV="1">
            <a:off x="3346234" y="2440703"/>
            <a:ext cx="1" cy="2141588"/>
          </a:xfrm>
          <a:prstGeom prst="straightConnector1">
            <a:avLst/>
          </a:prstGeom>
          <a:ln w="254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669AF5E1-BD1C-9D47-B3D7-BF5BC89DD70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22718" y="3514821"/>
            <a:ext cx="1" cy="2141588"/>
          </a:xfrm>
          <a:prstGeom prst="straightConnector1">
            <a:avLst/>
          </a:prstGeom>
          <a:ln w="25400">
            <a:solidFill>
              <a:schemeClr val="tx1"/>
            </a:solidFill>
            <a:headEnd type="none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>
            <a:extLst>
              <a:ext uri="{FF2B5EF4-FFF2-40B4-BE49-F238E27FC236}">
                <a16:creationId xmlns:a16="http://schemas.microsoft.com/office/drawing/2014/main" id="{CEB17601-D198-1B43-AA63-18C4BFF15066}"/>
              </a:ext>
            </a:extLst>
          </p:cNvPr>
          <p:cNvCxnSpPr>
            <a:cxnSpLocks/>
          </p:cNvCxnSpPr>
          <p:nvPr/>
        </p:nvCxnSpPr>
        <p:spPr>
          <a:xfrm>
            <a:off x="5007153" y="2684309"/>
            <a:ext cx="0" cy="191663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>
            <a:extLst>
              <a:ext uri="{FF2B5EF4-FFF2-40B4-BE49-F238E27FC236}">
                <a16:creationId xmlns:a16="http://schemas.microsoft.com/office/drawing/2014/main" id="{068DF053-0D5A-A744-8B31-CCF37351BA36}"/>
              </a:ext>
            </a:extLst>
          </p:cNvPr>
          <p:cNvCxnSpPr>
            <a:cxnSpLocks/>
          </p:cNvCxnSpPr>
          <p:nvPr/>
        </p:nvCxnSpPr>
        <p:spPr>
          <a:xfrm>
            <a:off x="4276884" y="3632292"/>
            <a:ext cx="0" cy="935769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единительная линия 59">
            <a:extLst>
              <a:ext uri="{FF2B5EF4-FFF2-40B4-BE49-F238E27FC236}">
                <a16:creationId xmlns:a16="http://schemas.microsoft.com/office/drawing/2014/main" id="{639275BB-DAB0-4B41-84B3-183A2054E0CB}"/>
              </a:ext>
            </a:extLst>
          </p:cNvPr>
          <p:cNvCxnSpPr>
            <a:cxnSpLocks/>
          </p:cNvCxnSpPr>
          <p:nvPr/>
        </p:nvCxnSpPr>
        <p:spPr>
          <a:xfrm flipH="1">
            <a:off x="4803707" y="3302825"/>
            <a:ext cx="6270" cy="1271712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>
            <a:extLst>
              <a:ext uri="{FF2B5EF4-FFF2-40B4-BE49-F238E27FC236}">
                <a16:creationId xmlns:a16="http://schemas.microsoft.com/office/drawing/2014/main" id="{94BA78C0-9CB5-2F4F-A3F8-6F3F9A7C2C8A}"/>
              </a:ext>
            </a:extLst>
          </p:cNvPr>
          <p:cNvCxnSpPr>
            <a:cxnSpLocks/>
          </p:cNvCxnSpPr>
          <p:nvPr/>
        </p:nvCxnSpPr>
        <p:spPr>
          <a:xfrm>
            <a:off x="6183681" y="3323711"/>
            <a:ext cx="188519" cy="0"/>
          </a:xfrm>
          <a:prstGeom prst="line">
            <a:avLst/>
          </a:prstGeom>
          <a:ln w="25400">
            <a:solidFill>
              <a:srgbClr val="FD03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Прямая соединительная линия 67">
            <a:extLst>
              <a:ext uri="{FF2B5EF4-FFF2-40B4-BE49-F238E27FC236}">
                <a16:creationId xmlns:a16="http://schemas.microsoft.com/office/drawing/2014/main" id="{0F74A24A-89EE-0048-B71F-5217D7128DE8}"/>
              </a:ext>
            </a:extLst>
          </p:cNvPr>
          <p:cNvCxnSpPr>
            <a:cxnSpLocks/>
          </p:cNvCxnSpPr>
          <p:nvPr/>
        </p:nvCxnSpPr>
        <p:spPr>
          <a:xfrm>
            <a:off x="6372200" y="3007242"/>
            <a:ext cx="0" cy="151795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единительная линия 76">
            <a:extLst>
              <a:ext uri="{FF2B5EF4-FFF2-40B4-BE49-F238E27FC236}">
                <a16:creationId xmlns:a16="http://schemas.microsoft.com/office/drawing/2014/main" id="{4994533E-3B13-D84A-B24E-0C9F9B71B7B0}"/>
              </a:ext>
            </a:extLst>
          </p:cNvPr>
          <p:cNvCxnSpPr>
            <a:cxnSpLocks/>
          </p:cNvCxnSpPr>
          <p:nvPr/>
        </p:nvCxnSpPr>
        <p:spPr>
          <a:xfrm>
            <a:off x="6919925" y="2420888"/>
            <a:ext cx="0" cy="215109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я соединительная линия 77">
            <a:extLst>
              <a:ext uri="{FF2B5EF4-FFF2-40B4-BE49-F238E27FC236}">
                <a16:creationId xmlns:a16="http://schemas.microsoft.com/office/drawing/2014/main" id="{B4FD90F7-E7B1-8542-9E36-6EAC2DF18073}"/>
              </a:ext>
            </a:extLst>
          </p:cNvPr>
          <p:cNvCxnSpPr>
            <a:cxnSpLocks/>
          </p:cNvCxnSpPr>
          <p:nvPr/>
        </p:nvCxnSpPr>
        <p:spPr>
          <a:xfrm>
            <a:off x="7073448" y="2420888"/>
            <a:ext cx="0" cy="215306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единительная линия 79">
            <a:extLst>
              <a:ext uri="{FF2B5EF4-FFF2-40B4-BE49-F238E27FC236}">
                <a16:creationId xmlns:a16="http://schemas.microsoft.com/office/drawing/2014/main" id="{AC2256D5-3CC7-454D-A403-57E9FBF75A6E}"/>
              </a:ext>
            </a:extLst>
          </p:cNvPr>
          <p:cNvCxnSpPr>
            <a:cxnSpLocks/>
          </p:cNvCxnSpPr>
          <p:nvPr/>
        </p:nvCxnSpPr>
        <p:spPr>
          <a:xfrm>
            <a:off x="7869317" y="2643536"/>
            <a:ext cx="0" cy="191663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6" name="Таблица 7">
                <a:extLst>
                  <a:ext uri="{FF2B5EF4-FFF2-40B4-BE49-F238E27FC236}">
                    <a16:creationId xmlns:a16="http://schemas.microsoft.com/office/drawing/2014/main" id="{290AA3D8-4283-EA47-AB8E-0DA80AA3B4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5767978"/>
                  </p:ext>
                </p:extLst>
              </p:nvPr>
            </p:nvGraphicFramePr>
            <p:xfrm>
              <a:off x="783269" y="675235"/>
              <a:ext cx="3600400" cy="123583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6" name="Таблица 7">
                <a:extLst>
                  <a:ext uri="{FF2B5EF4-FFF2-40B4-BE49-F238E27FC236}">
                    <a16:creationId xmlns:a16="http://schemas.microsoft.com/office/drawing/2014/main" id="{290AA3D8-4283-EA47-AB8E-0DA80AA3B4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5767978"/>
                  </p:ext>
                </p:extLst>
              </p:nvPr>
            </p:nvGraphicFramePr>
            <p:xfrm>
              <a:off x="783269" y="675235"/>
              <a:ext cx="3600400" cy="123583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6"/>
                          <a:stretch>
                            <a:fillRect t="-2778" r="-115909" b="-1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6"/>
                          <a:stretch>
                            <a:fillRect l="-165000" t="-2778" r="-91250" b="-1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6"/>
                          <a:stretch>
                            <a:fillRect l="-290411" t="-2778" b="-17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778637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6"/>
                          <a:stretch>
                            <a:fillRect t="-59677" r="-115909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6"/>
                          <a:stretch>
                            <a:fillRect l="-165000" t="-59677" r="-91250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6"/>
                          <a:stretch>
                            <a:fillRect l="-290411" t="-59677" b="-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9" name="Содержимое 2">
            <a:extLst>
              <a:ext uri="{FF2B5EF4-FFF2-40B4-BE49-F238E27FC236}">
                <a16:creationId xmlns:a16="http://schemas.microsoft.com/office/drawing/2014/main" id="{5FBEA205-A216-5146-B4DB-0C63B9EC0356}"/>
              </a:ext>
            </a:extLst>
          </p:cNvPr>
          <p:cNvSpPr txBox="1">
            <a:spLocks/>
          </p:cNvSpPr>
          <p:nvPr/>
        </p:nvSpPr>
        <p:spPr>
          <a:xfrm>
            <a:off x="4788024" y="720000"/>
            <a:ext cx="4104456" cy="12297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Сходится ли последовательность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почти наверное?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26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37" name="applause.wav"/>
          </p:stSnd>
        </p:sndAc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Сильная форма ЗБЧ (Колмогоров)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055369AA-2294-994B-9C16-4666280A12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460940" cy="187220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Теорема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Пусть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0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последовательность независимых и одинаково распределённых случайных величин с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&lt;∞</m:t>
                    </m:r>
                    <m:r>
                      <a:rPr lang="en-US" sz="2400" b="0" i="1" smtClean="0">
                        <a:solidFill>
                          <a:srgbClr val="5C5B5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тогда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</a:t>
                </a:r>
                <a:endParaRPr lang="ru-RU" sz="2400" dirty="0">
                  <a:solidFill>
                    <a:srgbClr val="373737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055369AA-2294-994B-9C16-4666280A1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460940" cy="1872208"/>
              </a:xfrm>
              <a:prstGeom prst="rect">
                <a:avLst/>
              </a:prstGeom>
              <a:blipFill>
                <a:blip r:embed="rId4"/>
                <a:stretch>
                  <a:fillRect l="-2235" t="-4886" r="-17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CDA89A-14DB-DE47-B070-055858486D62}"/>
                  </a:ext>
                </a:extLst>
              </p:cNvPr>
              <p:cNvSpPr txBox="1"/>
              <p:nvPr/>
            </p:nvSpPr>
            <p:spPr>
              <a:xfrm>
                <a:off x="2910698" y="2539132"/>
                <a:ext cx="3718647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+ …+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ru-RU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п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ru-RU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н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groupChr>
                      <m:r>
                        <a:rPr lang="en-US" sz="2400" i="1" dirty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 dirty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CDA89A-14DB-DE47-B070-055858486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0698" y="2539132"/>
                <a:ext cx="3718647" cy="691471"/>
              </a:xfrm>
              <a:prstGeom prst="rect">
                <a:avLst/>
              </a:prstGeom>
              <a:blipFill>
                <a:blip r:embed="rId5"/>
                <a:stretch>
                  <a:fillRect l="-1024" t="-11111" b="-925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CA2C94B7-C7DF-6043-B043-78312CF74B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3717032"/>
                <a:ext cx="7992888" cy="86703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Среднее сходится почти наверное к математическому ожиданию при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sz="2400" dirty="0">
                  <a:solidFill>
                    <a:srgbClr val="28506A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:endParaRPr lang="ru-RU" sz="2400" dirty="0"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CA2C94B7-C7DF-6043-B043-78312CF74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717032"/>
                <a:ext cx="7992888" cy="867031"/>
              </a:xfrm>
              <a:prstGeom prst="rect">
                <a:avLst/>
              </a:prstGeom>
              <a:blipFill>
                <a:blip r:embed="rId6"/>
                <a:stretch>
                  <a:fillRect l="-2381" t="-10294" b="-735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74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Резюме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7417863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 теории вероятностей изучаются четыре типа сходимостей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 вероятности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 распределению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почти наверное и в среднем</a:t>
            </a:r>
          </a:p>
        </p:txBody>
      </p:sp>
      <p:cxnSp>
        <p:nvCxnSpPr>
          <p:cNvPr id="19" name="Прямая со стрелкой 26">
            <a:extLst>
              <a:ext uri="{FF2B5EF4-FFF2-40B4-BE49-F238E27FC236}">
                <a16:creationId xmlns:a16="http://schemas.microsoft.com/office/drawing/2014/main" id="{5FDC0EA8-4F6E-C944-946D-E5E1912027F9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5512850" y="3425112"/>
            <a:ext cx="833657" cy="3888"/>
          </a:xfrm>
          <a:prstGeom prst="straightConnector1">
            <a:avLst/>
          </a:prstGeom>
          <a:noFill/>
          <a:ln w="41275">
            <a:solidFill>
              <a:srgbClr val="416F2E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C62D8EE-4C23-7F4C-84C9-839099F3D97C}"/>
                  </a:ext>
                </a:extLst>
              </p:cNvPr>
              <p:cNvSpPr txBox="1"/>
              <p:nvPr/>
            </p:nvSpPr>
            <p:spPr>
              <a:xfrm>
                <a:off x="1287963" y="3221910"/>
                <a:ext cx="1145505" cy="458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ru-RU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п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ru-RU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н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groupCh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C62D8EE-4C23-7F4C-84C9-839099F3D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963" y="3221910"/>
                <a:ext cx="1145505" cy="458780"/>
              </a:xfrm>
              <a:prstGeom prst="rect">
                <a:avLst/>
              </a:prstGeom>
              <a:blipFill>
                <a:blip r:embed="rId4"/>
                <a:stretch>
                  <a:fillRect l="-5556" r="-5556" b="-3055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Прямоугольник 29">
            <a:extLst>
              <a:ext uri="{FF2B5EF4-FFF2-40B4-BE49-F238E27FC236}">
                <a16:creationId xmlns:a16="http://schemas.microsoft.com/office/drawing/2014/main" id="{9F9485A6-224C-2840-A04F-7D6C2CA7ACB5}"/>
              </a:ext>
            </a:extLst>
          </p:cNvPr>
          <p:cNvSpPr/>
          <p:nvPr/>
        </p:nvSpPr>
        <p:spPr>
          <a:xfrm>
            <a:off x="921283" y="3046917"/>
            <a:ext cx="1878865" cy="808766"/>
          </a:xfrm>
          <a:prstGeom prst="rect">
            <a:avLst/>
          </a:prstGeom>
          <a:noFill/>
          <a:ln w="41275">
            <a:solidFill>
              <a:srgbClr val="416F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460817-9210-1141-B58B-31CB4907149F}"/>
                  </a:ext>
                </a:extLst>
              </p:cNvPr>
              <p:cNvSpPr txBox="1"/>
              <p:nvPr/>
            </p:nvSpPr>
            <p:spPr>
              <a:xfrm>
                <a:off x="4048049" y="3192164"/>
                <a:ext cx="1050737" cy="465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groupCh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460817-9210-1141-B58B-31CB49071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049" y="3192164"/>
                <a:ext cx="1050737" cy="465897"/>
              </a:xfrm>
              <a:prstGeom prst="rect">
                <a:avLst/>
              </a:prstGeom>
              <a:blipFill>
                <a:blip r:embed="rId5"/>
                <a:stretch>
                  <a:fillRect l="-6024" t="-24324" r="-6024" b="-6756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Прямоугольник 32">
            <a:extLst>
              <a:ext uri="{FF2B5EF4-FFF2-40B4-BE49-F238E27FC236}">
                <a16:creationId xmlns:a16="http://schemas.microsoft.com/office/drawing/2014/main" id="{22ADA1CA-464B-B24C-A159-F6F52BCA9920}"/>
              </a:ext>
            </a:extLst>
          </p:cNvPr>
          <p:cNvSpPr/>
          <p:nvPr/>
        </p:nvSpPr>
        <p:spPr>
          <a:xfrm>
            <a:off x="3633985" y="3020729"/>
            <a:ext cx="1878865" cy="808766"/>
          </a:xfrm>
          <a:prstGeom prst="rect">
            <a:avLst/>
          </a:prstGeom>
          <a:noFill/>
          <a:ln w="41275">
            <a:solidFill>
              <a:srgbClr val="416F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8611AFA-F0DF-4A4E-826E-876906549C2D}"/>
                  </a:ext>
                </a:extLst>
              </p:cNvPr>
              <p:cNvSpPr txBox="1"/>
              <p:nvPr/>
            </p:nvSpPr>
            <p:spPr>
              <a:xfrm>
                <a:off x="6760571" y="3177201"/>
                <a:ext cx="1050737" cy="5035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groupCh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8611AFA-F0DF-4A4E-826E-876906549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571" y="3177201"/>
                <a:ext cx="1050737" cy="503599"/>
              </a:xfrm>
              <a:prstGeom prst="rect">
                <a:avLst/>
              </a:prstGeom>
              <a:blipFill>
                <a:blip r:embed="rId6"/>
                <a:stretch>
                  <a:fillRect l="-6098" t="-15385" r="-6098" b="-6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Прямоугольник 35">
            <a:extLst>
              <a:ext uri="{FF2B5EF4-FFF2-40B4-BE49-F238E27FC236}">
                <a16:creationId xmlns:a16="http://schemas.microsoft.com/office/drawing/2014/main" id="{B5EE2E5D-916C-C043-897C-BED558ACCF9A}"/>
              </a:ext>
            </a:extLst>
          </p:cNvPr>
          <p:cNvSpPr/>
          <p:nvPr/>
        </p:nvSpPr>
        <p:spPr>
          <a:xfrm>
            <a:off x="6346507" y="3024617"/>
            <a:ext cx="1878865" cy="808766"/>
          </a:xfrm>
          <a:prstGeom prst="rect">
            <a:avLst/>
          </a:prstGeom>
          <a:noFill/>
          <a:ln w="41275">
            <a:solidFill>
              <a:srgbClr val="416F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Содержимое 2">
            <a:extLst>
              <a:ext uri="{FF2B5EF4-FFF2-40B4-BE49-F238E27FC236}">
                <a16:creationId xmlns:a16="http://schemas.microsoft.com/office/drawing/2014/main" id="{1048500D-B480-C94C-98A9-2E3533B95EFF}"/>
              </a:ext>
            </a:extLst>
          </p:cNvPr>
          <p:cNvSpPr txBox="1">
            <a:spLocks/>
          </p:cNvSpPr>
          <p:nvPr/>
        </p:nvSpPr>
        <p:spPr>
          <a:xfrm>
            <a:off x="6034529" y="4006613"/>
            <a:ext cx="2783852" cy="11023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По распределению (самая слабая)</a:t>
            </a:r>
          </a:p>
        </p:txBody>
      </p:sp>
      <p:sp>
        <p:nvSpPr>
          <p:cNvPr id="31" name="Содержимое 2">
            <a:extLst>
              <a:ext uri="{FF2B5EF4-FFF2-40B4-BE49-F238E27FC236}">
                <a16:creationId xmlns:a16="http://schemas.microsoft.com/office/drawing/2014/main" id="{B7BD3915-0711-0840-B1A6-1D78D50424EE}"/>
              </a:ext>
            </a:extLst>
          </p:cNvPr>
          <p:cNvSpPr txBox="1">
            <a:spLocks/>
          </p:cNvSpPr>
          <p:nvPr/>
        </p:nvSpPr>
        <p:spPr>
          <a:xfrm>
            <a:off x="3417781" y="3990687"/>
            <a:ext cx="2287311" cy="68622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По вероятности</a:t>
            </a:r>
          </a:p>
        </p:txBody>
      </p:sp>
      <p:sp>
        <p:nvSpPr>
          <p:cNvPr id="32" name="Содержимое 2">
            <a:extLst>
              <a:ext uri="{FF2B5EF4-FFF2-40B4-BE49-F238E27FC236}">
                <a16:creationId xmlns:a16="http://schemas.microsoft.com/office/drawing/2014/main" id="{16EFDD1B-1C99-8F44-AE9F-3B1B04E8F584}"/>
              </a:ext>
            </a:extLst>
          </p:cNvPr>
          <p:cNvSpPr txBox="1">
            <a:spLocks/>
          </p:cNvSpPr>
          <p:nvPr/>
        </p:nvSpPr>
        <p:spPr>
          <a:xfrm>
            <a:off x="539552" y="3983483"/>
            <a:ext cx="2518189" cy="11817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Почти наверное 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(с вероятностью единица)</a:t>
            </a:r>
          </a:p>
        </p:txBody>
      </p:sp>
      <p:cxnSp>
        <p:nvCxnSpPr>
          <p:cNvPr id="33" name="Прямая со стрелкой 39">
            <a:extLst>
              <a:ext uri="{FF2B5EF4-FFF2-40B4-BE49-F238E27FC236}">
                <a16:creationId xmlns:a16="http://schemas.microsoft.com/office/drawing/2014/main" id="{58F22622-D175-8942-8E13-DA4B6FDB1C8B}"/>
              </a:ext>
            </a:extLst>
          </p:cNvPr>
          <p:cNvCxnSpPr>
            <a:cxnSpLocks/>
          </p:cNvCxnSpPr>
          <p:nvPr/>
        </p:nvCxnSpPr>
        <p:spPr>
          <a:xfrm>
            <a:off x="2800148" y="3429000"/>
            <a:ext cx="833657" cy="0"/>
          </a:xfrm>
          <a:prstGeom prst="straightConnector1">
            <a:avLst/>
          </a:prstGeom>
          <a:noFill/>
          <a:ln w="41275">
            <a:solidFill>
              <a:srgbClr val="416F2E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72250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5"/>
          <p:cNvSpPr txBox="1">
            <a:spLocks/>
          </p:cNvSpPr>
          <p:nvPr/>
        </p:nvSpPr>
        <p:spPr>
          <a:xfrm>
            <a:off x="395536" y="116632"/>
            <a:ext cx="8648394" cy="6329270"/>
          </a:xfrm>
          <a:prstGeom prst="rect">
            <a:avLst/>
          </a:prstGeom>
        </p:spPr>
        <p:txBody>
          <a:bodyPr wrap="square" rIns="0" bIns="0" anchor="ctr">
            <a:noAutofit/>
          </a:bodyPr>
          <a:lstStyle>
            <a:defPPr>
              <a:defRPr lang="ru-RU"/>
            </a:defPPr>
            <a:lvl1pPr>
              <a:defRPr sz="3200" b="1">
                <a:solidFill>
                  <a:srgbClr val="28506A"/>
                </a:solidFill>
              </a:defRPr>
            </a:lvl1pPr>
          </a:lstStyle>
          <a:p>
            <a:pPr algn="ctr"/>
            <a:r>
              <a:rPr lang="ru-RU" dirty="0"/>
              <a:t>Откуда компьютер берёт случайности</a:t>
            </a:r>
          </a:p>
        </p:txBody>
      </p:sp>
    </p:spTree>
    <p:extLst>
      <p:ext uri="{BB962C8B-B14F-4D97-AF65-F5344CB8AC3E}">
        <p14:creationId xmlns:p14="http://schemas.microsoft.com/office/powerpoint/2010/main" val="50034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Изобретаем велосипед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08643F-3C2B-3840-B9D8-E379FF01FD47}"/>
              </a:ext>
            </a:extLst>
          </p:cNvPr>
          <p:cNvSpPr txBox="1"/>
          <p:nvPr/>
        </p:nvSpPr>
        <p:spPr>
          <a:xfrm>
            <a:off x="539552" y="692696"/>
            <a:ext cx="7776864" cy="13681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1800"/>
              </a:spcAft>
            </a:pPr>
            <a:r>
              <a:rPr lang="ru-RU" sz="2400" dirty="0">
                <a:solidFill>
                  <a:srgbClr val="373737"/>
                </a:solidFill>
              </a:rPr>
              <a:t>Предположим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что мы с вами только что изобрели компьютер, и нам надо научить его генерировать случайные числа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  <a:r>
              <a:rPr lang="ru-RU" sz="2400" dirty="0">
                <a:solidFill>
                  <a:srgbClr val="373737"/>
                </a:solidFill>
              </a:rPr>
              <a:t>Как бы вы поступили</a:t>
            </a:r>
            <a:r>
              <a:rPr lang="en-US" sz="2400" dirty="0">
                <a:solidFill>
                  <a:srgbClr val="373737"/>
                </a:solidFill>
              </a:rPr>
              <a:t>?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35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Изобретаем велосипед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762D507D-CDF9-ED4A-98A7-B3B335716C08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7992888" cy="14401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Идея! Согласно квантовой теории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невозможно узнать наверняка когда произойдёт радиоактивный распад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Давайте положим в компьютер немножечко урана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9523347-5277-4641-B829-B1C354957E28}"/>
              </a:ext>
            </a:extLst>
          </p:cNvPr>
          <p:cNvSpPr/>
          <p:nvPr/>
        </p:nvSpPr>
        <p:spPr>
          <a:xfrm>
            <a:off x="539552" y="6093296"/>
            <a:ext cx="5760640" cy="432048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pPr>
              <a:spcAft>
                <a:spcPts val="1800"/>
              </a:spcAft>
            </a:pPr>
            <a:r>
              <a:rPr lang="ru-RU" sz="1100" spc="30" dirty="0">
                <a:solidFill>
                  <a:schemeClr val="bg1">
                    <a:lumMod val="75000"/>
                  </a:schemeClr>
                </a:solidFill>
              </a:rPr>
              <a:t>Кадр из мультипликационного сериала «Симпсоны» / Автор Мэтт </a:t>
            </a:r>
            <a:r>
              <a:rPr lang="ru-RU" sz="1100" spc="30" dirty="0" err="1">
                <a:solidFill>
                  <a:schemeClr val="bg1">
                    <a:lumMod val="75000"/>
                  </a:schemeClr>
                </a:solidFill>
              </a:rPr>
              <a:t>Грейнинг</a:t>
            </a:r>
            <a:r>
              <a:rPr lang="ru-RU" sz="1100" spc="30" dirty="0">
                <a:solidFill>
                  <a:schemeClr val="bg1">
                    <a:lumMod val="75000"/>
                  </a:schemeClr>
                </a:solidFill>
              </a:rPr>
              <a:t>, 20</a:t>
            </a:r>
            <a:r>
              <a:rPr lang="en-US" sz="1100" spc="30" baseline="30000" dirty="0" err="1">
                <a:solidFill>
                  <a:schemeClr val="bg1">
                    <a:lumMod val="75000"/>
                  </a:schemeClr>
                </a:solidFill>
              </a:rPr>
              <a:t>th</a:t>
            </a:r>
            <a:r>
              <a:rPr lang="en-US" sz="1100" spc="30" dirty="0">
                <a:solidFill>
                  <a:schemeClr val="bg1">
                    <a:lumMod val="75000"/>
                  </a:schemeClr>
                </a:solidFill>
              </a:rPr>
              <a:t> Century Fox Television, Grace Films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004A60-AA12-8B49-B2A3-52810B16E0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74" r="10474"/>
          <a:stretch/>
        </p:blipFill>
        <p:spPr>
          <a:xfrm>
            <a:off x="2483768" y="2209056"/>
            <a:ext cx="4320480" cy="30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0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Изобретаем велосипед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762D507D-CDF9-ED4A-98A7-B3B335716C08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532000" cy="14401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Идея! Действия человека непредсказуемы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Будем собирать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те промежутки времени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которые проходят между нажатиями кнопок на клавиатуре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Это поможет генерировать случайные числа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0610ACF-F219-4722-8605-99F31B3482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71" t="3419" r="13771" b="3419"/>
          <a:stretch/>
        </p:blipFill>
        <p:spPr>
          <a:xfrm>
            <a:off x="2236940" y="2205038"/>
            <a:ext cx="5137224" cy="2869035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13138A0-202B-824F-B9DC-5ED30A302AB2}"/>
              </a:ext>
            </a:extLst>
          </p:cNvPr>
          <p:cNvSpPr/>
          <p:nvPr/>
        </p:nvSpPr>
        <p:spPr>
          <a:xfrm>
            <a:off x="539552" y="6093296"/>
            <a:ext cx="1088740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pPr>
              <a:spcAft>
                <a:spcPts val="1800"/>
              </a:spcAft>
            </a:pPr>
            <a:r>
              <a:rPr lang="ru-RU" sz="1100" spc="30" dirty="0">
                <a:solidFill>
                  <a:schemeClr val="bg1">
                    <a:lumMod val="75000"/>
                  </a:schemeClr>
                </a:solidFill>
              </a:rPr>
              <a:t>Фильм Прибытие (2016)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30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Изобретаем велосипед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762D507D-CDF9-ED4A-98A7-B3B335716C08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6336704" cy="10801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Идея! Давайте использовать непредсказуемые шумы в атмосфере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</a:t>
            </a:r>
          </a:p>
        </p:txBody>
      </p:sp>
      <p:sp>
        <p:nvSpPr>
          <p:cNvPr id="8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0EC51C23-42DD-4B7E-AC4F-681761440F7D}"/>
              </a:ext>
            </a:extLst>
          </p:cNvPr>
          <p:cNvSpPr txBox="1"/>
          <p:nvPr/>
        </p:nvSpPr>
        <p:spPr>
          <a:xfrm>
            <a:off x="539552" y="6093296"/>
            <a:ext cx="4320480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06A"/>
              </a:buClr>
            </a:pPr>
            <a:r>
              <a:rPr lang="ru-RU" sz="1800" dirty="0">
                <a:solidFill>
                  <a:srgbClr val="28506A"/>
                </a:solidFill>
              </a:rPr>
              <a:t>https://www.random.org/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38DF80F-D338-0142-A3C2-E8B4C3321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664" y="2205038"/>
            <a:ext cx="3262672" cy="3262672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73D3F6C-EA53-CE41-8F7F-D09C5EE5ECFD}"/>
              </a:ext>
            </a:extLst>
          </p:cNvPr>
          <p:cNvSpPr/>
          <p:nvPr/>
        </p:nvSpPr>
        <p:spPr>
          <a:xfrm>
            <a:off x="6588224" y="6093296"/>
            <a:ext cx="1088740" cy="430575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pPr algn="r">
              <a:spcAft>
                <a:spcPts val="1800"/>
              </a:spcAft>
            </a:pPr>
            <a:r>
              <a:rPr lang="en-US" sz="1100" spc="30" dirty="0" err="1">
                <a:solidFill>
                  <a:schemeClr val="bg1">
                    <a:lumMod val="75000"/>
                  </a:schemeClr>
                </a:solidFill>
              </a:rPr>
              <a:t>Irishtimes.com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45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Изобретаем велосипед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DCF938FD-1ADC-2643-836A-FAC396AC4736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7992888" cy="12688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Это всё довольно дорого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Обычно используют псевдослучайные алгоритмы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6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3441581A-CC94-47F0-BFD5-8E42CB58856B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Распределение хи-квадрат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F9409A-1D46-DE45-8E12-448A10342461}"/>
                  </a:ext>
                </a:extLst>
              </p:cNvPr>
              <p:cNvSpPr txBox="1"/>
              <p:nvPr/>
            </p:nvSpPr>
            <p:spPr>
              <a:xfrm>
                <a:off x="539552" y="4575394"/>
                <a:ext cx="7632408" cy="17339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2850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</a:rPr>
                  <a:t>Если выборка пришла из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величина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sz="240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</m:oMath>
                </a14:m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будет иметь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/>
                  </a:rPr>
                  <a:t>“</a:t>
                </a:r>
                <a:r>
                  <a:rPr lang="ru-RU" sz="2400" dirty="0">
                    <a:solidFill>
                      <a:srgbClr val="373737"/>
                    </a:solidFill>
                  </a:rPr>
                  <a:t>хи-квадрат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/>
                  </a:rPr>
                  <a:t>”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распределение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F9409A-1D46-DE45-8E12-448A10342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575394"/>
                <a:ext cx="7632408" cy="1733926"/>
              </a:xfrm>
              <a:prstGeom prst="rect">
                <a:avLst/>
              </a:prstGeom>
              <a:blipFill>
                <a:blip r:embed="rId4"/>
                <a:stretch>
                  <a:fillRect l="-2329" t="-441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">
            <a:extLst>
              <a:ext uri="{FF2B5EF4-FFF2-40B4-BE49-F238E27FC236}">
                <a16:creationId xmlns:a16="http://schemas.microsoft.com/office/drawing/2014/main" id="{7FB87646-117C-5343-BF95-64D1D260DCE5}"/>
              </a:ext>
            </a:extLst>
          </p:cNvPr>
          <p:cNvSpPr/>
          <p:nvPr/>
        </p:nvSpPr>
        <p:spPr>
          <a:xfrm>
            <a:off x="1296000" y="2377437"/>
            <a:ext cx="4427366" cy="1843651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7ED0C9D4-2851-AB40-BEDF-D90C3D891606}"/>
              </a:ext>
            </a:extLst>
          </p:cNvPr>
          <p:cNvSpPr/>
          <p:nvPr/>
        </p:nvSpPr>
        <p:spPr>
          <a:xfrm>
            <a:off x="1615327" y="2593461"/>
            <a:ext cx="292377" cy="292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6" y="0"/>
                </a:moveTo>
                <a:cubicBezTo>
                  <a:pt x="7318" y="0"/>
                  <a:pt x="4803" y="1006"/>
                  <a:pt x="2881" y="3016"/>
                </a:cubicBezTo>
                <a:cubicBezTo>
                  <a:pt x="-961" y="7037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7"/>
                  <a:pt x="16797" y="3016"/>
                </a:cubicBezTo>
                <a:cubicBezTo>
                  <a:pt x="14875" y="1006"/>
                  <a:pt x="12354" y="0"/>
                  <a:pt x="9836" y="0"/>
                </a:cubicBezTo>
                <a:close/>
                <a:moveTo>
                  <a:pt x="13983" y="5123"/>
                </a:moveTo>
                <a:cubicBezTo>
                  <a:pt x="14087" y="5103"/>
                  <a:pt x="14195" y="5105"/>
                  <a:pt x="14299" y="5134"/>
                </a:cubicBezTo>
                <a:cubicBezTo>
                  <a:pt x="14448" y="5167"/>
                  <a:pt x="14626" y="5294"/>
                  <a:pt x="14916" y="5503"/>
                </a:cubicBezTo>
                <a:lnTo>
                  <a:pt x="15395" y="5850"/>
                </a:lnTo>
                <a:cubicBezTo>
                  <a:pt x="15685" y="6060"/>
                  <a:pt x="15861" y="6185"/>
                  <a:pt x="15943" y="6319"/>
                </a:cubicBezTo>
                <a:cubicBezTo>
                  <a:pt x="16068" y="6503"/>
                  <a:pt x="16108" y="6740"/>
                  <a:pt x="16054" y="6959"/>
                </a:cubicBezTo>
                <a:cubicBezTo>
                  <a:pt x="16022" y="7115"/>
                  <a:pt x="15901" y="7295"/>
                  <a:pt x="15701" y="7598"/>
                </a:cubicBezTo>
                <a:lnTo>
                  <a:pt x="10031" y="16178"/>
                </a:lnTo>
                <a:cubicBezTo>
                  <a:pt x="9831" y="16481"/>
                  <a:pt x="9712" y="16665"/>
                  <a:pt x="9583" y="16752"/>
                </a:cubicBezTo>
                <a:cubicBezTo>
                  <a:pt x="9407" y="16882"/>
                  <a:pt x="9186" y="16925"/>
                  <a:pt x="8978" y="16867"/>
                </a:cubicBezTo>
                <a:cubicBezTo>
                  <a:pt x="8962" y="16864"/>
                  <a:pt x="8930" y="16834"/>
                  <a:pt x="8914" y="16829"/>
                </a:cubicBezTo>
                <a:cubicBezTo>
                  <a:pt x="8913" y="16829"/>
                  <a:pt x="8910" y="16829"/>
                  <a:pt x="8909" y="16829"/>
                </a:cubicBezTo>
                <a:cubicBezTo>
                  <a:pt x="8793" y="16803"/>
                  <a:pt x="8623" y="16675"/>
                  <a:pt x="8435" y="16542"/>
                </a:cubicBezTo>
                <a:cubicBezTo>
                  <a:pt x="8403" y="16519"/>
                  <a:pt x="8396" y="16523"/>
                  <a:pt x="8361" y="16498"/>
                </a:cubicBezTo>
                <a:cubicBezTo>
                  <a:pt x="8359" y="16497"/>
                  <a:pt x="8358" y="16499"/>
                  <a:pt x="8356" y="16498"/>
                </a:cubicBezTo>
                <a:cubicBezTo>
                  <a:pt x="8330" y="16479"/>
                  <a:pt x="8326" y="16480"/>
                  <a:pt x="8298" y="16459"/>
                </a:cubicBezTo>
                <a:lnTo>
                  <a:pt x="4278" y="13548"/>
                </a:lnTo>
                <a:cubicBezTo>
                  <a:pt x="3988" y="13339"/>
                  <a:pt x="3812" y="13214"/>
                  <a:pt x="3730" y="13079"/>
                </a:cubicBezTo>
                <a:cubicBezTo>
                  <a:pt x="3605" y="12895"/>
                  <a:pt x="3564" y="12664"/>
                  <a:pt x="3619" y="12445"/>
                </a:cubicBezTo>
                <a:cubicBezTo>
                  <a:pt x="3651" y="12289"/>
                  <a:pt x="3772" y="12103"/>
                  <a:pt x="3972" y="11800"/>
                </a:cubicBezTo>
                <a:lnTo>
                  <a:pt x="4304" y="11298"/>
                </a:lnTo>
                <a:cubicBezTo>
                  <a:pt x="4504" y="10995"/>
                  <a:pt x="4623" y="10811"/>
                  <a:pt x="4752" y="10725"/>
                </a:cubicBezTo>
                <a:cubicBezTo>
                  <a:pt x="4928" y="10594"/>
                  <a:pt x="5154" y="10552"/>
                  <a:pt x="5363" y="10609"/>
                </a:cubicBezTo>
                <a:cubicBezTo>
                  <a:pt x="5512" y="10642"/>
                  <a:pt x="5685" y="10769"/>
                  <a:pt x="5974" y="10978"/>
                </a:cubicBezTo>
                <a:lnTo>
                  <a:pt x="8588" y="12870"/>
                </a:lnTo>
                <a:lnTo>
                  <a:pt x="13245" y="5823"/>
                </a:lnTo>
                <a:cubicBezTo>
                  <a:pt x="13445" y="5520"/>
                  <a:pt x="13565" y="5336"/>
                  <a:pt x="13693" y="5249"/>
                </a:cubicBezTo>
                <a:cubicBezTo>
                  <a:pt x="13781" y="5184"/>
                  <a:pt x="13879" y="5142"/>
                  <a:pt x="13983" y="5123"/>
                </a:cubicBezTo>
                <a:close/>
              </a:path>
            </a:pathLst>
          </a:custGeom>
          <a:solidFill>
            <a:srgbClr val="416F2E"/>
          </a:solidFill>
          <a:ln w="3175">
            <a:miter lim="400000"/>
          </a:ln>
        </p:spPr>
        <p:txBody>
          <a:bodyPr lIns="24207" tIns="24207" rIns="24207" bIns="24207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1pPr>
            <a:lvl2pPr marL="0" marR="0" indent="3429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2pPr>
            <a:lvl3pPr marL="0" marR="0" indent="6858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3pPr>
            <a:lvl4pPr marL="0" marR="0" indent="10287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4pPr>
            <a:lvl5pPr marL="0" marR="0" indent="13716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5pPr>
            <a:lvl6pPr marL="0" marR="0" indent="17145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6pPr>
            <a:lvl7pPr marL="0" marR="0" indent="20574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7pPr>
            <a:lvl8pPr marL="0" marR="0" indent="24003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8pPr>
            <a:lvl9pPr marL="0" marR="0" indent="27432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9pPr>
          </a:lstStyle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>
              <a:solidFill>
                <a:srgbClr val="97BB87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83A4E1-E227-894F-803D-8916336D635C}"/>
              </a:ext>
            </a:extLst>
          </p:cNvPr>
          <p:cNvSpPr txBox="1"/>
          <p:nvPr/>
        </p:nvSpPr>
        <p:spPr>
          <a:xfrm>
            <a:off x="2209483" y="2593090"/>
            <a:ext cx="3209697" cy="8644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1800"/>
              </a:spcAft>
            </a:pPr>
            <a:r>
              <a:rPr lang="ru-RU" sz="2400" dirty="0">
                <a:solidFill>
                  <a:srgbClr val="416F2E"/>
                </a:solidFill>
              </a:rPr>
              <a:t>Когда возникает </a:t>
            </a:r>
            <a:br>
              <a:rPr lang="ru-RU" sz="2400" dirty="0">
                <a:solidFill>
                  <a:srgbClr val="416F2E"/>
                </a:solidFill>
              </a:rPr>
            </a:br>
            <a:r>
              <a:rPr lang="ru-RU" sz="2400" dirty="0">
                <a:solidFill>
                  <a:srgbClr val="416F2E"/>
                </a:solidFill>
              </a:rPr>
              <a:t>на практике</a:t>
            </a:r>
            <a:r>
              <a:rPr lang="en-US" sz="2400" dirty="0">
                <a:solidFill>
                  <a:srgbClr val="416F2E"/>
                </a:solidFill>
                <a:latin typeface="Myriad Pro" panose="020B0503030403020204"/>
              </a:rPr>
              <a:t>:</a:t>
            </a:r>
            <a:endParaRPr lang="ru-RU" sz="2400" dirty="0">
              <a:solidFill>
                <a:srgbClr val="416F2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B850B09-1DC3-C04A-8864-FE376FFAC191}"/>
                  </a:ext>
                </a:extLst>
              </p:cNvPr>
              <p:cNvSpPr txBox="1"/>
              <p:nvPr/>
            </p:nvSpPr>
            <p:spPr>
              <a:xfrm>
                <a:off x="2051720" y="3529565"/>
                <a:ext cx="1994545" cy="5127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sz="2400" b="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40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B850B09-1DC3-C04A-8864-FE376FFAC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3529565"/>
                <a:ext cx="1994545" cy="512756"/>
              </a:xfrm>
              <a:prstGeom prst="rect">
                <a:avLst/>
              </a:prstGeom>
              <a:blipFill>
                <a:blip r:embed="rId5"/>
                <a:stretch>
                  <a:fillRect t="-731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635D92-D4CC-CB42-A5A0-587297282185}"/>
                  </a:ext>
                </a:extLst>
              </p:cNvPr>
              <p:cNvSpPr txBox="1"/>
              <p:nvPr/>
            </p:nvSpPr>
            <p:spPr>
              <a:xfrm>
                <a:off x="539552" y="692696"/>
                <a:ext cx="8424480" cy="14848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rgbClr val="373737"/>
                    </a:solidFill>
                  </a:rPr>
                  <a:t>Случайные величины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𝑖𝑖𝑑</m:t>
                    </m:r>
                    <m:r>
                      <a:rPr lang="ru-RU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ru-RU" sz="2400" dirty="0">
                    <a:solidFill>
                      <a:srgbClr val="28506A"/>
                    </a:solidFill>
                  </a:rPr>
                  <a:t>.</a:t>
                </a:r>
                <a:endParaRPr lang="en-US" sz="2400" dirty="0">
                  <a:solidFill>
                    <a:srgbClr val="28506A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rgbClr val="373737"/>
                    </a:solidFill>
                  </a:rPr>
                  <a:t>Случайная величина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+ …+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 ~ 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ru-RU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имеет </a:t>
                </a:r>
                <a:r>
                  <a:rPr lang="en-US" sz="2400" dirty="0">
                    <a:solidFill>
                      <a:srgbClr val="373737"/>
                    </a:solidFill>
                  </a:rPr>
                  <a:t>“</a:t>
                </a:r>
                <a:r>
                  <a:rPr lang="ru-RU" sz="2400" dirty="0">
                    <a:solidFill>
                      <a:srgbClr val="373737"/>
                    </a:solidFill>
                  </a:rPr>
                  <a:t>хи-квадрат</a:t>
                </a:r>
                <a:r>
                  <a:rPr lang="en-US" sz="2400" dirty="0">
                    <a:solidFill>
                      <a:srgbClr val="373737"/>
                    </a:solidFill>
                  </a:rPr>
                  <a:t>”</a:t>
                </a:r>
                <a:r>
                  <a:rPr lang="ru-RU" sz="2400" dirty="0">
                    <a:solidFill>
                      <a:srgbClr val="373737"/>
                    </a:solidFill>
                  </a:rPr>
                  <a:t> распределение с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степенями свободы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1" dirty="0">
                    <a:solidFill>
                      <a:srgbClr val="5C5B5C"/>
                    </a:solidFill>
                  </a:rPr>
                  <a:t> </a:t>
                </a:r>
                <a:endParaRPr lang="ru-RU" sz="2400" b="1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635D92-D4CC-CB42-A5A0-587297282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424480" cy="1484864"/>
              </a:xfrm>
              <a:prstGeom prst="rect">
                <a:avLst/>
              </a:prstGeom>
              <a:blipFill>
                <a:blip r:embed="rId6"/>
                <a:stretch>
                  <a:fillRect l="-2262" t="-5983" r="-1810" b="-34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741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Изобретаем велосипед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762D507D-CDF9-ED4A-98A7-B3B335716C08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7992888" cy="12688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Это всё довольно дорого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Обычно используют псевдослучайные алгоритмы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4FC56F6-8D6C-4A35-9133-F2A2E8E58303}"/>
              </a:ext>
            </a:extLst>
          </p:cNvPr>
          <p:cNvSpPr/>
          <p:nvPr/>
        </p:nvSpPr>
        <p:spPr>
          <a:xfrm>
            <a:off x="612000" y="1988840"/>
            <a:ext cx="8208472" cy="1592959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A0C646-5F9C-427F-A213-92A9749108A3}"/>
              </a:ext>
            </a:extLst>
          </p:cNvPr>
          <p:cNvSpPr txBox="1"/>
          <p:nvPr/>
        </p:nvSpPr>
        <p:spPr>
          <a:xfrm>
            <a:off x="899592" y="2205038"/>
            <a:ext cx="7698085" cy="14980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sz="2400" b="1" dirty="0">
                <a:solidFill>
                  <a:srgbClr val="28506A"/>
                </a:solidFill>
              </a:rPr>
              <a:t>Пример</a:t>
            </a:r>
            <a:r>
              <a:rPr lang="en-US" sz="2400" b="1" dirty="0">
                <a:solidFill>
                  <a:srgbClr val="28506A"/>
                </a:solidFill>
                <a:latin typeface="Myriad Pro" panose="020B0503030403020204"/>
              </a:rPr>
              <a:t>:</a:t>
            </a:r>
            <a:r>
              <a:rPr lang="ru-RU" sz="2400" b="1" dirty="0">
                <a:solidFill>
                  <a:srgbClr val="28506A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последовательность цифр в числе пи довольно непредсказуема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Давайте окажемся в каком-то месте числа пи и начиная с него начнём генерацию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</a:t>
            </a:r>
            <a:endParaRPr lang="en-US" sz="2400" dirty="0">
              <a:solidFill>
                <a:srgbClr val="373737"/>
              </a:solidFill>
              <a:latin typeface="Myriad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306083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Изобретаем велосипед</a:t>
            </a:r>
          </a:p>
        </p:txBody>
      </p:sp>
      <p:sp>
        <p:nvSpPr>
          <p:cNvPr id="5" name="Содержимое 2">
            <a:extLst>
              <a:ext uri="{FF2B5EF4-FFF2-40B4-BE49-F238E27FC236}">
                <a16:creationId xmlns:a16="http://schemas.microsoft.com/office/drawing/2014/main" id="{B97D3966-24B4-B744-8A52-417C1570732C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7992888" cy="9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latin typeface="Myriad Pro" pitchFamily="34" charset="0"/>
              </a:rPr>
              <a:t>Вся </a:t>
            </a:r>
            <a:r>
              <a:rPr lang="ru-RU" sz="2400" dirty="0" err="1">
                <a:latin typeface="Myriad Pro" pitchFamily="34" charset="0"/>
              </a:rPr>
              <a:t>псевдослучайность</a:t>
            </a:r>
            <a:r>
              <a:rPr lang="ru-RU" sz="2400" dirty="0">
                <a:latin typeface="Myriad Pro" pitchFamily="34" charset="0"/>
              </a:rPr>
              <a:t> зависит от начального значения (не очень надёжный алгоритм)</a:t>
            </a:r>
            <a:endParaRPr lang="en-US" sz="2400" dirty="0"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54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Изобретаем велосипед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762D507D-CDF9-ED4A-98A7-B3B335716C08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7992888" cy="9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latin typeface="Myriad Pro" pitchFamily="34" charset="0"/>
              </a:rPr>
              <a:t>Вся </a:t>
            </a:r>
            <a:r>
              <a:rPr lang="ru-RU" sz="2400" dirty="0" err="1">
                <a:latin typeface="Myriad Pro" pitchFamily="34" charset="0"/>
              </a:rPr>
              <a:t>псевдослучайность</a:t>
            </a:r>
            <a:r>
              <a:rPr lang="ru-RU" sz="2400" dirty="0">
                <a:latin typeface="Myriad Pro" pitchFamily="34" charset="0"/>
              </a:rPr>
              <a:t> зависит от начального значения (не очень надёжный алгоритм)</a:t>
            </a:r>
            <a:endParaRPr lang="en-US" sz="2400" dirty="0">
              <a:latin typeface="Myriad Pro" pitchFamily="34" charset="0"/>
            </a:endParaRP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EDE3EC15-6508-4B2B-A400-FF73E8A528D2}"/>
              </a:ext>
            </a:extLst>
          </p:cNvPr>
          <p:cNvSpPr txBox="1">
            <a:spLocks/>
          </p:cNvSpPr>
          <p:nvPr/>
        </p:nvSpPr>
        <p:spPr>
          <a:xfrm>
            <a:off x="539552" y="3861048"/>
            <a:ext cx="7272808" cy="7200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latin typeface="Myriad Pro" pitchFamily="34" charset="0"/>
              </a:rPr>
              <a:t>Некоторые алгоритмы держат в секрете</a:t>
            </a:r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68D7F13D-C5A8-4B6F-A613-B4C1147ACD73}"/>
              </a:ext>
            </a:extLst>
          </p:cNvPr>
          <p:cNvSpPr/>
          <p:nvPr/>
        </p:nvSpPr>
        <p:spPr>
          <a:xfrm>
            <a:off x="612000" y="1988840"/>
            <a:ext cx="7704856" cy="1440160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C0BF93-D396-43C6-B0CF-6D6413E88140}"/>
              </a:ext>
            </a:extLst>
          </p:cNvPr>
          <p:cNvSpPr txBox="1"/>
          <p:nvPr/>
        </p:nvSpPr>
        <p:spPr>
          <a:xfrm>
            <a:off x="984263" y="2359500"/>
            <a:ext cx="6972113" cy="8570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sz="2400" b="1" dirty="0">
                <a:solidFill>
                  <a:srgbClr val="28506A"/>
                </a:solidFill>
              </a:rPr>
              <a:t>Пример</a:t>
            </a:r>
            <a:r>
              <a:rPr lang="en-US" sz="2400" b="1" dirty="0">
                <a:solidFill>
                  <a:srgbClr val="28506A"/>
                </a:solidFill>
                <a:latin typeface="Myriad Pro" panose="020B0503030403020204"/>
              </a:rPr>
              <a:t>:</a:t>
            </a:r>
            <a:r>
              <a:rPr lang="ru-RU" sz="2400" b="1" dirty="0">
                <a:solidFill>
                  <a:srgbClr val="28506A"/>
                </a:solidFill>
              </a:rPr>
              <a:t> </a:t>
            </a:r>
            <a:r>
              <a:rPr lang="ru-RU" sz="2400" dirty="0">
                <a:latin typeface="Myriad Pro" pitchFamily="34" charset="0"/>
              </a:rPr>
              <a:t>вихрь </a:t>
            </a:r>
            <a:r>
              <a:rPr lang="ru-RU" sz="2400" dirty="0" err="1">
                <a:latin typeface="Myriad Pro" pitchFamily="34" charset="0"/>
              </a:rPr>
              <a:t>Мерсена</a:t>
            </a:r>
            <a:r>
              <a:rPr lang="ru-RU" sz="2400" dirty="0">
                <a:latin typeface="Myriad Pro" pitchFamily="34" charset="0"/>
              </a:rPr>
              <a:t> </a:t>
            </a:r>
            <a:br>
              <a:rPr lang="ru-RU" sz="2400" dirty="0">
                <a:latin typeface="Myriad Pro" pitchFamily="34" charset="0"/>
              </a:rPr>
            </a:br>
            <a:r>
              <a:rPr lang="ru-RU" sz="2400" dirty="0">
                <a:latin typeface="Myriad Pro" pitchFamily="34" charset="0"/>
              </a:rPr>
              <a:t>(основан на простых числах</a:t>
            </a:r>
            <a:r>
              <a:rPr lang="en-US" sz="2400" dirty="0">
                <a:latin typeface="Myriad Pro" pitchFamily="34" charset="0"/>
              </a:rPr>
              <a:t>,</a:t>
            </a:r>
            <a:r>
              <a:rPr lang="ru-RU" sz="2400" dirty="0">
                <a:latin typeface="Myriad Pro" pitchFamily="34" charset="0"/>
              </a:rPr>
              <a:t> более надёжный)</a:t>
            </a:r>
            <a:endParaRPr lang="en-US" sz="2400" dirty="0">
              <a:latin typeface="Myriad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317371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Генерация распределений</a:t>
            </a:r>
          </a:p>
        </p:txBody>
      </p:sp>
      <p:sp>
        <p:nvSpPr>
          <p:cNvPr id="5" name="Содержимое 2">
            <a:extLst>
              <a:ext uri="{FF2B5EF4-FFF2-40B4-BE49-F238E27FC236}">
                <a16:creationId xmlns:a16="http://schemas.microsoft.com/office/drawing/2014/main" id="{421080B8-8455-9A49-B28D-BDDF69E3DE4C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7992888" cy="20882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latin typeface="Myriad Pro" pitchFamily="34" charset="0"/>
              </a:rPr>
              <a:t>Легче всего научиться генерировать равномерное распределение</a:t>
            </a:r>
            <a:endParaRPr lang="en-US" sz="2400" dirty="0"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latin typeface="Myriad Pro" pitchFamily="34" charset="0"/>
              </a:rPr>
              <a:t>Остальные распределения можно сгенерировать </a:t>
            </a:r>
            <a:br>
              <a:rPr lang="ru-RU" sz="2400" dirty="0">
                <a:latin typeface="Myriad Pro" pitchFamily="34" charset="0"/>
              </a:rPr>
            </a:br>
            <a:r>
              <a:rPr lang="ru-RU" sz="2400" dirty="0">
                <a:latin typeface="Myriad Pro" pitchFamily="34" charset="0"/>
              </a:rPr>
              <a:t>из него</a:t>
            </a:r>
            <a:r>
              <a:rPr lang="en-US" sz="2400" dirty="0">
                <a:latin typeface="Myriad Pro" pitchFamily="34" charset="0"/>
              </a:rPr>
              <a:t>. </a:t>
            </a:r>
            <a:r>
              <a:rPr lang="ru-RU" sz="2400" dirty="0">
                <a:latin typeface="Myriad Pro" pitchFamily="34" charset="0"/>
              </a:rPr>
              <a:t>В этом помогает ещё одна базовая теорема.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endParaRPr lang="ru-RU" sz="2400" dirty="0"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8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 err="1">
                <a:solidFill>
                  <a:srgbClr val="28506A"/>
                </a:solidFill>
              </a:rPr>
              <a:t>Квантильное</a:t>
            </a:r>
            <a:r>
              <a:rPr lang="ru-RU" sz="3200" b="1" dirty="0">
                <a:solidFill>
                  <a:srgbClr val="28506A"/>
                </a:solidFill>
              </a:rPr>
              <a:t> преобразование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D1AC8E7B-F3CD-5741-AE4E-D7FF24A157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460940" cy="1854162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06A"/>
                    </a:solidFill>
                    <a:latin typeface="Myriad Pro" pitchFamily="34" charset="0"/>
                  </a:rPr>
                  <a:t>Теорема</a:t>
                </a:r>
                <a:r>
                  <a:rPr lang="en-US" sz="2400" b="1" dirty="0">
                    <a:solidFill>
                      <a:srgbClr val="28506A"/>
                    </a:solidFill>
                    <a:latin typeface="Myriad Pro" pitchFamily="34" charset="0"/>
                  </a:rPr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Пусть функция распределения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ru-RU" sz="2400" dirty="0">
                    <a:solidFill>
                      <a:srgbClr val="54748B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непрерывна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/>
                </a:r>
                <a:b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тогда случайная величина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400" b="0" i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2850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имеет равномерное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распределение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на отрезке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[0; 1]</m:t>
                    </m:r>
                  </m:oMath>
                </a14:m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D1AC8E7B-F3CD-5741-AE4E-D7FF24A15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460940" cy="1854162"/>
              </a:xfrm>
              <a:prstGeom prst="rect">
                <a:avLst/>
              </a:prstGeom>
              <a:blipFill>
                <a:blip r:embed="rId4"/>
                <a:stretch>
                  <a:fillRect l="-2252" t="-4795" b="-137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158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>
                <a:solidFill>
                  <a:srgbClr val="28506A"/>
                </a:solidFill>
              </a:rPr>
              <a:t>Квантильное</a:t>
            </a:r>
            <a:r>
              <a:rPr lang="ru-RU" sz="3200" b="1" dirty="0">
                <a:solidFill>
                  <a:srgbClr val="28506A"/>
                </a:solidFill>
              </a:rPr>
              <a:t> преобразование</a:t>
            </a:r>
          </a:p>
        </p:txBody>
      </p:sp>
      <p:sp>
        <p:nvSpPr>
          <p:cNvPr id="7" name="Прямоугольник 5">
            <a:extLst>
              <a:ext uri="{FF2B5EF4-FFF2-40B4-BE49-F238E27FC236}">
                <a16:creationId xmlns:a16="http://schemas.microsoft.com/office/drawing/2014/main" id="{20BE263C-4928-8049-9CD6-023DD10DF2DF}"/>
              </a:ext>
            </a:extLst>
          </p:cNvPr>
          <p:cNvSpPr/>
          <p:nvPr/>
        </p:nvSpPr>
        <p:spPr>
          <a:xfrm>
            <a:off x="539552" y="2823319"/>
            <a:ext cx="28284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Доказательство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Содержимое 2">
                <a:extLst>
                  <a:ext uri="{FF2B5EF4-FFF2-40B4-BE49-F238E27FC236}">
                    <a16:creationId xmlns:a16="http://schemas.microsoft.com/office/drawing/2014/main" id="{EB805A35-7E74-5D4E-A027-D2853BE69F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460940" cy="1854162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06A"/>
                    </a:solidFill>
                    <a:latin typeface="Myriad Pro" pitchFamily="34" charset="0"/>
                  </a:rPr>
                  <a:t>Теорема</a:t>
                </a:r>
                <a:r>
                  <a:rPr lang="en-US" sz="2400" b="1" dirty="0">
                    <a:solidFill>
                      <a:srgbClr val="28506A"/>
                    </a:solidFill>
                    <a:latin typeface="Myriad Pro" pitchFamily="34" charset="0"/>
                  </a:rPr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Пусть функция распределения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ru-RU" sz="2400" dirty="0">
                    <a:solidFill>
                      <a:srgbClr val="54748B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непрерывна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/>
                </a:r>
                <a:b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тогда случайная величина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400" b="0" i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2850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имеет равномерное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распределение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на отрезке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[0; 1]</m:t>
                    </m:r>
                  </m:oMath>
                </a14:m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10" name="Содержимое 2">
                <a:extLst>
                  <a:ext uri="{FF2B5EF4-FFF2-40B4-BE49-F238E27FC236}">
                    <a16:creationId xmlns:a16="http://schemas.microsoft.com/office/drawing/2014/main" id="{EB805A35-7E74-5D4E-A027-D2853BE69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460940" cy="1854162"/>
              </a:xfrm>
              <a:prstGeom prst="rect">
                <a:avLst/>
              </a:prstGeom>
              <a:blipFill>
                <a:blip r:embed="rId4"/>
                <a:stretch>
                  <a:fillRect l="-2252" t="-4795" b="-137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7F7986-4C39-4296-BECE-920F0C5DF6C5}"/>
                  </a:ext>
                </a:extLst>
              </p:cNvPr>
              <p:cNvSpPr txBox="1"/>
              <p:nvPr/>
            </p:nvSpPr>
            <p:spPr>
              <a:xfrm>
                <a:off x="2241416" y="3582541"/>
                <a:ext cx="24365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54748B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7F7986-4C39-4296-BECE-920F0C5DF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416" y="3582541"/>
                <a:ext cx="2436500" cy="369332"/>
              </a:xfrm>
              <a:prstGeom prst="rect">
                <a:avLst/>
              </a:prstGeom>
              <a:blipFill>
                <a:blip r:embed="rId5"/>
                <a:stretch>
                  <a:fillRect l="-2757" b="-2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264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 err="1">
                <a:solidFill>
                  <a:srgbClr val="28506A"/>
                </a:solidFill>
              </a:rPr>
              <a:t>Квантильное</a:t>
            </a:r>
            <a:r>
              <a:rPr lang="ru-RU" sz="3200" b="1" dirty="0">
                <a:solidFill>
                  <a:srgbClr val="28506A"/>
                </a:solidFill>
              </a:rPr>
              <a:t> преобразование</a:t>
            </a:r>
          </a:p>
        </p:txBody>
      </p:sp>
      <p:sp>
        <p:nvSpPr>
          <p:cNvPr id="7" name="Прямоугольник 5">
            <a:extLst>
              <a:ext uri="{FF2B5EF4-FFF2-40B4-BE49-F238E27FC236}">
                <a16:creationId xmlns:a16="http://schemas.microsoft.com/office/drawing/2014/main" id="{D027523D-16CC-8649-AB59-4CA413320720}"/>
              </a:ext>
            </a:extLst>
          </p:cNvPr>
          <p:cNvSpPr/>
          <p:nvPr/>
        </p:nvSpPr>
        <p:spPr>
          <a:xfrm>
            <a:off x="539552" y="2823319"/>
            <a:ext cx="28284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Доказательство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3D89CFA5-6EF0-214D-9697-5AAC00F997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460940" cy="1854162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06A"/>
                    </a:solidFill>
                    <a:latin typeface="Myriad Pro" pitchFamily="34" charset="0"/>
                  </a:rPr>
                  <a:t>Теорема</a:t>
                </a:r>
                <a:r>
                  <a:rPr lang="en-US" sz="2400" b="1" dirty="0">
                    <a:solidFill>
                      <a:srgbClr val="28506A"/>
                    </a:solidFill>
                    <a:latin typeface="Myriad Pro" pitchFamily="34" charset="0"/>
                  </a:rPr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Пусть функция распределения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ru-RU" sz="2400" dirty="0">
                    <a:solidFill>
                      <a:srgbClr val="54748B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непрерывна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/>
                </a:r>
                <a:b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тогда случайная величина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400" b="0" i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C0504D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имеет равномерное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распределение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на отрезке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[0; 1]</m:t>
                    </m:r>
                  </m:oMath>
                </a14:m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3D89CFA5-6EF0-214D-9697-5AAC00F99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460940" cy="1854162"/>
              </a:xfrm>
              <a:prstGeom prst="rect">
                <a:avLst/>
              </a:prstGeom>
              <a:blipFill>
                <a:blip r:embed="rId5"/>
                <a:stretch>
                  <a:fillRect l="-2252" t="-4795" b="-137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AEB4DAE-2236-4CB9-90B8-8505C011BD1F}"/>
                  </a:ext>
                </a:extLst>
              </p:cNvPr>
              <p:cNvSpPr txBox="1"/>
              <p:nvPr/>
            </p:nvSpPr>
            <p:spPr>
              <a:xfrm>
                <a:off x="2243791" y="3573017"/>
                <a:ext cx="45318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rgbClr val="2850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AEB4DAE-2236-4CB9-90B8-8505C011B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791" y="3573017"/>
                <a:ext cx="4531882" cy="369332"/>
              </a:xfrm>
              <a:prstGeom prst="rect">
                <a:avLst/>
              </a:prstGeom>
              <a:blipFill>
                <a:blip r:embed="rId6"/>
                <a:stretch>
                  <a:fillRect l="-1077" b="-278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914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 err="1">
                <a:solidFill>
                  <a:srgbClr val="28506A"/>
                </a:solidFill>
              </a:rPr>
              <a:t>Квантильное</a:t>
            </a:r>
            <a:r>
              <a:rPr lang="ru-RU" sz="3200" b="1" dirty="0">
                <a:solidFill>
                  <a:srgbClr val="28506A"/>
                </a:solidFill>
              </a:rPr>
              <a:t> преобразование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797B22-71D0-6A45-8719-F070C076E1B3}"/>
                  </a:ext>
                </a:extLst>
              </p:cNvPr>
              <p:cNvSpPr txBox="1"/>
              <p:nvPr/>
            </p:nvSpPr>
            <p:spPr>
              <a:xfrm>
                <a:off x="2159999" y="3573016"/>
                <a:ext cx="5000921" cy="7861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i="1" dirty="0">
                  <a:solidFill>
                    <a:srgbClr val="28506A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400" b="0" dirty="0">
                    <a:solidFill>
                      <a:srgbClr val="28506A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endParaRPr lang="ru-RU" sz="2400" dirty="0">
                  <a:solidFill>
                    <a:srgbClr val="54748B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797B22-71D0-6A45-8719-F070C076E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999" y="3573016"/>
                <a:ext cx="5000921" cy="786177"/>
              </a:xfrm>
              <a:prstGeom prst="rect">
                <a:avLst/>
              </a:prstGeom>
              <a:blipFill>
                <a:blip r:embed="rId4"/>
                <a:stretch>
                  <a:fillRect l="-3654" b="-209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рямоугольник 5">
            <a:extLst>
              <a:ext uri="{FF2B5EF4-FFF2-40B4-BE49-F238E27FC236}">
                <a16:creationId xmlns:a16="http://schemas.microsoft.com/office/drawing/2014/main" id="{5619D0BB-4B4F-8042-AD00-B7824970C474}"/>
              </a:ext>
            </a:extLst>
          </p:cNvPr>
          <p:cNvSpPr/>
          <p:nvPr/>
        </p:nvSpPr>
        <p:spPr>
          <a:xfrm>
            <a:off x="539552" y="2823319"/>
            <a:ext cx="28284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Доказательство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Содержимое 2">
                <a:extLst>
                  <a:ext uri="{FF2B5EF4-FFF2-40B4-BE49-F238E27FC236}">
                    <a16:creationId xmlns:a16="http://schemas.microsoft.com/office/drawing/2014/main" id="{2F797865-8397-024D-8B17-4A299BC675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460940" cy="1854162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06A"/>
                    </a:solidFill>
                    <a:latin typeface="Myriad Pro" pitchFamily="34" charset="0"/>
                  </a:rPr>
                  <a:t>Теорема</a:t>
                </a:r>
                <a:r>
                  <a:rPr lang="en-US" sz="2400" b="1" dirty="0">
                    <a:solidFill>
                      <a:srgbClr val="28506A"/>
                    </a:solidFill>
                    <a:latin typeface="Myriad Pro" pitchFamily="34" charset="0"/>
                  </a:rPr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Пусть функция распределения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ru-RU" sz="2400" dirty="0">
                    <a:solidFill>
                      <a:srgbClr val="54748B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непрерывна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/>
                </a:r>
                <a:b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тогда случайная величина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400" b="0" i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2850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имеет равномерное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распределение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на отрезке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[0; 1]</m:t>
                    </m:r>
                  </m:oMath>
                </a14:m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12" name="Содержимое 2">
                <a:extLst>
                  <a:ext uri="{FF2B5EF4-FFF2-40B4-BE49-F238E27FC236}">
                    <a16:creationId xmlns:a16="http://schemas.microsoft.com/office/drawing/2014/main" id="{2F797865-8397-024D-8B17-4A299BC67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460940" cy="1854162"/>
              </a:xfrm>
              <a:prstGeom prst="rect">
                <a:avLst/>
              </a:prstGeom>
              <a:blipFill>
                <a:blip r:embed="rId5"/>
                <a:stretch>
                  <a:fillRect l="-2252" t="-4795" b="-137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458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 err="1">
                <a:solidFill>
                  <a:srgbClr val="28506A"/>
                </a:solidFill>
              </a:rPr>
              <a:t>Квантильное</a:t>
            </a:r>
            <a:r>
              <a:rPr lang="ru-RU" sz="3200" b="1" dirty="0">
                <a:solidFill>
                  <a:srgbClr val="28506A"/>
                </a:solidFill>
              </a:rPr>
              <a:t> преобразование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C3B04C-6E41-C947-A291-E3FA972184CE}"/>
                  </a:ext>
                </a:extLst>
              </p:cNvPr>
              <p:cNvSpPr txBox="1"/>
              <p:nvPr/>
            </p:nvSpPr>
            <p:spPr>
              <a:xfrm>
                <a:off x="2159999" y="3573016"/>
                <a:ext cx="5000921" cy="7861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i="1" dirty="0">
                  <a:solidFill>
                    <a:srgbClr val="28506A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400" b="0" dirty="0">
                    <a:solidFill>
                      <a:srgbClr val="28506A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endParaRPr lang="ru-RU" sz="2400" dirty="0">
                  <a:solidFill>
                    <a:srgbClr val="54748B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C3B04C-6E41-C947-A291-E3FA97218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999" y="3573016"/>
                <a:ext cx="5000921" cy="786177"/>
              </a:xfrm>
              <a:prstGeom prst="rect">
                <a:avLst/>
              </a:prstGeom>
              <a:blipFill>
                <a:blip r:embed="rId4"/>
                <a:stretch>
                  <a:fillRect l="-3544" b="-2258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CC13668-3669-504E-869F-6008CE02E842}"/>
              </a:ext>
            </a:extLst>
          </p:cNvPr>
          <p:cNvSpPr/>
          <p:nvPr/>
        </p:nvSpPr>
        <p:spPr>
          <a:xfrm>
            <a:off x="539552" y="2823319"/>
            <a:ext cx="28284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Доказательство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E86877DB-06F7-D64D-9DFD-F2E9EC5BE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460940" cy="1854162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06A"/>
                    </a:solidFill>
                    <a:latin typeface="Myriad Pro" pitchFamily="34" charset="0"/>
                  </a:rPr>
                  <a:t>Теорема</a:t>
                </a:r>
                <a:r>
                  <a:rPr lang="en-US" sz="2400" b="1" dirty="0">
                    <a:solidFill>
                      <a:srgbClr val="28506A"/>
                    </a:solidFill>
                    <a:latin typeface="Myriad Pro" pitchFamily="34" charset="0"/>
                  </a:rPr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Пусть функция распределения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ru-RU" sz="2400" dirty="0">
                    <a:solidFill>
                      <a:srgbClr val="54748B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непрерывна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/>
                </a:r>
                <a:b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тогда случайная величина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400" b="0" i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2850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имеет равномерное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распределение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на отрезке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[0; 1]</m:t>
                    </m:r>
                  </m:oMath>
                </a14:m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E86877DB-06F7-D64D-9DFD-F2E9EC5BE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460940" cy="1854162"/>
              </a:xfrm>
              <a:prstGeom prst="rect">
                <a:avLst/>
              </a:prstGeom>
              <a:blipFill>
                <a:blip r:embed="rId5"/>
                <a:stretch>
                  <a:fillRect l="-2252" t="-4795" b="-137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3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 err="1">
                <a:solidFill>
                  <a:srgbClr val="28506A"/>
                </a:solidFill>
              </a:rPr>
              <a:t>Квантильное</a:t>
            </a:r>
            <a:r>
              <a:rPr lang="ru-RU" sz="3200" b="1" dirty="0">
                <a:solidFill>
                  <a:srgbClr val="28506A"/>
                </a:solidFill>
              </a:rPr>
              <a:t> преобразование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C34B4D-15D6-5C4E-ADDE-AF2BCA17E0F8}"/>
                  </a:ext>
                </a:extLst>
              </p:cNvPr>
              <p:cNvSpPr txBox="1"/>
              <p:nvPr/>
            </p:nvSpPr>
            <p:spPr>
              <a:xfrm>
                <a:off x="2159999" y="3573016"/>
                <a:ext cx="5000921" cy="7861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i="1" dirty="0">
                  <a:solidFill>
                    <a:srgbClr val="28506A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400" b="0" dirty="0">
                    <a:solidFill>
                      <a:srgbClr val="28506A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ru-RU" sz="2400" dirty="0">
                  <a:solidFill>
                    <a:srgbClr val="54748B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C34B4D-15D6-5C4E-ADDE-AF2BCA17E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999" y="3573016"/>
                <a:ext cx="5000921" cy="786177"/>
              </a:xfrm>
              <a:prstGeom prst="rect">
                <a:avLst/>
              </a:prstGeom>
              <a:blipFill>
                <a:blip r:embed="rId4"/>
                <a:stretch>
                  <a:fillRect l="-3544" b="-2258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5">
            <a:extLst>
              <a:ext uri="{FF2B5EF4-FFF2-40B4-BE49-F238E27FC236}">
                <a16:creationId xmlns:a16="http://schemas.microsoft.com/office/drawing/2014/main" id="{A115E6EF-D434-B24D-9D0E-70BB07043F7F}"/>
              </a:ext>
            </a:extLst>
          </p:cNvPr>
          <p:cNvSpPr/>
          <p:nvPr/>
        </p:nvSpPr>
        <p:spPr>
          <a:xfrm>
            <a:off x="539552" y="2823319"/>
            <a:ext cx="28284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Доказательство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464F411-A170-4D43-BF5C-38F42AB38A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460940" cy="1854162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06A"/>
                    </a:solidFill>
                    <a:latin typeface="Myriad Pro" pitchFamily="34" charset="0"/>
                  </a:rPr>
                  <a:t>Теорема</a:t>
                </a:r>
                <a:r>
                  <a:rPr lang="en-US" sz="2400" b="1" dirty="0">
                    <a:solidFill>
                      <a:srgbClr val="28506A"/>
                    </a:solidFill>
                    <a:latin typeface="Myriad Pro" pitchFamily="34" charset="0"/>
                  </a:rPr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Пусть функция распределения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ru-RU" sz="2400" dirty="0">
                    <a:solidFill>
                      <a:srgbClr val="54748B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непрерывна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/>
                </a:r>
                <a:b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тогда случайная величина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400" b="0" i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2850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имеет равномерное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распределение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на отрезке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[0; 1]</m:t>
                    </m:r>
                  </m:oMath>
                </a14:m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464F411-A170-4D43-BF5C-38F42AB38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460940" cy="1854162"/>
              </a:xfrm>
              <a:prstGeom prst="rect">
                <a:avLst/>
              </a:prstGeom>
              <a:blipFill>
                <a:blip r:embed="rId5"/>
                <a:stretch>
                  <a:fillRect l="-2252" t="-4795" b="-137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963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8DF5D42-B500-3844-AF88-E99EFED4CFE0}"/>
                  </a:ext>
                </a:extLst>
              </p:cNvPr>
              <p:cNvSpPr txBox="1"/>
              <p:nvPr/>
            </p:nvSpPr>
            <p:spPr>
              <a:xfrm>
                <a:off x="539552" y="4575394"/>
                <a:ext cx="7632408" cy="17339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2850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</a:rPr>
                  <a:t>Если выборка пришла из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величина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sz="240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</m:oMath>
                </a14:m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будет иметь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/>
                  </a:rPr>
                  <a:t>“</a:t>
                </a:r>
                <a:r>
                  <a:rPr lang="ru-RU" sz="2400" dirty="0">
                    <a:solidFill>
                      <a:srgbClr val="373737"/>
                    </a:solidFill>
                  </a:rPr>
                  <a:t>хи-квадрат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/>
                  </a:rPr>
                  <a:t>”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распределение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2850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</a:rPr>
                  <a:t>Для выборочной дисперсии тоже можно получить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/>
                  </a:rPr>
                  <a:t>“</a:t>
                </a:r>
                <a:r>
                  <a:rPr lang="ru-RU" sz="2400" dirty="0">
                    <a:solidFill>
                      <a:srgbClr val="373737"/>
                    </a:solidFill>
                  </a:rPr>
                  <a:t>хи-квадрат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/>
                  </a:rPr>
                  <a:t>”</a:t>
                </a:r>
                <a:r>
                  <a:rPr lang="ru-RU" sz="2400" dirty="0">
                    <a:solidFill>
                      <a:srgbClr val="373737"/>
                    </a:solidFill>
                  </a:rPr>
                  <a:t>  распределение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8DF5D42-B500-3844-AF88-E99EFED4C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575394"/>
                <a:ext cx="7632408" cy="1733926"/>
              </a:xfrm>
              <a:prstGeom prst="rect">
                <a:avLst/>
              </a:prstGeom>
              <a:blipFill>
                <a:blip r:embed="rId4"/>
                <a:stretch>
                  <a:fillRect l="-2329" t="-4412" b="-1029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">
            <a:extLst>
              <a:ext uri="{FF2B5EF4-FFF2-40B4-BE49-F238E27FC236}">
                <a16:creationId xmlns:a16="http://schemas.microsoft.com/office/drawing/2014/main" id="{1E3C131B-CDA2-419F-98A7-5390D4220576}"/>
              </a:ext>
            </a:extLst>
          </p:cNvPr>
          <p:cNvSpPr/>
          <p:nvPr/>
        </p:nvSpPr>
        <p:spPr>
          <a:xfrm>
            <a:off x="1296000" y="2377437"/>
            <a:ext cx="4427366" cy="1843651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51" name="Shape">
            <a:extLst>
              <a:ext uri="{FF2B5EF4-FFF2-40B4-BE49-F238E27FC236}">
                <a16:creationId xmlns:a16="http://schemas.microsoft.com/office/drawing/2014/main" id="{C1417DC3-819D-4B42-9C30-538BACACE09C}"/>
              </a:ext>
            </a:extLst>
          </p:cNvPr>
          <p:cNvSpPr/>
          <p:nvPr/>
        </p:nvSpPr>
        <p:spPr>
          <a:xfrm>
            <a:off x="1615327" y="2593461"/>
            <a:ext cx="292377" cy="292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6" y="0"/>
                </a:moveTo>
                <a:cubicBezTo>
                  <a:pt x="7318" y="0"/>
                  <a:pt x="4803" y="1006"/>
                  <a:pt x="2881" y="3016"/>
                </a:cubicBezTo>
                <a:cubicBezTo>
                  <a:pt x="-961" y="7037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7"/>
                  <a:pt x="16797" y="3016"/>
                </a:cubicBezTo>
                <a:cubicBezTo>
                  <a:pt x="14875" y="1006"/>
                  <a:pt x="12354" y="0"/>
                  <a:pt x="9836" y="0"/>
                </a:cubicBezTo>
                <a:close/>
                <a:moveTo>
                  <a:pt x="13983" y="5123"/>
                </a:moveTo>
                <a:cubicBezTo>
                  <a:pt x="14087" y="5103"/>
                  <a:pt x="14195" y="5105"/>
                  <a:pt x="14299" y="5134"/>
                </a:cubicBezTo>
                <a:cubicBezTo>
                  <a:pt x="14448" y="5167"/>
                  <a:pt x="14626" y="5294"/>
                  <a:pt x="14916" y="5503"/>
                </a:cubicBezTo>
                <a:lnTo>
                  <a:pt x="15395" y="5850"/>
                </a:lnTo>
                <a:cubicBezTo>
                  <a:pt x="15685" y="6060"/>
                  <a:pt x="15861" y="6185"/>
                  <a:pt x="15943" y="6319"/>
                </a:cubicBezTo>
                <a:cubicBezTo>
                  <a:pt x="16068" y="6503"/>
                  <a:pt x="16108" y="6740"/>
                  <a:pt x="16054" y="6959"/>
                </a:cubicBezTo>
                <a:cubicBezTo>
                  <a:pt x="16022" y="7115"/>
                  <a:pt x="15901" y="7295"/>
                  <a:pt x="15701" y="7598"/>
                </a:cubicBezTo>
                <a:lnTo>
                  <a:pt x="10031" y="16178"/>
                </a:lnTo>
                <a:cubicBezTo>
                  <a:pt x="9831" y="16481"/>
                  <a:pt x="9712" y="16665"/>
                  <a:pt x="9583" y="16752"/>
                </a:cubicBezTo>
                <a:cubicBezTo>
                  <a:pt x="9407" y="16882"/>
                  <a:pt x="9186" y="16925"/>
                  <a:pt x="8978" y="16867"/>
                </a:cubicBezTo>
                <a:cubicBezTo>
                  <a:pt x="8962" y="16864"/>
                  <a:pt x="8930" y="16834"/>
                  <a:pt x="8914" y="16829"/>
                </a:cubicBezTo>
                <a:cubicBezTo>
                  <a:pt x="8913" y="16829"/>
                  <a:pt x="8910" y="16829"/>
                  <a:pt x="8909" y="16829"/>
                </a:cubicBezTo>
                <a:cubicBezTo>
                  <a:pt x="8793" y="16803"/>
                  <a:pt x="8623" y="16675"/>
                  <a:pt x="8435" y="16542"/>
                </a:cubicBezTo>
                <a:cubicBezTo>
                  <a:pt x="8403" y="16519"/>
                  <a:pt x="8396" y="16523"/>
                  <a:pt x="8361" y="16498"/>
                </a:cubicBezTo>
                <a:cubicBezTo>
                  <a:pt x="8359" y="16497"/>
                  <a:pt x="8358" y="16499"/>
                  <a:pt x="8356" y="16498"/>
                </a:cubicBezTo>
                <a:cubicBezTo>
                  <a:pt x="8330" y="16479"/>
                  <a:pt x="8326" y="16480"/>
                  <a:pt x="8298" y="16459"/>
                </a:cubicBezTo>
                <a:lnTo>
                  <a:pt x="4278" y="13548"/>
                </a:lnTo>
                <a:cubicBezTo>
                  <a:pt x="3988" y="13339"/>
                  <a:pt x="3812" y="13214"/>
                  <a:pt x="3730" y="13079"/>
                </a:cubicBezTo>
                <a:cubicBezTo>
                  <a:pt x="3605" y="12895"/>
                  <a:pt x="3564" y="12664"/>
                  <a:pt x="3619" y="12445"/>
                </a:cubicBezTo>
                <a:cubicBezTo>
                  <a:pt x="3651" y="12289"/>
                  <a:pt x="3772" y="12103"/>
                  <a:pt x="3972" y="11800"/>
                </a:cubicBezTo>
                <a:lnTo>
                  <a:pt x="4304" y="11298"/>
                </a:lnTo>
                <a:cubicBezTo>
                  <a:pt x="4504" y="10995"/>
                  <a:pt x="4623" y="10811"/>
                  <a:pt x="4752" y="10725"/>
                </a:cubicBezTo>
                <a:cubicBezTo>
                  <a:pt x="4928" y="10594"/>
                  <a:pt x="5154" y="10552"/>
                  <a:pt x="5363" y="10609"/>
                </a:cubicBezTo>
                <a:cubicBezTo>
                  <a:pt x="5512" y="10642"/>
                  <a:pt x="5685" y="10769"/>
                  <a:pt x="5974" y="10978"/>
                </a:cubicBezTo>
                <a:lnTo>
                  <a:pt x="8588" y="12870"/>
                </a:lnTo>
                <a:lnTo>
                  <a:pt x="13245" y="5823"/>
                </a:lnTo>
                <a:cubicBezTo>
                  <a:pt x="13445" y="5520"/>
                  <a:pt x="13565" y="5336"/>
                  <a:pt x="13693" y="5249"/>
                </a:cubicBezTo>
                <a:cubicBezTo>
                  <a:pt x="13781" y="5184"/>
                  <a:pt x="13879" y="5142"/>
                  <a:pt x="13983" y="5123"/>
                </a:cubicBezTo>
                <a:close/>
              </a:path>
            </a:pathLst>
          </a:custGeom>
          <a:solidFill>
            <a:srgbClr val="416F2E"/>
          </a:solidFill>
          <a:ln w="3175">
            <a:miter lim="400000"/>
          </a:ln>
        </p:spPr>
        <p:txBody>
          <a:bodyPr lIns="24207" tIns="24207" rIns="24207" bIns="24207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1pPr>
            <a:lvl2pPr marL="0" marR="0" indent="3429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2pPr>
            <a:lvl3pPr marL="0" marR="0" indent="6858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3pPr>
            <a:lvl4pPr marL="0" marR="0" indent="10287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4pPr>
            <a:lvl5pPr marL="0" marR="0" indent="13716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5pPr>
            <a:lvl6pPr marL="0" marR="0" indent="17145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6pPr>
            <a:lvl7pPr marL="0" marR="0" indent="20574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7pPr>
            <a:lvl8pPr marL="0" marR="0" indent="24003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8pPr>
            <a:lvl9pPr marL="0" marR="0" indent="27432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9pPr>
          </a:lstStyle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>
              <a:solidFill>
                <a:srgbClr val="97BB87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AAA45F3-AE2B-48CF-9859-0F74B58EB3A6}"/>
              </a:ext>
            </a:extLst>
          </p:cNvPr>
          <p:cNvSpPr txBox="1"/>
          <p:nvPr/>
        </p:nvSpPr>
        <p:spPr>
          <a:xfrm>
            <a:off x="2209483" y="2593090"/>
            <a:ext cx="3209697" cy="8644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1800"/>
              </a:spcAft>
            </a:pPr>
            <a:r>
              <a:rPr lang="ru-RU" sz="2400" dirty="0">
                <a:solidFill>
                  <a:srgbClr val="416F2E"/>
                </a:solidFill>
              </a:rPr>
              <a:t>Когда возникает </a:t>
            </a:r>
            <a:br>
              <a:rPr lang="ru-RU" sz="2400" dirty="0">
                <a:solidFill>
                  <a:srgbClr val="416F2E"/>
                </a:solidFill>
              </a:rPr>
            </a:br>
            <a:r>
              <a:rPr lang="ru-RU" sz="2400" dirty="0">
                <a:solidFill>
                  <a:srgbClr val="416F2E"/>
                </a:solidFill>
              </a:rPr>
              <a:t>на практике</a:t>
            </a:r>
            <a:r>
              <a:rPr lang="en-US" sz="2400" dirty="0">
                <a:solidFill>
                  <a:srgbClr val="416F2E"/>
                </a:solidFill>
                <a:latin typeface="Myriad Pro" panose="020B0503030403020204"/>
              </a:rPr>
              <a:t>:</a:t>
            </a:r>
            <a:endParaRPr lang="ru-RU" sz="2400" dirty="0">
              <a:solidFill>
                <a:srgbClr val="416F2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08BA93D-8E13-41FD-8312-AB12C52EC7F0}"/>
                  </a:ext>
                </a:extLst>
              </p:cNvPr>
              <p:cNvSpPr txBox="1"/>
              <p:nvPr/>
            </p:nvSpPr>
            <p:spPr>
              <a:xfrm>
                <a:off x="2051720" y="3529565"/>
                <a:ext cx="1994545" cy="5127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sz="2400" b="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40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08BA93D-8E13-41FD-8312-AB12C52EC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3529565"/>
                <a:ext cx="1994545" cy="512756"/>
              </a:xfrm>
              <a:prstGeom prst="rect">
                <a:avLst/>
              </a:prstGeom>
              <a:blipFill>
                <a:blip r:embed="rId5"/>
                <a:stretch>
                  <a:fillRect t="-731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CF34E860-3C41-463A-8720-0D5FBD0D52D6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Распределение хи-квадрат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CECF4D0-71E3-49DF-A743-46E7E017D386}"/>
                  </a:ext>
                </a:extLst>
              </p:cNvPr>
              <p:cNvSpPr txBox="1"/>
              <p:nvPr/>
            </p:nvSpPr>
            <p:spPr>
              <a:xfrm>
                <a:off x="539552" y="692696"/>
                <a:ext cx="8424480" cy="14848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rgbClr val="373737"/>
                    </a:solidFill>
                  </a:rPr>
                  <a:t>Случайные величины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𝑖𝑖𝑑</m:t>
                    </m:r>
                    <m:r>
                      <a:rPr lang="ru-RU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ru-RU" sz="2400" dirty="0">
                    <a:solidFill>
                      <a:srgbClr val="28506A"/>
                    </a:solidFill>
                  </a:rPr>
                  <a:t>.</a:t>
                </a:r>
                <a:endParaRPr lang="en-US" sz="2400" dirty="0">
                  <a:solidFill>
                    <a:srgbClr val="28506A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rgbClr val="373737"/>
                    </a:solidFill>
                  </a:rPr>
                  <a:t>Случайная величина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+ …+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 ~ 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ru-RU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имеет </a:t>
                </a:r>
                <a:r>
                  <a:rPr lang="en-US" sz="2400" dirty="0">
                    <a:solidFill>
                      <a:srgbClr val="373737"/>
                    </a:solidFill>
                  </a:rPr>
                  <a:t>“</a:t>
                </a:r>
                <a:r>
                  <a:rPr lang="ru-RU" sz="2400" dirty="0">
                    <a:solidFill>
                      <a:srgbClr val="373737"/>
                    </a:solidFill>
                  </a:rPr>
                  <a:t>хи-квадрат</a:t>
                </a:r>
                <a:r>
                  <a:rPr lang="en-US" sz="2400" dirty="0">
                    <a:solidFill>
                      <a:srgbClr val="373737"/>
                    </a:solidFill>
                  </a:rPr>
                  <a:t>”</a:t>
                </a:r>
                <a:r>
                  <a:rPr lang="ru-RU" sz="2400" dirty="0">
                    <a:solidFill>
                      <a:srgbClr val="373737"/>
                    </a:solidFill>
                  </a:rPr>
                  <a:t> распределение с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степенями свободы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1" dirty="0">
                    <a:solidFill>
                      <a:srgbClr val="5C5B5C"/>
                    </a:solidFill>
                  </a:rPr>
                  <a:t> </a:t>
                </a:r>
                <a:endParaRPr lang="ru-RU" sz="2400" b="1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CECF4D0-71E3-49DF-A743-46E7E017D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424480" cy="1484864"/>
              </a:xfrm>
              <a:prstGeom prst="rect">
                <a:avLst/>
              </a:prstGeom>
              <a:blipFill>
                <a:blip r:embed="rId6"/>
                <a:stretch>
                  <a:fillRect l="-2262" t="-5983" r="-1810" b="-34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 err="1">
                <a:solidFill>
                  <a:srgbClr val="28506A"/>
                </a:solidFill>
              </a:rPr>
              <a:t>Квантильное</a:t>
            </a:r>
            <a:r>
              <a:rPr lang="ru-RU" sz="3200" b="1" dirty="0">
                <a:solidFill>
                  <a:srgbClr val="28506A"/>
                </a:solidFill>
              </a:rPr>
              <a:t> преобразование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399F6E4-2838-4147-BED3-92F59129692E}"/>
                  </a:ext>
                </a:extLst>
              </p:cNvPr>
              <p:cNvSpPr txBox="1"/>
              <p:nvPr/>
            </p:nvSpPr>
            <p:spPr>
              <a:xfrm>
                <a:off x="2159999" y="3573016"/>
                <a:ext cx="5000921" cy="7861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i="1" dirty="0">
                  <a:solidFill>
                    <a:srgbClr val="28506A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400" b="0" dirty="0">
                    <a:solidFill>
                      <a:srgbClr val="28506A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ru-RU" sz="2400" dirty="0">
                  <a:solidFill>
                    <a:srgbClr val="54748B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399F6E4-2838-4147-BED3-92F591296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999" y="3573016"/>
                <a:ext cx="5000921" cy="786177"/>
              </a:xfrm>
              <a:prstGeom prst="rect">
                <a:avLst/>
              </a:prstGeom>
              <a:blipFill>
                <a:blip r:embed="rId4"/>
                <a:stretch>
                  <a:fillRect l="-3544" b="-2258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Содержимое 2">
                <a:extLst>
                  <a:ext uri="{FF2B5EF4-FFF2-40B4-BE49-F238E27FC236}">
                    <a16:creationId xmlns:a16="http://schemas.microsoft.com/office/drawing/2014/main" id="{71A4E0EF-63A8-D040-BA01-D6C01E7E64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4653136"/>
                <a:ext cx="6769260" cy="1218224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Функция распределения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>
                    <a:solidFill>
                      <a:srgbClr val="2850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соответствует равномерному распределению на отрезке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[0; 1]</m:t>
                    </m:r>
                  </m:oMath>
                </a14:m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8" name="Содержимое 2">
                <a:extLst>
                  <a:ext uri="{FF2B5EF4-FFF2-40B4-BE49-F238E27FC236}">
                    <a16:creationId xmlns:a16="http://schemas.microsoft.com/office/drawing/2014/main" id="{71A4E0EF-63A8-D040-BA01-D6C01E7E6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653136"/>
                <a:ext cx="6769260" cy="1218224"/>
              </a:xfrm>
              <a:prstGeom prst="rect">
                <a:avLst/>
              </a:prstGeom>
              <a:blipFill>
                <a:blip r:embed="rId5"/>
                <a:stretch>
                  <a:fillRect l="-2814" t="-7292" r="-93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F7C18BA-D6CC-1448-952A-714FFDFE2325}"/>
              </a:ext>
            </a:extLst>
          </p:cNvPr>
          <p:cNvSpPr/>
          <p:nvPr/>
        </p:nvSpPr>
        <p:spPr>
          <a:xfrm>
            <a:off x="539552" y="2823319"/>
            <a:ext cx="28284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Доказательство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40C6F5C2-7EB7-4957-B6BD-BF900E49BE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460940" cy="1854162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06A"/>
                    </a:solidFill>
                    <a:latin typeface="Myriad Pro" pitchFamily="34" charset="0"/>
                  </a:rPr>
                  <a:t>Теорема</a:t>
                </a:r>
                <a:r>
                  <a:rPr lang="en-US" sz="2400" b="1" dirty="0">
                    <a:solidFill>
                      <a:srgbClr val="28506A"/>
                    </a:solidFill>
                    <a:latin typeface="Myriad Pro" pitchFamily="34" charset="0"/>
                  </a:rPr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Пусть функция распределения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ru-RU" sz="2400" dirty="0">
                    <a:solidFill>
                      <a:srgbClr val="54748B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непрерывна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/>
                </a:r>
                <a:b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тогда случайная величина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400" b="0" i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2850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имеет равномерное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распределение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на отрезке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[0; 1]</m:t>
                    </m:r>
                  </m:oMath>
                </a14:m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40C6F5C2-7EB7-4957-B6BD-BF900E49B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460940" cy="1854162"/>
              </a:xfrm>
              <a:prstGeom prst="rect">
                <a:avLst/>
              </a:prstGeom>
              <a:blipFill>
                <a:blip r:embed="rId6"/>
                <a:stretch>
                  <a:fillRect l="-2252" t="-4795" b="-137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670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 err="1">
                <a:solidFill>
                  <a:srgbClr val="28506A"/>
                </a:solidFill>
              </a:rPr>
              <a:t>Квантильное</a:t>
            </a:r>
            <a:r>
              <a:rPr lang="ru-RU" sz="3200" b="1" dirty="0">
                <a:solidFill>
                  <a:srgbClr val="28506A"/>
                </a:solidFill>
              </a:rPr>
              <a:t> преобразование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7A8CF2D4-FC1E-9A4B-83B6-689454E8AF9A}"/>
              </a:ext>
            </a:extLst>
          </p:cNvPr>
          <p:cNvSpPr/>
          <p:nvPr/>
        </p:nvSpPr>
        <p:spPr>
          <a:xfrm>
            <a:off x="467544" y="644495"/>
            <a:ext cx="81369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</a:rPr>
              <a:t>С помощью </a:t>
            </a:r>
            <a:r>
              <a:rPr lang="ru-RU" sz="2400" dirty="0" err="1">
                <a:solidFill>
                  <a:srgbClr val="373737"/>
                </a:solidFill>
              </a:rPr>
              <a:t>квантильного</a:t>
            </a:r>
            <a:r>
              <a:rPr lang="ru-RU" sz="2400" dirty="0">
                <a:solidFill>
                  <a:srgbClr val="373737"/>
                </a:solidFill>
              </a:rPr>
              <a:t> преобразования мы можем получить из равномерной случайной величины любую другую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AE9188B9-E45B-48BB-A29C-ADDB6E3C4415}"/>
              </a:ext>
            </a:extLst>
          </p:cNvPr>
          <p:cNvGrpSpPr/>
          <p:nvPr/>
        </p:nvGrpSpPr>
        <p:grpSpPr>
          <a:xfrm>
            <a:off x="1168566" y="3411510"/>
            <a:ext cx="6973635" cy="1796773"/>
            <a:chOff x="1168566" y="3411510"/>
            <a:chExt cx="6973635" cy="17967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Прямоугольник 10">
                  <a:extLst>
                    <a:ext uri="{FF2B5EF4-FFF2-40B4-BE49-F238E27FC236}">
                      <a16:creationId xmlns:a16="http://schemas.microsoft.com/office/drawing/2014/main" id="{1EEE0CA2-7637-284F-A1CD-23F7F02C9052}"/>
                    </a:ext>
                  </a:extLst>
                </p:cNvPr>
                <p:cNvSpPr/>
                <p:nvPr/>
              </p:nvSpPr>
              <p:spPr>
                <a:xfrm>
                  <a:off x="3920210" y="3676951"/>
                  <a:ext cx="176452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ru-RU" sz="2400" dirty="0">
                    <a:solidFill>
                      <a:srgbClr val="28506A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Прямоугольник 10">
                  <a:extLst>
                    <a:ext uri="{FF2B5EF4-FFF2-40B4-BE49-F238E27FC236}">
                      <a16:creationId xmlns:a16="http://schemas.microsoft.com/office/drawing/2014/main" id="{1EEE0CA2-7637-284F-A1CD-23F7F02C90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0210" y="3676951"/>
                  <a:ext cx="1764522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Прямоугольник 11">
                  <a:extLst>
                    <a:ext uri="{FF2B5EF4-FFF2-40B4-BE49-F238E27FC236}">
                      <a16:creationId xmlns:a16="http://schemas.microsoft.com/office/drawing/2014/main" id="{8F1C526E-F986-B747-B832-42E264378290}"/>
                    </a:ext>
                  </a:extLst>
                </p:cNvPr>
                <p:cNvSpPr/>
                <p:nvPr/>
              </p:nvSpPr>
              <p:spPr>
                <a:xfrm>
                  <a:off x="1168566" y="4685063"/>
                  <a:ext cx="196105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8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 ~ </m:t>
                        </m:r>
                        <m:r>
                          <a:rPr lang="en-US" sz="28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sz="28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[0;1]</m:t>
                        </m:r>
                      </m:oMath>
                    </m:oMathPara>
                  </a14:m>
                  <a:endParaRPr lang="ru-RU" sz="2800" dirty="0">
                    <a:solidFill>
                      <a:srgbClr val="28506A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Прямоугольник 11">
                  <a:extLst>
                    <a:ext uri="{FF2B5EF4-FFF2-40B4-BE49-F238E27FC236}">
                      <a16:creationId xmlns:a16="http://schemas.microsoft.com/office/drawing/2014/main" id="{8F1C526E-F986-B747-B832-42E2643782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8566" y="4685063"/>
                  <a:ext cx="1961050" cy="523220"/>
                </a:xfrm>
                <a:prstGeom prst="rect">
                  <a:avLst/>
                </a:prstGeom>
                <a:blipFill>
                  <a:blip r:embed="rId5"/>
                  <a:stretch>
                    <a:fillRect r="-1299" b="-25000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Прямоугольник 13">
                  <a:extLst>
                    <a:ext uri="{FF2B5EF4-FFF2-40B4-BE49-F238E27FC236}">
                      <a16:creationId xmlns:a16="http://schemas.microsoft.com/office/drawing/2014/main" id="{0F121D2E-CD10-664B-ADD5-28A3ADFCBD9F}"/>
                    </a:ext>
                  </a:extLst>
                </p:cNvPr>
                <p:cNvSpPr/>
                <p:nvPr/>
              </p:nvSpPr>
              <p:spPr>
                <a:xfrm>
                  <a:off x="6489120" y="4685063"/>
                  <a:ext cx="165308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 ~ </m:t>
                        </m:r>
                        <m:r>
                          <a:rPr lang="en-US" sz="28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8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sz="2800" dirty="0">
                    <a:solidFill>
                      <a:srgbClr val="28506A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Прямоугольник 13">
                  <a:extLst>
                    <a:ext uri="{FF2B5EF4-FFF2-40B4-BE49-F238E27FC236}">
                      <a16:creationId xmlns:a16="http://schemas.microsoft.com/office/drawing/2014/main" id="{0F121D2E-CD10-664B-ADD5-28A3ADFCBD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9120" y="4685063"/>
                  <a:ext cx="1653081" cy="523220"/>
                </a:xfrm>
                <a:prstGeom prst="rect">
                  <a:avLst/>
                </a:prstGeom>
                <a:blipFill>
                  <a:blip r:embed="rId6"/>
                  <a:stretch>
                    <a:fillRect r="-1527" b="-25000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Arrow">
              <a:extLst>
                <a:ext uri="{FF2B5EF4-FFF2-40B4-BE49-F238E27FC236}">
                  <a16:creationId xmlns:a16="http://schemas.microsoft.com/office/drawing/2014/main" id="{B0C3D92C-E295-44C5-8E65-D5038585DF8A}"/>
                </a:ext>
              </a:extLst>
            </p:cNvPr>
            <p:cNvSpPr/>
            <p:nvPr/>
          </p:nvSpPr>
          <p:spPr>
            <a:xfrm>
              <a:off x="3894562" y="3411510"/>
              <a:ext cx="1616788" cy="187760"/>
            </a:xfrm>
            <a:prstGeom prst="rightArrow">
              <a:avLst>
                <a:gd name="adj1" fmla="val 36848"/>
                <a:gd name="adj2" fmla="val 66277"/>
              </a:avLst>
            </a:prstGeom>
            <a:gradFill>
              <a:gsLst>
                <a:gs pos="0">
                  <a:srgbClr val="28506A">
                    <a:alpha val="0"/>
                  </a:srgbClr>
                </a:gs>
                <a:gs pos="100000">
                  <a:srgbClr val="28506A"/>
                </a:gs>
              </a:gsLst>
            </a:gradFill>
            <a:ln w="3175">
              <a:miter lim="400000"/>
            </a:ln>
          </p:spPr>
          <p:txBody>
            <a:bodyPr lIns="19050" tIns="19050" rIns="19050" bIns="19050" anchor="ctr"/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</p:grpSp>
      <p:pic>
        <p:nvPicPr>
          <p:cNvPr id="13" name="Рисунок 4">
            <a:extLst>
              <a:ext uri="{FF2B5EF4-FFF2-40B4-BE49-F238E27FC236}">
                <a16:creationId xmlns:a16="http://schemas.microsoft.com/office/drawing/2014/main" id="{9AC12707-EAE7-DD42-9693-B20EAFDE92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52120" y="2442473"/>
            <a:ext cx="3390362" cy="2168455"/>
          </a:xfrm>
          <a:prstGeom prst="rect">
            <a:avLst/>
          </a:prstGeom>
        </p:spPr>
      </p:pic>
      <p:pic>
        <p:nvPicPr>
          <p:cNvPr id="16" name="Рисунок 3">
            <a:extLst>
              <a:ext uri="{FF2B5EF4-FFF2-40B4-BE49-F238E27FC236}">
                <a16:creationId xmlns:a16="http://schemas.microsoft.com/office/drawing/2014/main" id="{78A762D4-8442-D84C-832F-CDB9709060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4454" y="2455458"/>
            <a:ext cx="3196726" cy="214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21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Всё переплетено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89A1E3-B360-BC4C-B5A4-30677921B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026" y="619128"/>
            <a:ext cx="4616254" cy="5300998"/>
          </a:xfrm>
          <a:prstGeom prst="rect">
            <a:avLst/>
          </a:prstGeom>
        </p:spPr>
      </p:pic>
      <p:sp>
        <p:nvSpPr>
          <p:cNvPr id="6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33C5BEE4-993D-0D4B-932A-5A8DEB1A1057}"/>
              </a:ext>
            </a:extLst>
          </p:cNvPr>
          <p:cNvSpPr txBox="1"/>
          <p:nvPr/>
        </p:nvSpPr>
        <p:spPr>
          <a:xfrm>
            <a:off x="539552" y="6093296"/>
            <a:ext cx="7776409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06A"/>
              </a:buClr>
            </a:pPr>
            <a:r>
              <a:rPr lang="ru-RU" sz="1800" dirty="0">
                <a:solidFill>
                  <a:srgbClr val="28506A"/>
                </a:solidFill>
              </a:rPr>
              <a:t>http://www.math.wm.edu/~leemis/2008amstat.pdf</a:t>
            </a:r>
          </a:p>
        </p:txBody>
      </p:sp>
    </p:spTree>
    <p:extLst>
      <p:ext uri="{BB962C8B-B14F-4D97-AF65-F5344CB8AC3E}">
        <p14:creationId xmlns:p14="http://schemas.microsoft.com/office/powerpoint/2010/main" val="174395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3">
            <a:extLst>
              <a:ext uri="{FF2B5EF4-FFF2-40B4-BE49-F238E27FC236}">
                <a16:creationId xmlns:a16="http://schemas.microsoft.com/office/drawing/2014/main" id="{104E511C-D143-B845-AA05-EA7885C69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026" y="619128"/>
            <a:ext cx="4616254" cy="5300998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Всё переплетено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12270F2-0164-48A3-ADA9-4AA44156C95E}"/>
              </a:ext>
            </a:extLst>
          </p:cNvPr>
          <p:cNvSpPr/>
          <p:nvPr/>
        </p:nvSpPr>
        <p:spPr>
          <a:xfrm>
            <a:off x="2555776" y="1628800"/>
            <a:ext cx="3672408" cy="2376264"/>
          </a:xfrm>
          <a:prstGeom prst="rect">
            <a:avLst/>
          </a:prstGeom>
          <a:noFill/>
          <a:ln w="38100">
            <a:solidFill>
              <a:srgbClr val="C0504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DD837B"/>
              </a:solidFill>
            </a:endParaRPr>
          </a:p>
        </p:txBody>
      </p:sp>
      <p:sp>
        <p:nvSpPr>
          <p:cNvPr id="9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AB6C1781-052E-E242-B844-63EAE5DAC480}"/>
              </a:ext>
            </a:extLst>
          </p:cNvPr>
          <p:cNvSpPr txBox="1"/>
          <p:nvPr/>
        </p:nvSpPr>
        <p:spPr>
          <a:xfrm>
            <a:off x="539552" y="6093296"/>
            <a:ext cx="7776409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06A"/>
              </a:buClr>
            </a:pPr>
            <a:r>
              <a:rPr lang="ru-RU" sz="1800" dirty="0">
                <a:solidFill>
                  <a:srgbClr val="28506A"/>
                </a:solidFill>
              </a:rPr>
              <a:t>http://www.math.wm.edu/~leemis/2008amstat.pdf</a:t>
            </a:r>
          </a:p>
        </p:txBody>
      </p:sp>
    </p:spTree>
    <p:extLst>
      <p:ext uri="{BB962C8B-B14F-4D97-AF65-F5344CB8AC3E}">
        <p14:creationId xmlns:p14="http://schemas.microsoft.com/office/powerpoint/2010/main" val="158475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Всё переплетено</a:t>
            </a:r>
          </a:p>
        </p:txBody>
      </p:sp>
      <p:pic>
        <p:nvPicPr>
          <p:cNvPr id="4" name="Рисунок 3" descr="Изображение выглядит как текст, карта&#10;&#10;Автоматически созданное описание">
            <a:extLst>
              <a:ext uri="{FF2B5EF4-FFF2-40B4-BE49-F238E27FC236}">
                <a16:creationId xmlns:a16="http://schemas.microsoft.com/office/drawing/2014/main" id="{80CDB56D-3F41-4693-9FB9-8A6655F8D1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584775"/>
            <a:ext cx="7632393" cy="5088262"/>
          </a:xfrm>
          <a:prstGeom prst="rect">
            <a:avLst/>
          </a:prstGeom>
          <a:ln>
            <a:solidFill>
              <a:srgbClr val="DD837B"/>
            </a:solidFill>
          </a:ln>
          <a:effectLst/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83231A6-8296-4CC3-A895-AC1EF54E5613}"/>
              </a:ext>
            </a:extLst>
          </p:cNvPr>
          <p:cNvSpPr/>
          <p:nvPr/>
        </p:nvSpPr>
        <p:spPr>
          <a:xfrm>
            <a:off x="580744" y="589491"/>
            <a:ext cx="7632393" cy="5088262"/>
          </a:xfrm>
          <a:prstGeom prst="rect">
            <a:avLst/>
          </a:prstGeom>
          <a:noFill/>
          <a:ln w="38100">
            <a:solidFill>
              <a:srgbClr val="C0504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DD837B"/>
              </a:solidFill>
            </a:endParaRPr>
          </a:p>
        </p:txBody>
      </p:sp>
      <p:sp>
        <p:nvSpPr>
          <p:cNvPr id="7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8ECB65AB-A817-3B40-B052-49280AC0DCB0}"/>
              </a:ext>
            </a:extLst>
          </p:cNvPr>
          <p:cNvSpPr txBox="1"/>
          <p:nvPr/>
        </p:nvSpPr>
        <p:spPr>
          <a:xfrm>
            <a:off x="539552" y="6093296"/>
            <a:ext cx="7776409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06A"/>
              </a:buClr>
            </a:pPr>
            <a:r>
              <a:rPr lang="ru-RU" sz="1800" dirty="0">
                <a:solidFill>
                  <a:srgbClr val="28506A"/>
                </a:solidFill>
              </a:rPr>
              <a:t>http://www.math.wm.edu/~leemis/2008amstat.pdf</a:t>
            </a:r>
          </a:p>
        </p:txBody>
      </p:sp>
    </p:spTree>
    <p:extLst>
      <p:ext uri="{BB962C8B-B14F-4D97-AF65-F5344CB8AC3E}">
        <p14:creationId xmlns:p14="http://schemas.microsoft.com/office/powerpoint/2010/main" val="43929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Всё переплетено</a:t>
            </a:r>
          </a:p>
        </p:txBody>
      </p:sp>
      <p:pic>
        <p:nvPicPr>
          <p:cNvPr id="12" name="Рисунок 11" descr="Изображение выглядит как текст, карта&#10;&#10;Автоматически созданное описание">
            <a:extLst>
              <a:ext uri="{FF2B5EF4-FFF2-40B4-BE49-F238E27FC236}">
                <a16:creationId xmlns:a16="http://schemas.microsoft.com/office/drawing/2014/main" id="{D0A255C2-ED96-41EF-AAD6-5193B799E0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584775"/>
            <a:ext cx="7632393" cy="5088262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EE6FA49-C55C-4712-AD47-988F3A0AB018}"/>
              </a:ext>
            </a:extLst>
          </p:cNvPr>
          <p:cNvSpPr/>
          <p:nvPr/>
        </p:nvSpPr>
        <p:spPr>
          <a:xfrm>
            <a:off x="611560" y="584775"/>
            <a:ext cx="7632393" cy="5088262"/>
          </a:xfrm>
          <a:prstGeom prst="rect">
            <a:avLst/>
          </a:prstGeom>
          <a:noFill/>
          <a:ln w="38100">
            <a:solidFill>
              <a:srgbClr val="C0504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513D"/>
              </a:solidFill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48AA335E-6AF1-4142-B2F5-4462E3A0F6BF}"/>
              </a:ext>
            </a:extLst>
          </p:cNvPr>
          <p:cNvSpPr/>
          <p:nvPr/>
        </p:nvSpPr>
        <p:spPr>
          <a:xfrm>
            <a:off x="2209799" y="1371600"/>
            <a:ext cx="1097757" cy="385763"/>
          </a:xfrm>
          <a:prstGeom prst="roundRect">
            <a:avLst/>
          </a:prstGeom>
          <a:noFill/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DD837B"/>
              </a:solidFill>
            </a:endParaRP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17754724-D7CA-4D6A-870B-713C51AC79F6}"/>
              </a:ext>
            </a:extLst>
          </p:cNvPr>
          <p:cNvSpPr/>
          <p:nvPr/>
        </p:nvSpPr>
        <p:spPr>
          <a:xfrm>
            <a:off x="3955077" y="2690813"/>
            <a:ext cx="933629" cy="381000"/>
          </a:xfrm>
          <a:prstGeom prst="roundRect">
            <a:avLst/>
          </a:prstGeom>
          <a:noFill/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DD837B"/>
              </a:solidFill>
            </a:endParaRP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42819024-FE6A-4457-A186-72DCC8EB3395}"/>
              </a:ext>
            </a:extLst>
          </p:cNvPr>
          <p:cNvSpPr/>
          <p:nvPr/>
        </p:nvSpPr>
        <p:spPr>
          <a:xfrm>
            <a:off x="1971998" y="4379391"/>
            <a:ext cx="940271" cy="385763"/>
          </a:xfrm>
          <a:prstGeom prst="roundRect">
            <a:avLst/>
          </a:prstGeom>
          <a:noFill/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DD837B"/>
              </a:solidFill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E0403AF4-20A4-4D26-8ED6-B4D14CD4E836}"/>
              </a:ext>
            </a:extLst>
          </p:cNvPr>
          <p:cNvSpPr/>
          <p:nvPr/>
        </p:nvSpPr>
        <p:spPr>
          <a:xfrm>
            <a:off x="2050416" y="5173285"/>
            <a:ext cx="938053" cy="385763"/>
          </a:xfrm>
          <a:prstGeom prst="roundRect">
            <a:avLst/>
          </a:prstGeom>
          <a:noFill/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DD837B"/>
              </a:solidFill>
            </a:endParaRPr>
          </a:p>
        </p:txBody>
      </p:sp>
      <p:sp>
        <p:nvSpPr>
          <p:cNvPr id="11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CEE2FE42-65F9-5844-BDE2-FF7FCEB2204D}"/>
              </a:ext>
            </a:extLst>
          </p:cNvPr>
          <p:cNvSpPr txBox="1"/>
          <p:nvPr/>
        </p:nvSpPr>
        <p:spPr>
          <a:xfrm>
            <a:off x="539552" y="6093296"/>
            <a:ext cx="7776409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06A"/>
              </a:buClr>
            </a:pPr>
            <a:r>
              <a:rPr lang="ru-RU" sz="1800" dirty="0">
                <a:solidFill>
                  <a:srgbClr val="28506A"/>
                </a:solidFill>
              </a:rPr>
              <a:t>http://www.math.wm.edu/~leemis/2008amstat.pdf</a:t>
            </a:r>
          </a:p>
        </p:txBody>
      </p:sp>
    </p:spTree>
    <p:extLst>
      <p:ext uri="{BB962C8B-B14F-4D97-AF65-F5344CB8AC3E}">
        <p14:creationId xmlns:p14="http://schemas.microsoft.com/office/powerpoint/2010/main" val="142185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Резюме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604448" cy="37444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 err="1">
                <a:solidFill>
                  <a:srgbClr val="373737"/>
                </a:solidFill>
                <a:latin typeface="Myriad Pro" pitchFamily="34" charset="0"/>
              </a:rPr>
              <a:t>Квантильное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преобразование помогает сгенерировать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из равномерной случайной величины другие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ЗБЧ и метод Монте-Карло помогают с помощью симуляций искать характеристики различных распределений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Генерации не заменяют аналитических выкладок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так как они неэффективны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а также встречаются ситуации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где провести их очень сложно</a:t>
            </a:r>
          </a:p>
        </p:txBody>
      </p:sp>
    </p:spTree>
    <p:extLst>
      <p:ext uri="{BB962C8B-B14F-4D97-AF65-F5344CB8AC3E}">
        <p14:creationId xmlns:p14="http://schemas.microsoft.com/office/powerpoint/2010/main" val="144511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670493C-D480-0244-B262-F2DA90188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769" y="728212"/>
            <a:ext cx="5149885" cy="33334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01E4E364-4814-A843-98B6-81E92839F9B9}"/>
                  </a:ext>
                </a:extLst>
              </p:cNvPr>
              <p:cNvSpPr/>
              <p:nvPr/>
            </p:nvSpPr>
            <p:spPr>
              <a:xfrm>
                <a:off x="5760000" y="812612"/>
                <a:ext cx="3240000" cy="6001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𝑖𝑖𝑑</m:t>
                      </m:r>
                      <m:r>
                        <a:rPr lang="ru-RU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01E4E364-4814-A843-98B6-81E92839F9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000" y="812612"/>
                <a:ext cx="3240000" cy="600164"/>
              </a:xfrm>
              <a:prstGeom prst="rect">
                <a:avLst/>
              </a:prstGeom>
              <a:blipFill>
                <a:blip r:embed="rId5"/>
                <a:stretch>
                  <a:fillRect l="-3137" t="-62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20E26F8-D176-C740-B5C6-7D9A1E8A7CB1}"/>
                  </a:ext>
                </a:extLst>
              </p:cNvPr>
              <p:cNvSpPr/>
              <p:nvPr/>
            </p:nvSpPr>
            <p:spPr>
              <a:xfrm>
                <a:off x="5760000" y="1471911"/>
                <a:ext cx="3240000" cy="61478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+ …+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20E26F8-D176-C740-B5C6-7D9A1E8A7C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000" y="1471911"/>
                <a:ext cx="3240000" cy="614784"/>
              </a:xfrm>
              <a:prstGeom prst="rect">
                <a:avLst/>
              </a:prstGeom>
              <a:blipFill>
                <a:blip r:embed="rId6"/>
                <a:stretch>
                  <a:fillRect l="-3137" t="-408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D1675E3-842F-3943-BEEC-08F92D04F14C}"/>
                  </a:ext>
                </a:extLst>
              </p:cNvPr>
              <p:cNvSpPr/>
              <p:nvPr/>
            </p:nvSpPr>
            <p:spPr>
              <a:xfrm>
                <a:off x="5796496" y="4752000"/>
                <a:ext cx="2279056" cy="6001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D1675E3-842F-3943-BEEC-08F92D04F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496" y="4752000"/>
                <a:ext cx="2279056" cy="600164"/>
              </a:xfrm>
              <a:prstGeom prst="rect">
                <a:avLst/>
              </a:prstGeom>
              <a:blipFill>
                <a:blip r:embed="rId7"/>
                <a:stretch>
                  <a:fillRect l="-444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A31820A-6E87-CA4E-BF86-7864762B9098}"/>
              </a:ext>
            </a:extLst>
          </p:cNvPr>
          <p:cNvSpPr/>
          <p:nvPr/>
        </p:nvSpPr>
        <p:spPr>
          <a:xfrm>
            <a:off x="467544" y="4176000"/>
            <a:ext cx="21597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Плотность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27075FD-8CB8-0249-A349-B60B478037A5}"/>
                  </a:ext>
                </a:extLst>
              </p:cNvPr>
              <p:cNvSpPr txBox="1"/>
              <p:nvPr/>
            </p:nvSpPr>
            <p:spPr>
              <a:xfrm>
                <a:off x="459094" y="4756549"/>
                <a:ext cx="4783425" cy="10426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27075FD-8CB8-0249-A349-B60B47803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94" y="4756549"/>
                <a:ext cx="4783425" cy="1042658"/>
              </a:xfrm>
              <a:prstGeom prst="rect">
                <a:avLst/>
              </a:prstGeom>
              <a:blipFill>
                <a:blip r:embed="rId8"/>
                <a:stretch>
                  <a:fillRect l="-1330" t="-1220" r="-532" b="-853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BBAD4054-6C16-9646-8AA9-A7D16B33BBAB}"/>
              </a:ext>
            </a:extLst>
          </p:cNvPr>
          <p:cNvSpPr/>
          <p:nvPr/>
        </p:nvSpPr>
        <p:spPr>
          <a:xfrm>
            <a:off x="5688352" y="4176000"/>
            <a:ext cx="2772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Характеристики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35CE9310-50FF-B34D-B022-E38B718649D9}"/>
                  </a:ext>
                </a:extLst>
              </p:cNvPr>
              <p:cNvSpPr/>
              <p:nvPr/>
            </p:nvSpPr>
            <p:spPr>
              <a:xfrm>
                <a:off x="5796496" y="5400000"/>
                <a:ext cx="1805815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35CE9310-50FF-B34D-B022-E38B718649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496" y="5400000"/>
                <a:ext cx="1805815" cy="369332"/>
              </a:xfrm>
              <a:prstGeom prst="rect">
                <a:avLst/>
              </a:prstGeom>
              <a:blipFill>
                <a:blip r:embed="rId9"/>
                <a:stretch>
                  <a:fillRect l="-5634" b="-689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AD23048-1061-4CC4-94FF-07B8A53471A7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Распределение хи-квадрат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A6A26A-E87E-F34E-80C4-58F9D10A1B4B}"/>
              </a:ext>
            </a:extLst>
          </p:cNvPr>
          <p:cNvSpPr txBox="1">
            <a:spLocks/>
          </p:cNvSpPr>
          <p:nvPr/>
        </p:nvSpPr>
        <p:spPr>
          <a:xfrm>
            <a:off x="5760000" y="2132856"/>
            <a:ext cx="3143152" cy="10530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1800"/>
              </a:spcAft>
            </a:pPr>
            <a:r>
              <a:rPr lang="ru-RU" sz="2400" dirty="0">
                <a:solidFill>
                  <a:srgbClr val="373737"/>
                </a:solidFill>
              </a:rPr>
              <a:t>Из-за квадратов принимает только положительные значения</a:t>
            </a:r>
          </a:p>
        </p:txBody>
      </p:sp>
    </p:spTree>
    <p:extLst>
      <p:ext uri="{BB962C8B-B14F-4D97-AF65-F5344CB8AC3E}">
        <p14:creationId xmlns:p14="http://schemas.microsoft.com/office/powerpoint/2010/main" val="257728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Степени свободы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2F8DD8-1F38-C64E-9F56-510515B87822}"/>
              </a:ext>
            </a:extLst>
          </p:cNvPr>
          <p:cNvSpPr txBox="1"/>
          <p:nvPr/>
        </p:nvSpPr>
        <p:spPr>
          <a:xfrm>
            <a:off x="539552" y="692696"/>
            <a:ext cx="8316000" cy="12032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sz="2400" b="1" dirty="0">
                <a:solidFill>
                  <a:srgbClr val="373737"/>
                </a:solidFill>
              </a:rPr>
              <a:t>Число </a:t>
            </a:r>
            <a:r>
              <a:rPr lang="ru-RU" sz="2400" b="1" dirty="0" err="1">
                <a:solidFill>
                  <a:srgbClr val="373737"/>
                </a:solidFill>
              </a:rPr>
              <a:t>степенеи</a:t>
            </a:r>
            <a:r>
              <a:rPr lang="ru-RU" sz="2400" b="1" dirty="0">
                <a:solidFill>
                  <a:srgbClr val="373737"/>
                </a:solidFill>
              </a:rPr>
              <a:t>̆ свободы </a:t>
            </a:r>
            <a:r>
              <a:rPr lang="ru-RU" sz="2400" dirty="0">
                <a:solidFill>
                  <a:srgbClr val="373737"/>
                </a:solidFill>
              </a:rPr>
              <a:t>– количество элементов варьирования, которые могут принимать произвольные значения, не изменяющие заданных характеристик.</a:t>
            </a:r>
            <a:endParaRPr lang="ru-RU" sz="2400" b="1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64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Степени свободы</a:t>
            </a:r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9B45D342-2494-408C-98CB-F31246ABF6EF}"/>
              </a:ext>
            </a:extLst>
          </p:cNvPr>
          <p:cNvSpPr/>
          <p:nvPr/>
        </p:nvSpPr>
        <p:spPr>
          <a:xfrm>
            <a:off x="468000" y="2159999"/>
            <a:ext cx="8460000" cy="2002567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A04C3A-422D-F94A-8EF9-680E296A94BF}"/>
              </a:ext>
            </a:extLst>
          </p:cNvPr>
          <p:cNvSpPr txBox="1"/>
          <p:nvPr/>
        </p:nvSpPr>
        <p:spPr>
          <a:xfrm>
            <a:off x="539552" y="692696"/>
            <a:ext cx="8316000" cy="12032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sz="2400" b="1" dirty="0">
                <a:solidFill>
                  <a:srgbClr val="373737"/>
                </a:solidFill>
              </a:rPr>
              <a:t>Число </a:t>
            </a:r>
            <a:r>
              <a:rPr lang="ru-RU" sz="2400" b="1" dirty="0" err="1">
                <a:solidFill>
                  <a:srgbClr val="373737"/>
                </a:solidFill>
              </a:rPr>
              <a:t>степенеи</a:t>
            </a:r>
            <a:r>
              <a:rPr lang="ru-RU" sz="2400" b="1" dirty="0">
                <a:solidFill>
                  <a:srgbClr val="373737"/>
                </a:solidFill>
              </a:rPr>
              <a:t>̆ свободы </a:t>
            </a:r>
            <a:r>
              <a:rPr lang="ru-RU" sz="2400" dirty="0">
                <a:solidFill>
                  <a:srgbClr val="373737"/>
                </a:solidFill>
              </a:rPr>
              <a:t>– количество элементов варьирования, которые могут принимать произвольные значения, не изменяющие заданных характеристик.</a:t>
            </a:r>
            <a:endParaRPr lang="ru-RU" sz="2400" b="1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651108-4CBA-294B-9D0A-EACAB0336245}"/>
                  </a:ext>
                </a:extLst>
              </p:cNvPr>
              <p:cNvSpPr txBox="1"/>
              <p:nvPr/>
            </p:nvSpPr>
            <p:spPr>
              <a:xfrm>
                <a:off x="683568" y="2329598"/>
                <a:ext cx="8002627" cy="15314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ru-RU" sz="2400" b="1" dirty="0">
                    <a:solidFill>
                      <a:srgbClr val="28506A"/>
                    </a:solidFill>
                  </a:rPr>
                  <a:t>Пример</a:t>
                </a:r>
                <a:r>
                  <a:rPr lang="en-US" sz="2400" b="1" dirty="0">
                    <a:solidFill>
                      <a:srgbClr val="28506A"/>
                    </a:solidFill>
                  </a:rPr>
                  <a:t> 1:</a:t>
                </a:r>
                <a:r>
                  <a:rPr lang="ru-RU" sz="2400" b="1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Дано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чисел со средним </a:t>
                </a:r>
                <a:r>
                  <a:rPr lang="ru-RU" sz="2400" dirty="0">
                    <a:solidFill>
                      <a:srgbClr val="28506A"/>
                    </a:solidFill>
                  </a:rPr>
                  <a:t>5</a:t>
                </a:r>
                <a:r>
                  <a:rPr lang="en-US" sz="2400" dirty="0">
                    <a:solidFill>
                      <a:srgbClr val="373737"/>
                    </a:solidFill>
                  </a:rPr>
                  <a:t>.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Нужно подобрать другие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чисел со средним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ru-RU" sz="2400" i="1" dirty="0">
                        <a:solidFill>
                          <a:srgbClr val="5C5B5C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</a:p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rgbClr val="373737"/>
                    </a:solidFill>
                  </a:rPr>
                  <a:t>Произвольно можем выбрать только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чисел. Число степеней свободы здесь равно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7 – 1 = 6</m:t>
                    </m:r>
                    <m:r>
                      <a:rPr lang="en-US" sz="2400" i="1" dirty="0">
                        <a:solidFill>
                          <a:srgbClr val="5C5B5C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651108-4CBA-294B-9D0A-EACAB03362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2329598"/>
                <a:ext cx="8002627" cy="1531450"/>
              </a:xfrm>
              <a:prstGeom prst="rect">
                <a:avLst/>
              </a:prstGeom>
              <a:blipFill>
                <a:blip r:embed="rId4"/>
                <a:stretch>
                  <a:fillRect l="-2377" t="-5833" b="-2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81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План</a:t>
            </a:r>
          </a:p>
        </p:txBody>
      </p:sp>
      <p:sp>
        <p:nvSpPr>
          <p:cNvPr id="5" name="Содержимое 2">
            <a:extLst>
              <a:ext uri="{FF2B5EF4-FFF2-40B4-BE49-F238E27FC236}">
                <a16:creationId xmlns:a16="http://schemas.microsoft.com/office/drawing/2014/main" id="{860FD5DB-7EE9-1D43-91D4-DFBE479A1C63}"/>
              </a:ext>
            </a:extLst>
          </p:cNvPr>
          <p:cNvSpPr txBox="1">
            <a:spLocks/>
          </p:cNvSpPr>
          <p:nvPr/>
        </p:nvSpPr>
        <p:spPr>
          <a:xfrm>
            <a:off x="539750" y="692696"/>
            <a:ext cx="8316726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Основные распределения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встречающиеся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 математической статистике </a:t>
            </a:r>
          </a:p>
        </p:txBody>
      </p:sp>
    </p:spTree>
    <p:extLst>
      <p:ext uri="{BB962C8B-B14F-4D97-AF65-F5344CB8AC3E}">
        <p14:creationId xmlns:p14="http://schemas.microsoft.com/office/powerpoint/2010/main" val="255466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Степени свободы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716BF7-DB50-CE49-B5C5-96518B1230D9}"/>
              </a:ext>
            </a:extLst>
          </p:cNvPr>
          <p:cNvSpPr txBox="1"/>
          <p:nvPr/>
        </p:nvSpPr>
        <p:spPr>
          <a:xfrm>
            <a:off x="539552" y="692696"/>
            <a:ext cx="8316000" cy="12032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sz="2400" b="1" dirty="0">
                <a:solidFill>
                  <a:srgbClr val="373737"/>
                </a:solidFill>
              </a:rPr>
              <a:t>Число </a:t>
            </a:r>
            <a:r>
              <a:rPr lang="ru-RU" sz="2400" b="1" dirty="0" err="1">
                <a:solidFill>
                  <a:srgbClr val="373737"/>
                </a:solidFill>
              </a:rPr>
              <a:t>степенеи</a:t>
            </a:r>
            <a:r>
              <a:rPr lang="ru-RU" sz="2400" b="1" dirty="0">
                <a:solidFill>
                  <a:srgbClr val="373737"/>
                </a:solidFill>
              </a:rPr>
              <a:t>̆ свободы </a:t>
            </a:r>
            <a:r>
              <a:rPr lang="ru-RU" sz="2400" dirty="0">
                <a:solidFill>
                  <a:srgbClr val="373737"/>
                </a:solidFill>
              </a:rPr>
              <a:t>– количество элементов варьирования, которые могут принимать произвольные значения, не изменяющие заданных характеристик.</a:t>
            </a:r>
            <a:endParaRPr lang="ru-RU" sz="2400" b="1" dirty="0">
              <a:solidFill>
                <a:srgbClr val="373737"/>
              </a:solidFill>
            </a:endParaRPr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31F9C7D2-75E9-CD42-A81C-839AE42A7324}"/>
              </a:ext>
            </a:extLst>
          </p:cNvPr>
          <p:cNvSpPr/>
          <p:nvPr/>
        </p:nvSpPr>
        <p:spPr>
          <a:xfrm>
            <a:off x="468000" y="2159999"/>
            <a:ext cx="8460000" cy="1845065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6A0D5A-B081-5544-88DF-7DFB874EBF3F}"/>
                  </a:ext>
                </a:extLst>
              </p:cNvPr>
              <p:cNvSpPr txBox="1"/>
              <p:nvPr/>
            </p:nvSpPr>
            <p:spPr>
              <a:xfrm>
                <a:off x="683568" y="2329598"/>
                <a:ext cx="8002627" cy="15314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ru-RU" sz="2400" b="1" dirty="0">
                    <a:solidFill>
                      <a:srgbClr val="28506A"/>
                    </a:solidFill>
                  </a:rPr>
                  <a:t>Пример</a:t>
                </a:r>
                <a:r>
                  <a:rPr lang="en-US" sz="2400" b="1" dirty="0">
                    <a:solidFill>
                      <a:srgbClr val="28506A"/>
                    </a:solidFill>
                    <a:latin typeface="Myriad Pro" panose="020B0503030403020204"/>
                  </a:rPr>
                  <a:t> 2: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При вычислении дисперсии по выборке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из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  <a:latin typeface="Myriad Pro" panose="020B0503030403020204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наблюдений число степеней свободы равно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−1,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  <a:latin typeface="Myriad Pro" panose="020B0503030403020204"/>
                  </a:rPr>
                  <a:t> </a:t>
                </a:r>
                <a:r>
                  <a:rPr lang="ru-RU" sz="2400" dirty="0">
                    <a:solidFill>
                      <a:srgbClr val="5C5B5C"/>
                    </a:solidFill>
                    <a:latin typeface="Myriad Pro" panose="020B0503030403020204"/>
                  </a:rPr>
                  <a:t/>
                </a:r>
                <a:br>
                  <a:rPr lang="ru-RU" sz="2400" dirty="0">
                    <a:solidFill>
                      <a:srgbClr val="5C5B5C"/>
                    </a:solidFill>
                    <a:latin typeface="Myriad Pro" panose="020B0503030403020204"/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так как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степень свободы используется при расчёте среднего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6A0D5A-B081-5544-88DF-7DFB874EB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2329598"/>
                <a:ext cx="8002627" cy="1531450"/>
              </a:xfrm>
              <a:prstGeom prst="rect">
                <a:avLst/>
              </a:prstGeom>
              <a:blipFill>
                <a:blip r:embed="rId4"/>
                <a:stretch>
                  <a:fillRect l="-2377" t="-5833" b="-75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485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Распределение Стьюдента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45A0DA-1474-1B48-B296-7A3F776AB373}"/>
                  </a:ext>
                </a:extLst>
              </p:cNvPr>
              <p:cNvSpPr txBox="1"/>
              <p:nvPr/>
            </p:nvSpPr>
            <p:spPr>
              <a:xfrm>
                <a:off x="539552" y="692696"/>
                <a:ext cx="8208692" cy="28324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rgbClr val="373737"/>
                    </a:solidFill>
                  </a:rPr>
                  <a:t>Независимые случайные величины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0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dirty="0">
                    <a:solidFill>
                      <a:srgbClr val="28506A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 dirty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∼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ru-RU" sz="2400" dirty="0">
                    <a:solidFill>
                      <a:srgbClr val="5C5B5C"/>
                    </a:solidFill>
                  </a:rPr>
                  <a:t>.</a:t>
                </a: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45A0DA-1474-1B48-B296-7A3F776AB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208692" cy="2832483"/>
              </a:xfrm>
              <a:prstGeom prst="rect">
                <a:avLst/>
              </a:prstGeom>
              <a:blipFill>
                <a:blip r:embed="rId4"/>
                <a:stretch>
                  <a:fillRect l="-2322" t="-269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750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Распределение Стьюдента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35D628-52BE-9A49-B879-699D7ED970CF}"/>
                  </a:ext>
                </a:extLst>
              </p:cNvPr>
              <p:cNvSpPr txBox="1"/>
              <p:nvPr/>
            </p:nvSpPr>
            <p:spPr>
              <a:xfrm>
                <a:off x="539552" y="692696"/>
                <a:ext cx="8208692" cy="28324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rgbClr val="373737"/>
                    </a:solidFill>
                  </a:rPr>
                  <a:t>Независимые случайные величины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0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dirty="0">
                    <a:solidFill>
                      <a:srgbClr val="28506A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 dirty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∼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ru-RU" sz="2400" dirty="0">
                    <a:solidFill>
                      <a:srgbClr val="5C5B5C"/>
                    </a:solidFill>
                  </a:rPr>
                  <a:t>.</a:t>
                </a:r>
              </a:p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rgbClr val="373737"/>
                    </a:solidFill>
                  </a:rPr>
                  <a:t>Тогда случайная величина</a:t>
                </a:r>
              </a:p>
              <a:p>
                <a:pPr marL="803275"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rad>
                        </m:den>
                      </m:f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rgbClr val="373737"/>
                    </a:solidFill>
                  </a:rPr>
                  <a:t>имеет распределение Стьюдента с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54748B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степенями свободы.</a:t>
                </a:r>
                <a:endParaRPr lang="en-US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35D628-52BE-9A49-B879-699D7ED97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208692" cy="2832483"/>
              </a:xfrm>
              <a:prstGeom prst="rect">
                <a:avLst/>
              </a:prstGeom>
              <a:blipFill>
                <a:blip r:embed="rId4"/>
                <a:stretch>
                  <a:fillRect l="-2322" t="-269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426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Распределение Стьюдента</a:t>
            </a:r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9DC70B55-661F-44B8-ADE0-601E17DBCA05}"/>
              </a:ext>
            </a:extLst>
          </p:cNvPr>
          <p:cNvSpPr/>
          <p:nvPr/>
        </p:nvSpPr>
        <p:spPr>
          <a:xfrm>
            <a:off x="714364" y="3776014"/>
            <a:ext cx="7386028" cy="2029250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7BA17BA4-BFFA-434D-9A53-FECD2932E412}"/>
              </a:ext>
            </a:extLst>
          </p:cNvPr>
          <p:cNvSpPr/>
          <p:nvPr/>
        </p:nvSpPr>
        <p:spPr>
          <a:xfrm>
            <a:off x="899592" y="4064389"/>
            <a:ext cx="292377" cy="292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6" y="0"/>
                </a:moveTo>
                <a:cubicBezTo>
                  <a:pt x="7318" y="0"/>
                  <a:pt x="4803" y="1006"/>
                  <a:pt x="2881" y="3016"/>
                </a:cubicBezTo>
                <a:cubicBezTo>
                  <a:pt x="-961" y="7037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7"/>
                  <a:pt x="16797" y="3016"/>
                </a:cubicBezTo>
                <a:cubicBezTo>
                  <a:pt x="14875" y="1006"/>
                  <a:pt x="12354" y="0"/>
                  <a:pt x="9836" y="0"/>
                </a:cubicBezTo>
                <a:close/>
                <a:moveTo>
                  <a:pt x="13983" y="5123"/>
                </a:moveTo>
                <a:cubicBezTo>
                  <a:pt x="14087" y="5103"/>
                  <a:pt x="14195" y="5105"/>
                  <a:pt x="14299" y="5134"/>
                </a:cubicBezTo>
                <a:cubicBezTo>
                  <a:pt x="14448" y="5167"/>
                  <a:pt x="14626" y="5294"/>
                  <a:pt x="14916" y="5503"/>
                </a:cubicBezTo>
                <a:lnTo>
                  <a:pt x="15395" y="5850"/>
                </a:lnTo>
                <a:cubicBezTo>
                  <a:pt x="15685" y="6060"/>
                  <a:pt x="15861" y="6185"/>
                  <a:pt x="15943" y="6319"/>
                </a:cubicBezTo>
                <a:cubicBezTo>
                  <a:pt x="16068" y="6503"/>
                  <a:pt x="16108" y="6740"/>
                  <a:pt x="16054" y="6959"/>
                </a:cubicBezTo>
                <a:cubicBezTo>
                  <a:pt x="16022" y="7115"/>
                  <a:pt x="15901" y="7295"/>
                  <a:pt x="15701" y="7598"/>
                </a:cubicBezTo>
                <a:lnTo>
                  <a:pt x="10031" y="16178"/>
                </a:lnTo>
                <a:cubicBezTo>
                  <a:pt x="9831" y="16481"/>
                  <a:pt x="9712" y="16665"/>
                  <a:pt x="9583" y="16752"/>
                </a:cubicBezTo>
                <a:cubicBezTo>
                  <a:pt x="9407" y="16882"/>
                  <a:pt x="9186" y="16925"/>
                  <a:pt x="8978" y="16867"/>
                </a:cubicBezTo>
                <a:cubicBezTo>
                  <a:pt x="8962" y="16864"/>
                  <a:pt x="8930" y="16834"/>
                  <a:pt x="8914" y="16829"/>
                </a:cubicBezTo>
                <a:cubicBezTo>
                  <a:pt x="8913" y="16829"/>
                  <a:pt x="8910" y="16829"/>
                  <a:pt x="8909" y="16829"/>
                </a:cubicBezTo>
                <a:cubicBezTo>
                  <a:pt x="8793" y="16803"/>
                  <a:pt x="8623" y="16675"/>
                  <a:pt x="8435" y="16542"/>
                </a:cubicBezTo>
                <a:cubicBezTo>
                  <a:pt x="8403" y="16519"/>
                  <a:pt x="8396" y="16523"/>
                  <a:pt x="8361" y="16498"/>
                </a:cubicBezTo>
                <a:cubicBezTo>
                  <a:pt x="8359" y="16497"/>
                  <a:pt x="8358" y="16499"/>
                  <a:pt x="8356" y="16498"/>
                </a:cubicBezTo>
                <a:cubicBezTo>
                  <a:pt x="8330" y="16479"/>
                  <a:pt x="8326" y="16480"/>
                  <a:pt x="8298" y="16459"/>
                </a:cubicBezTo>
                <a:lnTo>
                  <a:pt x="4278" y="13548"/>
                </a:lnTo>
                <a:cubicBezTo>
                  <a:pt x="3988" y="13339"/>
                  <a:pt x="3812" y="13214"/>
                  <a:pt x="3730" y="13079"/>
                </a:cubicBezTo>
                <a:cubicBezTo>
                  <a:pt x="3605" y="12895"/>
                  <a:pt x="3564" y="12664"/>
                  <a:pt x="3619" y="12445"/>
                </a:cubicBezTo>
                <a:cubicBezTo>
                  <a:pt x="3651" y="12289"/>
                  <a:pt x="3772" y="12103"/>
                  <a:pt x="3972" y="11800"/>
                </a:cubicBezTo>
                <a:lnTo>
                  <a:pt x="4304" y="11298"/>
                </a:lnTo>
                <a:cubicBezTo>
                  <a:pt x="4504" y="10995"/>
                  <a:pt x="4623" y="10811"/>
                  <a:pt x="4752" y="10725"/>
                </a:cubicBezTo>
                <a:cubicBezTo>
                  <a:pt x="4928" y="10594"/>
                  <a:pt x="5154" y="10552"/>
                  <a:pt x="5363" y="10609"/>
                </a:cubicBezTo>
                <a:cubicBezTo>
                  <a:pt x="5512" y="10642"/>
                  <a:pt x="5685" y="10769"/>
                  <a:pt x="5974" y="10978"/>
                </a:cubicBezTo>
                <a:lnTo>
                  <a:pt x="8588" y="12870"/>
                </a:lnTo>
                <a:lnTo>
                  <a:pt x="13245" y="5823"/>
                </a:lnTo>
                <a:cubicBezTo>
                  <a:pt x="13445" y="5520"/>
                  <a:pt x="13565" y="5336"/>
                  <a:pt x="13693" y="5249"/>
                </a:cubicBezTo>
                <a:cubicBezTo>
                  <a:pt x="13781" y="5184"/>
                  <a:pt x="13879" y="5142"/>
                  <a:pt x="13983" y="5123"/>
                </a:cubicBezTo>
                <a:close/>
              </a:path>
            </a:pathLst>
          </a:custGeom>
          <a:solidFill>
            <a:srgbClr val="416F2E"/>
          </a:solidFill>
          <a:ln w="3175">
            <a:miter lim="400000"/>
          </a:ln>
        </p:spPr>
        <p:txBody>
          <a:bodyPr lIns="24207" tIns="24207" rIns="24207" bIns="24207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1pPr>
            <a:lvl2pPr marL="0" marR="0" indent="3429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2pPr>
            <a:lvl3pPr marL="0" marR="0" indent="6858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3pPr>
            <a:lvl4pPr marL="0" marR="0" indent="10287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4pPr>
            <a:lvl5pPr marL="0" marR="0" indent="13716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5pPr>
            <a:lvl6pPr marL="0" marR="0" indent="17145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6pPr>
            <a:lvl7pPr marL="0" marR="0" indent="20574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7pPr>
            <a:lvl8pPr marL="0" marR="0" indent="24003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8pPr>
            <a:lvl9pPr marL="0" marR="0" indent="27432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9pPr>
          </a:lstStyle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EF7F51-E888-4BB3-8BF5-EB12976180B4}"/>
              </a:ext>
            </a:extLst>
          </p:cNvPr>
          <p:cNvSpPr txBox="1"/>
          <p:nvPr/>
        </p:nvSpPr>
        <p:spPr>
          <a:xfrm>
            <a:off x="1403648" y="4038470"/>
            <a:ext cx="4509595" cy="5540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1800"/>
              </a:spcAft>
            </a:pPr>
            <a:r>
              <a:rPr lang="ru-RU" sz="2400" dirty="0">
                <a:solidFill>
                  <a:srgbClr val="416F2E"/>
                </a:solidFill>
              </a:rPr>
              <a:t>Когда возникает на практике</a:t>
            </a:r>
            <a:r>
              <a:rPr lang="en-US" sz="2400" dirty="0">
                <a:solidFill>
                  <a:srgbClr val="416F2E"/>
                </a:solidFill>
                <a:latin typeface="Myriad Pro" panose="020B0503030403020204"/>
              </a:rPr>
              <a:t>:</a:t>
            </a:r>
            <a:endParaRPr lang="ru-RU" sz="2400" dirty="0">
              <a:solidFill>
                <a:srgbClr val="416F2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8DF5D42-B500-3844-AF88-E99EFED4CFE0}"/>
                  </a:ext>
                </a:extLst>
              </p:cNvPr>
              <p:cNvSpPr txBox="1"/>
              <p:nvPr/>
            </p:nvSpPr>
            <p:spPr>
              <a:xfrm>
                <a:off x="1403648" y="4653136"/>
                <a:ext cx="6966567" cy="108012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>
                  <a:lnSpc>
                    <a:spcPct val="60000"/>
                  </a:lnSpc>
                  <a:spcAft>
                    <a:spcPts val="1800"/>
                  </a:spcAft>
                </a:pPr>
                <a:r>
                  <a:rPr lang="ru-RU" sz="2400" dirty="0">
                    <a:solidFill>
                      <a:srgbClr val="373737"/>
                    </a:solidFill>
                  </a:rPr>
                  <a:t>Мы будем часто встречаться с выражением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den>
                    </m:f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имеющим распределение Стьюдента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8DF5D42-B500-3844-AF88-E99EFED4C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4653136"/>
                <a:ext cx="6966567" cy="1080120"/>
              </a:xfrm>
              <a:prstGeom prst="rect">
                <a:avLst/>
              </a:prstGeom>
              <a:blipFill>
                <a:blip r:embed="rId4"/>
                <a:stretch>
                  <a:fillRect l="-2550" t="-7059" b="-235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24F0068-7331-47F4-B746-95823D041751}"/>
                  </a:ext>
                </a:extLst>
              </p:cNvPr>
              <p:cNvSpPr txBox="1"/>
              <p:nvPr/>
            </p:nvSpPr>
            <p:spPr>
              <a:xfrm>
                <a:off x="539552" y="692696"/>
                <a:ext cx="8208692" cy="28324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rgbClr val="373737"/>
                    </a:solidFill>
                  </a:rPr>
                  <a:t>Независимые случайные величины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0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dirty="0">
                    <a:solidFill>
                      <a:srgbClr val="28506A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 dirty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∼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ru-RU" sz="2400" dirty="0">
                    <a:solidFill>
                      <a:srgbClr val="5C5B5C"/>
                    </a:solidFill>
                  </a:rPr>
                  <a:t>.</a:t>
                </a:r>
              </a:p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rgbClr val="373737"/>
                    </a:solidFill>
                  </a:rPr>
                  <a:t>Тогда случайная величина</a:t>
                </a:r>
              </a:p>
              <a:p>
                <a:pPr marL="803275"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rad>
                        </m:den>
                      </m:f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rgbClr val="373737"/>
                    </a:solidFill>
                  </a:rPr>
                  <a:t>имеет распределение Стьюдента с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54748B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степенями свободы.</a:t>
                </a:r>
                <a:endParaRPr lang="en-US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24F0068-7331-47F4-B746-95823D041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208692" cy="2832483"/>
              </a:xfrm>
              <a:prstGeom prst="rect">
                <a:avLst/>
              </a:prstGeom>
              <a:blipFill>
                <a:blip r:embed="rId5"/>
                <a:stretch>
                  <a:fillRect l="-2322" t="-269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746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2CB1AE-E5F8-D648-8E9E-5AD788CD1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70" y="610753"/>
            <a:ext cx="5322321" cy="3465697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Распределение Стьюдента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D1675E3-842F-3943-BEEC-08F92D04F14C}"/>
                  </a:ext>
                </a:extLst>
              </p:cNvPr>
              <p:cNvSpPr/>
              <p:nvPr/>
            </p:nvSpPr>
            <p:spPr>
              <a:xfrm>
                <a:off x="5760000" y="4800240"/>
                <a:ext cx="1630984" cy="6001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D1675E3-842F-3943-BEEC-08F92D04F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000" y="4800240"/>
                <a:ext cx="1630984" cy="600164"/>
              </a:xfrm>
              <a:prstGeom prst="rect">
                <a:avLst/>
              </a:prstGeom>
              <a:blipFill>
                <a:blip r:embed="rId5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A31820A-6E87-CA4E-BF86-7864762B9098}"/>
              </a:ext>
            </a:extLst>
          </p:cNvPr>
          <p:cNvSpPr/>
          <p:nvPr/>
        </p:nvSpPr>
        <p:spPr>
          <a:xfrm>
            <a:off x="539552" y="4149080"/>
            <a:ext cx="1585370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Плотность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27075FD-8CB8-0249-A349-B60B478037A5}"/>
                  </a:ext>
                </a:extLst>
              </p:cNvPr>
              <p:cNvSpPr txBox="1"/>
              <p:nvPr/>
            </p:nvSpPr>
            <p:spPr>
              <a:xfrm>
                <a:off x="539552" y="4744431"/>
                <a:ext cx="4605363" cy="12673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rad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27075FD-8CB8-0249-A349-B60B47803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744431"/>
                <a:ext cx="4605363" cy="1267335"/>
              </a:xfrm>
              <a:prstGeom prst="rect">
                <a:avLst/>
              </a:prstGeom>
              <a:blipFill>
                <a:blip r:embed="rId6"/>
                <a:stretch>
                  <a:fillRect l="-3030" t="-1000" b="-6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BBAD4054-6C16-9646-8AA9-A7D16B33BBAB}"/>
              </a:ext>
            </a:extLst>
          </p:cNvPr>
          <p:cNvSpPr/>
          <p:nvPr/>
        </p:nvSpPr>
        <p:spPr>
          <a:xfrm>
            <a:off x="5760000" y="4149080"/>
            <a:ext cx="2502929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Характеристики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35CE9310-50FF-B34D-B022-E38B718649D9}"/>
                  </a:ext>
                </a:extLst>
              </p:cNvPr>
              <p:cNvSpPr/>
              <p:nvPr/>
            </p:nvSpPr>
            <p:spPr>
              <a:xfrm>
                <a:off x="5760000" y="5319782"/>
                <a:ext cx="2792880" cy="53194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35CE9310-50FF-B34D-B022-E38B718649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000" y="5319782"/>
                <a:ext cx="2792880" cy="531940"/>
              </a:xfrm>
              <a:prstGeom prst="rect">
                <a:avLst/>
              </a:prstGeom>
              <a:blipFill>
                <a:blip r:embed="rId7"/>
                <a:stretch>
                  <a:fillRect l="-3636" t="-2439" b="-1463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4B44A984-D92E-CC43-BF8D-76DEE08BF54B}"/>
                  </a:ext>
                </a:extLst>
              </p:cNvPr>
              <p:cNvSpPr/>
              <p:nvPr/>
            </p:nvSpPr>
            <p:spPr>
              <a:xfrm>
                <a:off x="5831295" y="741174"/>
                <a:ext cx="3026534" cy="4762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dirty="0">
                    <a:solidFill>
                      <a:srgbClr val="28506A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 dirty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∼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4B44A984-D92E-CC43-BF8D-76DEE08BF5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1295" y="741174"/>
                <a:ext cx="3026534" cy="476284"/>
              </a:xfrm>
              <a:prstGeom prst="rect">
                <a:avLst/>
              </a:prstGeom>
              <a:blipFill>
                <a:blip r:embed="rId8"/>
                <a:stretch>
                  <a:fillRect l="-840" t="-7895" r="-2101" b="-263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51448428-A260-7645-87F7-DB270313054E}"/>
                  </a:ext>
                </a:extLst>
              </p:cNvPr>
              <p:cNvSpPr/>
              <p:nvPr/>
            </p:nvSpPr>
            <p:spPr>
              <a:xfrm>
                <a:off x="5724128" y="1395288"/>
                <a:ext cx="2630144" cy="11696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rad>
                        </m:den>
                      </m:f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 ~ 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51448428-A260-7645-87F7-DB27031305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1395288"/>
                <a:ext cx="2630144" cy="11696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545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AF7F3C-A655-DA4B-9682-526A0A5D1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035" y="1772816"/>
            <a:ext cx="8552453" cy="3870622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Тяжёлые хвосты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327234-19CF-5740-B27D-C11BC422A4EC}"/>
              </a:ext>
            </a:extLst>
          </p:cNvPr>
          <p:cNvSpPr txBox="1"/>
          <p:nvPr/>
        </p:nvSpPr>
        <p:spPr>
          <a:xfrm>
            <a:off x="539552" y="692696"/>
            <a:ext cx="7632408" cy="9361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1800"/>
              </a:spcAft>
            </a:pPr>
            <a:r>
              <a:rPr lang="ru-RU" sz="2400" dirty="0">
                <a:solidFill>
                  <a:srgbClr val="373737"/>
                </a:solidFill>
              </a:rPr>
              <a:t>Распределение Стьюдента обладает более тяжёлыми хвостами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/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нежели нормальное</a:t>
            </a:r>
            <a:endParaRPr lang="en-US" sz="2400" dirty="0">
              <a:solidFill>
                <a:srgbClr val="373737"/>
              </a:solidFill>
              <a:latin typeface="Myriad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274986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Распределение Фишера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7D9809-8AE3-CB4A-A88A-F910B36EEE07}"/>
                  </a:ext>
                </a:extLst>
              </p:cNvPr>
              <p:cNvSpPr txBox="1"/>
              <p:nvPr/>
            </p:nvSpPr>
            <p:spPr>
              <a:xfrm>
                <a:off x="539552" y="692696"/>
                <a:ext cx="8424480" cy="3501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rgbClr val="373737"/>
                    </a:solidFill>
                  </a:rPr>
                  <a:t>Независимые случайные величины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</m:t>
                    </m:r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ru-RU" sz="2400" dirty="0">
                    <a:solidFill>
                      <a:srgbClr val="5C5B5C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7D9809-8AE3-CB4A-A88A-F910B36EE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424480" cy="3501088"/>
              </a:xfrm>
              <a:prstGeom prst="rect">
                <a:avLst/>
              </a:prstGeom>
              <a:blipFill>
                <a:blip r:embed="rId4"/>
                <a:stretch>
                  <a:fillRect l="-2262" t="-217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796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Распределение Фишера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C76A27-691F-014C-B724-173173156F30}"/>
                  </a:ext>
                </a:extLst>
              </p:cNvPr>
              <p:cNvSpPr txBox="1"/>
              <p:nvPr/>
            </p:nvSpPr>
            <p:spPr>
              <a:xfrm>
                <a:off x="539552" y="692696"/>
                <a:ext cx="8424480" cy="3501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rgbClr val="373737"/>
                    </a:solidFill>
                  </a:rPr>
                  <a:t>Независимые случайные величины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</m:t>
                    </m:r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ru-RU" sz="2400" dirty="0">
                    <a:solidFill>
                      <a:srgbClr val="5C5B5C"/>
                    </a:solidFill>
                  </a:rPr>
                  <a:t>.</a:t>
                </a:r>
              </a:p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rgbClr val="373737"/>
                    </a:solidFill>
                  </a:rPr>
                  <a:t>Случайная величина</a:t>
                </a:r>
              </a:p>
              <a:p>
                <a:pPr marL="792000"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rad>
                        </m:den>
                      </m:f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rgbClr val="373737"/>
                    </a:solidFill>
                  </a:rPr>
                  <a:t>имеет распределение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Фишера с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степенями свободы.</a:t>
                </a:r>
                <a:endParaRPr lang="en-US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C76A27-691F-014C-B724-173173156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424480" cy="3501088"/>
              </a:xfrm>
              <a:prstGeom prst="rect">
                <a:avLst/>
              </a:prstGeom>
              <a:blipFill>
                <a:blip r:embed="rId4"/>
                <a:stretch>
                  <a:fillRect l="-2262" t="-217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065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Распределение Фишера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5ADF43-254D-614C-9708-86A3BD1E8F8D}"/>
                  </a:ext>
                </a:extLst>
              </p:cNvPr>
              <p:cNvSpPr txBox="1"/>
              <p:nvPr/>
            </p:nvSpPr>
            <p:spPr>
              <a:xfrm>
                <a:off x="539552" y="692696"/>
                <a:ext cx="8424480" cy="3501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rgbClr val="373737"/>
                    </a:solidFill>
                  </a:rPr>
                  <a:t>Независимые случайные величины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</m:t>
                    </m:r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ru-RU" sz="2400" dirty="0">
                    <a:solidFill>
                      <a:srgbClr val="5C5B5C"/>
                    </a:solidFill>
                  </a:rPr>
                  <a:t>.</a:t>
                </a:r>
              </a:p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rgbClr val="373737"/>
                    </a:solidFill>
                  </a:rPr>
                  <a:t>Случайная величина</a:t>
                </a:r>
              </a:p>
              <a:p>
                <a:pPr marL="792000"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rad>
                        </m:den>
                      </m:f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rgbClr val="373737"/>
                    </a:solidFill>
                  </a:rPr>
                  <a:t>имеет распределение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Фишера с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степенями свободы.</a:t>
                </a:r>
                <a:endParaRPr lang="en-US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5ADF43-254D-614C-9708-86A3BD1E8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424480" cy="3501088"/>
              </a:xfrm>
              <a:prstGeom prst="rect">
                <a:avLst/>
              </a:prstGeom>
              <a:blipFill>
                <a:blip r:embed="rId4"/>
                <a:stretch>
                  <a:fillRect l="-2262" t="-217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">
            <a:extLst>
              <a:ext uri="{FF2B5EF4-FFF2-40B4-BE49-F238E27FC236}">
                <a16:creationId xmlns:a16="http://schemas.microsoft.com/office/drawing/2014/main" id="{0A94D727-C8D8-4A41-AAC2-4669D3405D64}"/>
              </a:ext>
            </a:extLst>
          </p:cNvPr>
          <p:cNvSpPr/>
          <p:nvPr/>
        </p:nvSpPr>
        <p:spPr>
          <a:xfrm>
            <a:off x="539750" y="3835772"/>
            <a:ext cx="6624538" cy="2041500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D3BF4285-56ED-4521-B432-14993B737D6A}"/>
              </a:ext>
            </a:extLst>
          </p:cNvPr>
          <p:cNvSpPr/>
          <p:nvPr/>
        </p:nvSpPr>
        <p:spPr>
          <a:xfrm>
            <a:off x="830629" y="4044377"/>
            <a:ext cx="292377" cy="292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6" y="0"/>
                </a:moveTo>
                <a:cubicBezTo>
                  <a:pt x="7318" y="0"/>
                  <a:pt x="4803" y="1006"/>
                  <a:pt x="2881" y="3016"/>
                </a:cubicBezTo>
                <a:cubicBezTo>
                  <a:pt x="-961" y="7037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7"/>
                  <a:pt x="16797" y="3016"/>
                </a:cubicBezTo>
                <a:cubicBezTo>
                  <a:pt x="14875" y="1006"/>
                  <a:pt x="12354" y="0"/>
                  <a:pt x="9836" y="0"/>
                </a:cubicBezTo>
                <a:close/>
                <a:moveTo>
                  <a:pt x="13983" y="5123"/>
                </a:moveTo>
                <a:cubicBezTo>
                  <a:pt x="14087" y="5103"/>
                  <a:pt x="14195" y="5105"/>
                  <a:pt x="14299" y="5134"/>
                </a:cubicBezTo>
                <a:cubicBezTo>
                  <a:pt x="14448" y="5167"/>
                  <a:pt x="14626" y="5294"/>
                  <a:pt x="14916" y="5503"/>
                </a:cubicBezTo>
                <a:lnTo>
                  <a:pt x="15395" y="5850"/>
                </a:lnTo>
                <a:cubicBezTo>
                  <a:pt x="15685" y="6060"/>
                  <a:pt x="15861" y="6185"/>
                  <a:pt x="15943" y="6319"/>
                </a:cubicBezTo>
                <a:cubicBezTo>
                  <a:pt x="16068" y="6503"/>
                  <a:pt x="16108" y="6740"/>
                  <a:pt x="16054" y="6959"/>
                </a:cubicBezTo>
                <a:cubicBezTo>
                  <a:pt x="16022" y="7115"/>
                  <a:pt x="15901" y="7295"/>
                  <a:pt x="15701" y="7598"/>
                </a:cubicBezTo>
                <a:lnTo>
                  <a:pt x="10031" y="16178"/>
                </a:lnTo>
                <a:cubicBezTo>
                  <a:pt x="9831" y="16481"/>
                  <a:pt x="9712" y="16665"/>
                  <a:pt x="9583" y="16752"/>
                </a:cubicBezTo>
                <a:cubicBezTo>
                  <a:pt x="9407" y="16882"/>
                  <a:pt x="9186" y="16925"/>
                  <a:pt x="8978" y="16867"/>
                </a:cubicBezTo>
                <a:cubicBezTo>
                  <a:pt x="8962" y="16864"/>
                  <a:pt x="8930" y="16834"/>
                  <a:pt x="8914" y="16829"/>
                </a:cubicBezTo>
                <a:cubicBezTo>
                  <a:pt x="8913" y="16829"/>
                  <a:pt x="8910" y="16829"/>
                  <a:pt x="8909" y="16829"/>
                </a:cubicBezTo>
                <a:cubicBezTo>
                  <a:pt x="8793" y="16803"/>
                  <a:pt x="8623" y="16675"/>
                  <a:pt x="8435" y="16542"/>
                </a:cubicBezTo>
                <a:cubicBezTo>
                  <a:pt x="8403" y="16519"/>
                  <a:pt x="8396" y="16523"/>
                  <a:pt x="8361" y="16498"/>
                </a:cubicBezTo>
                <a:cubicBezTo>
                  <a:pt x="8359" y="16497"/>
                  <a:pt x="8358" y="16499"/>
                  <a:pt x="8356" y="16498"/>
                </a:cubicBezTo>
                <a:cubicBezTo>
                  <a:pt x="8330" y="16479"/>
                  <a:pt x="8326" y="16480"/>
                  <a:pt x="8298" y="16459"/>
                </a:cubicBezTo>
                <a:lnTo>
                  <a:pt x="4278" y="13548"/>
                </a:lnTo>
                <a:cubicBezTo>
                  <a:pt x="3988" y="13339"/>
                  <a:pt x="3812" y="13214"/>
                  <a:pt x="3730" y="13079"/>
                </a:cubicBezTo>
                <a:cubicBezTo>
                  <a:pt x="3605" y="12895"/>
                  <a:pt x="3564" y="12664"/>
                  <a:pt x="3619" y="12445"/>
                </a:cubicBezTo>
                <a:cubicBezTo>
                  <a:pt x="3651" y="12289"/>
                  <a:pt x="3772" y="12103"/>
                  <a:pt x="3972" y="11800"/>
                </a:cubicBezTo>
                <a:lnTo>
                  <a:pt x="4304" y="11298"/>
                </a:lnTo>
                <a:cubicBezTo>
                  <a:pt x="4504" y="10995"/>
                  <a:pt x="4623" y="10811"/>
                  <a:pt x="4752" y="10725"/>
                </a:cubicBezTo>
                <a:cubicBezTo>
                  <a:pt x="4928" y="10594"/>
                  <a:pt x="5154" y="10552"/>
                  <a:pt x="5363" y="10609"/>
                </a:cubicBezTo>
                <a:cubicBezTo>
                  <a:pt x="5512" y="10642"/>
                  <a:pt x="5685" y="10769"/>
                  <a:pt x="5974" y="10978"/>
                </a:cubicBezTo>
                <a:lnTo>
                  <a:pt x="8588" y="12870"/>
                </a:lnTo>
                <a:lnTo>
                  <a:pt x="13245" y="5823"/>
                </a:lnTo>
                <a:cubicBezTo>
                  <a:pt x="13445" y="5520"/>
                  <a:pt x="13565" y="5336"/>
                  <a:pt x="13693" y="5249"/>
                </a:cubicBezTo>
                <a:cubicBezTo>
                  <a:pt x="13781" y="5184"/>
                  <a:pt x="13879" y="5142"/>
                  <a:pt x="13983" y="5123"/>
                </a:cubicBezTo>
                <a:close/>
              </a:path>
            </a:pathLst>
          </a:custGeom>
          <a:solidFill>
            <a:srgbClr val="416F2E"/>
          </a:solidFill>
          <a:ln w="3175">
            <a:miter lim="400000"/>
          </a:ln>
        </p:spPr>
        <p:txBody>
          <a:bodyPr lIns="24207" tIns="24207" rIns="24207" bIns="24207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1pPr>
            <a:lvl2pPr marL="0" marR="0" indent="3429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2pPr>
            <a:lvl3pPr marL="0" marR="0" indent="6858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3pPr>
            <a:lvl4pPr marL="0" marR="0" indent="10287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4pPr>
            <a:lvl5pPr marL="0" marR="0" indent="13716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5pPr>
            <a:lvl6pPr marL="0" marR="0" indent="17145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6pPr>
            <a:lvl7pPr marL="0" marR="0" indent="20574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7pPr>
            <a:lvl8pPr marL="0" marR="0" indent="24003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8pPr>
            <a:lvl9pPr marL="0" marR="0" indent="27432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9pPr>
          </a:lstStyle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36BFA6-ACC6-4ACF-9755-3F54899A8D7B}"/>
              </a:ext>
            </a:extLst>
          </p:cNvPr>
          <p:cNvSpPr txBox="1"/>
          <p:nvPr/>
        </p:nvSpPr>
        <p:spPr>
          <a:xfrm>
            <a:off x="1413885" y="4002473"/>
            <a:ext cx="4388734" cy="8644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1800"/>
              </a:spcAft>
            </a:pPr>
            <a:r>
              <a:rPr lang="ru-RU" sz="2400" dirty="0">
                <a:solidFill>
                  <a:srgbClr val="416F2E"/>
                </a:solidFill>
              </a:rPr>
              <a:t>Когда возникает на практике</a:t>
            </a:r>
            <a:r>
              <a:rPr lang="en-US" sz="2400" dirty="0">
                <a:solidFill>
                  <a:srgbClr val="416F2E"/>
                </a:solidFill>
                <a:latin typeface="Myriad Pro" panose="020B0503030403020204"/>
              </a:rPr>
              <a:t>:</a:t>
            </a:r>
            <a:endParaRPr lang="ru-RU" sz="2400" dirty="0">
              <a:solidFill>
                <a:srgbClr val="416F2E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DF5D42-B500-3844-AF88-E99EFED4CFE0}"/>
              </a:ext>
            </a:extLst>
          </p:cNvPr>
          <p:cNvSpPr txBox="1"/>
          <p:nvPr/>
        </p:nvSpPr>
        <p:spPr>
          <a:xfrm>
            <a:off x="1396384" y="4560820"/>
            <a:ext cx="5695896" cy="9564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1800"/>
              </a:spcAft>
            </a:pPr>
            <a:r>
              <a:rPr lang="ru-RU" sz="2400" dirty="0">
                <a:solidFill>
                  <a:srgbClr val="373737"/>
                </a:solidFill>
              </a:rPr>
              <a:t>Встречается при сравнении дисперсий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  <a:r>
              <a:rPr lang="ru-RU" sz="2400" dirty="0">
                <a:solidFill>
                  <a:srgbClr val="373737"/>
                </a:solidFill>
              </a:rPr>
              <a:t>Чтобы сравнить их между собой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одну дисперсию делят на вторую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942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F4B0BD0-44F4-2E4B-B1BC-2A053BEC7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861021"/>
            <a:ext cx="5186373" cy="3357071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Распределение Фишера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35042-FB77-2246-A880-150EBF1D6AFA}"/>
              </a:ext>
            </a:extLst>
          </p:cNvPr>
          <p:cNvSpPr txBox="1">
            <a:spLocks/>
          </p:cNvSpPr>
          <p:nvPr/>
        </p:nvSpPr>
        <p:spPr>
          <a:xfrm>
            <a:off x="5737342" y="2270682"/>
            <a:ext cx="3406658" cy="10530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1800"/>
              </a:spcAft>
            </a:pPr>
            <a:r>
              <a:rPr lang="ru-RU" sz="2400" dirty="0">
                <a:solidFill>
                  <a:srgbClr val="373737"/>
                </a:solidFill>
              </a:rPr>
              <a:t>Из-за квадратов принимает только положительные значения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D1675E3-842F-3943-BEEC-08F92D04F14C}"/>
                  </a:ext>
                </a:extLst>
              </p:cNvPr>
              <p:cNvSpPr/>
              <p:nvPr/>
            </p:nvSpPr>
            <p:spPr>
              <a:xfrm>
                <a:off x="539552" y="4752000"/>
                <a:ext cx="3143152" cy="86337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&gt;2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D1675E3-842F-3943-BEEC-08F92D04F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752000"/>
                <a:ext cx="3143152" cy="863378"/>
              </a:xfrm>
              <a:prstGeom prst="rect">
                <a:avLst/>
              </a:prstGeom>
              <a:blipFill>
                <a:blip r:embed="rId5"/>
                <a:stretch>
                  <a:fillRect l="-323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BBAD4054-6C16-9646-8AA9-A7D16B33BBAB}"/>
              </a:ext>
            </a:extLst>
          </p:cNvPr>
          <p:cNvSpPr/>
          <p:nvPr/>
        </p:nvSpPr>
        <p:spPr>
          <a:xfrm>
            <a:off x="539552" y="4176000"/>
            <a:ext cx="266429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Характеристики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35CE9310-50FF-B34D-B022-E38B718649D9}"/>
                  </a:ext>
                </a:extLst>
              </p:cNvPr>
              <p:cNvSpPr/>
              <p:nvPr/>
            </p:nvSpPr>
            <p:spPr>
              <a:xfrm>
                <a:off x="539552" y="5615378"/>
                <a:ext cx="3113353" cy="62369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num>
                      <m:den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−4)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35CE9310-50FF-B34D-B022-E38B718649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5615378"/>
                <a:ext cx="3113353" cy="623697"/>
              </a:xfrm>
              <a:prstGeom prst="rect">
                <a:avLst/>
              </a:prstGeom>
              <a:blipFill>
                <a:blip r:embed="rId6"/>
                <a:stretch>
                  <a:fillRect l="-3265" b="-1632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46CFFE7A-96AD-0348-BBBA-1BE67A3697D4}"/>
                  </a:ext>
                </a:extLst>
              </p:cNvPr>
              <p:cNvSpPr/>
              <p:nvPr/>
            </p:nvSpPr>
            <p:spPr>
              <a:xfrm>
                <a:off x="5760000" y="626946"/>
                <a:ext cx="2009974" cy="38395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</m:t>
                    </m:r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46CFFE7A-96AD-0348-BBBA-1BE67A3697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000" y="626946"/>
                <a:ext cx="2009974" cy="383951"/>
              </a:xfrm>
              <a:prstGeom prst="rect">
                <a:avLst/>
              </a:prstGeom>
              <a:blipFill>
                <a:blip r:embed="rId7"/>
                <a:stretch>
                  <a:fillRect l="-5031" t="-6667" b="-3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B1E577D4-965D-1548-8948-C8B7F7470094}"/>
                  </a:ext>
                </a:extLst>
              </p:cNvPr>
              <p:cNvSpPr/>
              <p:nvPr/>
            </p:nvSpPr>
            <p:spPr>
              <a:xfrm>
                <a:off x="5589120" y="1216409"/>
                <a:ext cx="3097836" cy="1270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rad>
                        </m:den>
                      </m:f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B1E577D4-965D-1548-8948-C8B7F74700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120" y="1216409"/>
                <a:ext cx="3097836" cy="12707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F6CCA34-C530-3441-87A8-AACB16F2620A}"/>
              </a:ext>
            </a:extLst>
          </p:cNvPr>
          <p:cNvSpPr/>
          <p:nvPr/>
        </p:nvSpPr>
        <p:spPr>
          <a:xfrm>
            <a:off x="5760000" y="4176000"/>
            <a:ext cx="1585370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Плотность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4555D5-879D-564C-A918-63E026518048}"/>
              </a:ext>
            </a:extLst>
          </p:cNvPr>
          <p:cNvSpPr txBox="1"/>
          <p:nvPr/>
        </p:nvSpPr>
        <p:spPr>
          <a:xfrm>
            <a:off x="5760000" y="4752000"/>
            <a:ext cx="2756076" cy="53285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1800"/>
              </a:spcAft>
            </a:pPr>
            <a:r>
              <a:rPr lang="ru-RU" sz="2400" dirty="0">
                <a:solidFill>
                  <a:srgbClr val="373737"/>
                </a:solidFill>
              </a:rPr>
              <a:t>Очень громоздкая</a:t>
            </a:r>
          </a:p>
        </p:txBody>
      </p:sp>
    </p:spTree>
    <p:extLst>
      <p:ext uri="{BB962C8B-B14F-4D97-AF65-F5344CB8AC3E}">
        <p14:creationId xmlns:p14="http://schemas.microsoft.com/office/powerpoint/2010/main" val="310066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План</a:t>
            </a:r>
          </a:p>
        </p:txBody>
      </p:sp>
      <p:sp>
        <p:nvSpPr>
          <p:cNvPr id="5" name="Содержимое 2">
            <a:extLst>
              <a:ext uri="{FF2B5EF4-FFF2-40B4-BE49-F238E27FC236}">
                <a16:creationId xmlns:a16="http://schemas.microsoft.com/office/drawing/2014/main" id="{18DEC447-BC70-BE44-AFB7-97E26A815571}"/>
              </a:ext>
            </a:extLst>
          </p:cNvPr>
          <p:cNvSpPr txBox="1">
            <a:spLocks/>
          </p:cNvSpPr>
          <p:nvPr/>
        </p:nvSpPr>
        <p:spPr>
          <a:xfrm>
            <a:off x="539750" y="692696"/>
            <a:ext cx="8316726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Основные распределения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встречающиеся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 математической статистике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Закон больших чисел и Центральная предельная теорема</a:t>
            </a:r>
          </a:p>
        </p:txBody>
      </p:sp>
    </p:spTree>
    <p:extLst>
      <p:ext uri="{BB962C8B-B14F-4D97-AF65-F5344CB8AC3E}">
        <p14:creationId xmlns:p14="http://schemas.microsoft.com/office/powerpoint/2010/main" val="131137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Резюме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316924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Распределения хи-квадрат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Стьюдента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Фишера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часто встречаются на практике при анализе нормально распределённых выборок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 будущем мы часто будем обращаться к ним за помощью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1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5"/>
          <p:cNvSpPr txBox="1">
            <a:spLocks/>
          </p:cNvSpPr>
          <p:nvPr/>
        </p:nvSpPr>
        <p:spPr>
          <a:xfrm>
            <a:off x="395536" y="116632"/>
            <a:ext cx="8648394" cy="6329270"/>
          </a:xfrm>
          <a:prstGeom prst="rect">
            <a:avLst/>
          </a:prstGeom>
        </p:spPr>
        <p:txBody>
          <a:bodyPr wrap="square" rIns="0" bIns="0" anchor="ctr">
            <a:noAutofit/>
          </a:bodyPr>
          <a:lstStyle>
            <a:defPPr>
              <a:defRPr lang="ru-RU"/>
            </a:defPPr>
            <a:lvl1pPr>
              <a:defRPr sz="3200" b="1">
                <a:solidFill>
                  <a:srgbClr val="28506A"/>
                </a:solidFill>
              </a:defRPr>
            </a:lvl1pPr>
          </a:lstStyle>
          <a:p>
            <a:pPr algn="ctr"/>
            <a:r>
              <a:rPr lang="ru-RU" dirty="0"/>
              <a:t>Закон больших чисел (ЗБЧ)</a:t>
            </a:r>
          </a:p>
        </p:txBody>
      </p:sp>
    </p:spTree>
    <p:extLst>
      <p:ext uri="{BB962C8B-B14F-4D97-AF65-F5344CB8AC3E}">
        <p14:creationId xmlns:p14="http://schemas.microsoft.com/office/powerpoint/2010/main" val="118107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Как устроен мир</a:t>
            </a:r>
          </a:p>
        </p:txBody>
      </p:sp>
      <p:pic>
        <p:nvPicPr>
          <p:cNvPr id="7" name="Рисунок 14">
            <a:extLst>
              <a:ext uri="{FF2B5EF4-FFF2-40B4-BE49-F238E27FC236}">
                <a16:creationId xmlns:a16="http://schemas.microsoft.com/office/drawing/2014/main" id="{4555FC20-CC67-904A-A291-6BF000420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836712"/>
            <a:ext cx="2191387" cy="1767719"/>
          </a:xfrm>
          <a:prstGeom prst="rect">
            <a:avLst/>
          </a:prstGeom>
        </p:spPr>
      </p:pic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8312A26E-C481-D848-9572-B1844602E970}"/>
              </a:ext>
            </a:extLst>
          </p:cNvPr>
          <p:cNvSpPr txBox="1">
            <a:spLocks/>
          </p:cNvSpPr>
          <p:nvPr/>
        </p:nvSpPr>
        <p:spPr>
          <a:xfrm>
            <a:off x="539552" y="2924944"/>
            <a:ext cx="7776864" cy="3600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Сундук – различные процессы порождения данных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Теория вероятностей изучает этот сундук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 реальности мы не видим его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706DB3-9504-494C-8FE0-6449F480F1E0}"/>
              </a:ext>
            </a:extLst>
          </p:cNvPr>
          <p:cNvSpPr txBox="1"/>
          <p:nvPr/>
        </p:nvSpPr>
        <p:spPr>
          <a:xfrm>
            <a:off x="556320" y="6093693"/>
            <a:ext cx="9348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pngimg.com</a:t>
            </a:r>
            <a:endParaRPr lang="en-RU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50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Как устроен мир</a:t>
            </a:r>
          </a:p>
        </p:txBody>
      </p:sp>
      <p:sp>
        <p:nvSpPr>
          <p:cNvPr id="8" name="Содержимое 2">
            <a:extLst>
              <a:ext uri="{FF2B5EF4-FFF2-40B4-BE49-F238E27FC236}">
                <a16:creationId xmlns:a16="http://schemas.microsoft.com/office/drawing/2014/main" id="{75AEB659-CF69-BB4E-80CA-751F6041984F}"/>
              </a:ext>
            </a:extLst>
          </p:cNvPr>
          <p:cNvSpPr txBox="1">
            <a:spLocks/>
          </p:cNvSpPr>
          <p:nvPr/>
        </p:nvSpPr>
        <p:spPr>
          <a:xfrm>
            <a:off x="539552" y="2924944"/>
            <a:ext cx="7776864" cy="3600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Сундук – различные процессы порождения данных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Теория вероятностей изучает этот сундук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 реальности мы не видим его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Сундук порождает выборки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Математическая статистика изучает их и пытается восстановить внутренности сундука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</a:t>
            </a:r>
          </a:p>
        </p:txBody>
      </p:sp>
      <p:grpSp>
        <p:nvGrpSpPr>
          <p:cNvPr id="9" name="Группа 13">
            <a:extLst>
              <a:ext uri="{FF2B5EF4-FFF2-40B4-BE49-F238E27FC236}">
                <a16:creationId xmlns:a16="http://schemas.microsoft.com/office/drawing/2014/main" id="{CCB79D84-652E-C14B-BF2C-982344EDA818}"/>
              </a:ext>
            </a:extLst>
          </p:cNvPr>
          <p:cNvGrpSpPr/>
          <p:nvPr/>
        </p:nvGrpSpPr>
        <p:grpSpPr>
          <a:xfrm>
            <a:off x="827584" y="836712"/>
            <a:ext cx="7200800" cy="1767719"/>
            <a:chOff x="827584" y="811753"/>
            <a:chExt cx="7200800" cy="1767719"/>
          </a:xfrm>
        </p:grpSpPr>
        <p:pic>
          <p:nvPicPr>
            <p:cNvPr id="10" name="Рисунок 14">
              <a:extLst>
                <a:ext uri="{FF2B5EF4-FFF2-40B4-BE49-F238E27FC236}">
                  <a16:creationId xmlns:a16="http://schemas.microsoft.com/office/drawing/2014/main" id="{167A4E4E-2EDC-4B40-865F-665C70702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7584" y="811753"/>
              <a:ext cx="2191387" cy="1767719"/>
            </a:xfrm>
            <a:prstGeom prst="rect">
              <a:avLst/>
            </a:prstGeom>
          </p:spPr>
        </p:pic>
        <p:sp>
          <p:nvSpPr>
            <p:cNvPr id="11" name="Arrow">
              <a:extLst>
                <a:ext uri="{FF2B5EF4-FFF2-40B4-BE49-F238E27FC236}">
                  <a16:creationId xmlns:a16="http://schemas.microsoft.com/office/drawing/2014/main" id="{C6D5C5B0-D7D8-2247-999A-8A4831347F9F}"/>
                </a:ext>
              </a:extLst>
            </p:cNvPr>
            <p:cNvSpPr/>
            <p:nvPr/>
          </p:nvSpPr>
          <p:spPr>
            <a:xfrm>
              <a:off x="3605362" y="1580668"/>
              <a:ext cx="2756511" cy="229888"/>
            </a:xfrm>
            <a:prstGeom prst="rightArrow">
              <a:avLst>
                <a:gd name="adj1" fmla="val 36848"/>
                <a:gd name="adj2" fmla="val 66277"/>
              </a:avLst>
            </a:prstGeom>
            <a:gradFill>
              <a:gsLst>
                <a:gs pos="0">
                  <a:srgbClr val="28506A">
                    <a:alpha val="0"/>
                  </a:srgbClr>
                </a:gs>
                <a:gs pos="100000">
                  <a:srgbClr val="28506A"/>
                </a:gs>
              </a:gsLst>
            </a:gradFill>
            <a:ln w="3175">
              <a:miter lim="400000"/>
            </a:ln>
          </p:spPr>
          <p:txBody>
            <a:bodyPr lIns="19050" tIns="19050" rIns="19050" bIns="19050" anchor="ctr"/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323B10D-850F-6E4D-A982-D85F25D51AA4}"/>
                    </a:ext>
                  </a:extLst>
                </p:cNvPr>
                <p:cNvSpPr txBox="1"/>
                <p:nvPr/>
              </p:nvSpPr>
              <p:spPr>
                <a:xfrm>
                  <a:off x="6948264" y="972337"/>
                  <a:ext cx="108012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8800" i="0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ru-RU" sz="8800" dirty="0">
                    <a:solidFill>
                      <a:srgbClr val="28506A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323B10D-850F-6E4D-A982-D85F25D51A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8264" y="972337"/>
                  <a:ext cx="1080120" cy="1446550"/>
                </a:xfrm>
                <a:prstGeom prst="rect">
                  <a:avLst/>
                </a:prstGeom>
                <a:blipFill>
                  <a:blip r:embed="rId5"/>
                  <a:stretch>
                    <a:fillRect l="-15294" r="-14118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D8441E3-90FA-A44B-ABCB-DCA554AA5D78}"/>
              </a:ext>
            </a:extLst>
          </p:cNvPr>
          <p:cNvSpPr txBox="1"/>
          <p:nvPr/>
        </p:nvSpPr>
        <p:spPr>
          <a:xfrm>
            <a:off x="556320" y="6093693"/>
            <a:ext cx="9348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pngimg.com</a:t>
            </a:r>
            <a:endParaRPr lang="en-RU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36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Как устроен мир</a:t>
            </a:r>
          </a:p>
        </p:txBody>
      </p:sp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F2A01AFF-D382-7247-B1FA-3284E76A238C}"/>
              </a:ext>
            </a:extLst>
          </p:cNvPr>
          <p:cNvSpPr txBox="1">
            <a:spLocks/>
          </p:cNvSpPr>
          <p:nvPr/>
        </p:nvSpPr>
        <p:spPr>
          <a:xfrm>
            <a:off x="539552" y="2924944"/>
            <a:ext cx="7776864" cy="3600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Сундук – различные процессы порождения данных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Теория вероятностей изучает этот сундук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 реальности мы не видим его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Сундук порождает выборки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Математическая статистика изучает их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и пытается восстановить внутренности сундука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 этом нам помогает несколько теорем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ЗБЧ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ЦПТ и </a:t>
            </a:r>
            <a:r>
              <a:rPr lang="ru-RU" sz="2400" dirty="0" err="1">
                <a:solidFill>
                  <a:srgbClr val="373737"/>
                </a:solidFill>
                <a:latin typeface="Myriad Pro" pitchFamily="34" charset="0"/>
              </a:rPr>
              <a:t>др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D4042865-4550-4AEB-A3EF-80122F795402}"/>
              </a:ext>
            </a:extLst>
          </p:cNvPr>
          <p:cNvGrpSpPr/>
          <p:nvPr/>
        </p:nvGrpSpPr>
        <p:grpSpPr>
          <a:xfrm>
            <a:off x="827584" y="836712"/>
            <a:ext cx="7200800" cy="1767719"/>
            <a:chOff x="827584" y="811753"/>
            <a:chExt cx="7200800" cy="1767719"/>
          </a:xfrm>
        </p:grpSpPr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5F8A445A-FD2D-4CFA-B04D-FDF442378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7584" y="811753"/>
              <a:ext cx="2191387" cy="1767719"/>
            </a:xfrm>
            <a:prstGeom prst="rect">
              <a:avLst/>
            </a:prstGeom>
          </p:spPr>
        </p:pic>
        <p:sp>
          <p:nvSpPr>
            <p:cNvPr id="16" name="Arrow">
              <a:extLst>
                <a:ext uri="{FF2B5EF4-FFF2-40B4-BE49-F238E27FC236}">
                  <a16:creationId xmlns:a16="http://schemas.microsoft.com/office/drawing/2014/main" id="{A9E205B8-CA41-4C20-9B2A-E58FA5609DCD}"/>
                </a:ext>
              </a:extLst>
            </p:cNvPr>
            <p:cNvSpPr/>
            <p:nvPr/>
          </p:nvSpPr>
          <p:spPr>
            <a:xfrm>
              <a:off x="3605362" y="1580668"/>
              <a:ext cx="2756511" cy="229888"/>
            </a:xfrm>
            <a:prstGeom prst="rightArrow">
              <a:avLst>
                <a:gd name="adj1" fmla="val 36848"/>
                <a:gd name="adj2" fmla="val 66277"/>
              </a:avLst>
            </a:prstGeom>
            <a:gradFill>
              <a:gsLst>
                <a:gs pos="0">
                  <a:srgbClr val="28506A">
                    <a:alpha val="0"/>
                  </a:srgbClr>
                </a:gs>
                <a:gs pos="100000">
                  <a:srgbClr val="28506A"/>
                </a:gs>
              </a:gsLst>
            </a:gradFill>
            <a:ln w="3175">
              <a:miter lim="400000"/>
            </a:ln>
          </p:spPr>
          <p:txBody>
            <a:bodyPr lIns="19050" tIns="19050" rIns="19050" bIns="19050" anchor="ctr"/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664151A-DCF0-4DA7-AEDB-924064A09457}"/>
                    </a:ext>
                  </a:extLst>
                </p:cNvPr>
                <p:cNvSpPr txBox="1"/>
                <p:nvPr/>
              </p:nvSpPr>
              <p:spPr>
                <a:xfrm>
                  <a:off x="6948264" y="972337"/>
                  <a:ext cx="108012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8800" i="0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ru-RU" sz="8800" dirty="0">
                    <a:solidFill>
                      <a:srgbClr val="28506A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664151A-DCF0-4DA7-AEDB-924064A094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8264" y="972337"/>
                  <a:ext cx="1080120" cy="1446550"/>
                </a:xfrm>
                <a:prstGeom prst="rect">
                  <a:avLst/>
                </a:prstGeom>
                <a:blipFill>
                  <a:blip r:embed="rId5"/>
                  <a:stretch>
                    <a:fillRect l="-15294" r="-14118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D300E99-7D66-1A4B-A852-2ADDC33971C8}"/>
              </a:ext>
            </a:extLst>
          </p:cNvPr>
          <p:cNvSpPr txBox="1"/>
          <p:nvPr/>
        </p:nvSpPr>
        <p:spPr>
          <a:xfrm>
            <a:off x="556320" y="6093693"/>
            <a:ext cx="9348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pngimg.com</a:t>
            </a:r>
            <a:endParaRPr lang="en-RU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Закон больших чисел (ЗБЧ)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E7BA76-5833-4E06-9494-B439CE51CFD1}"/>
              </a:ext>
            </a:extLst>
          </p:cNvPr>
          <p:cNvSpPr txBox="1"/>
          <p:nvPr/>
        </p:nvSpPr>
        <p:spPr>
          <a:xfrm>
            <a:off x="2667136" y="2780928"/>
            <a:ext cx="3809727" cy="16148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ru-RU" sz="2400" b="1" dirty="0">
                <a:solidFill>
                  <a:srgbClr val="28506A"/>
                </a:solidFill>
              </a:rPr>
              <a:t>Пример</a:t>
            </a:r>
            <a:r>
              <a:rPr lang="en-US" sz="2400" b="1" dirty="0">
                <a:solidFill>
                  <a:srgbClr val="28506A"/>
                </a:solidFill>
                <a:latin typeface="Myriad Pro" panose="020B0503030403020204"/>
              </a:rPr>
              <a:t>:</a:t>
            </a:r>
            <a:r>
              <a:rPr lang="ru-RU" sz="2400" b="1" dirty="0">
                <a:solidFill>
                  <a:srgbClr val="28506A"/>
                </a:solidFill>
              </a:rPr>
              <a:t> </a:t>
            </a:r>
            <a:r>
              <a:rPr lang="ru-RU" sz="2400" dirty="0">
                <a:solidFill>
                  <a:srgbClr val="28506A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Игральная кость</a:t>
            </a:r>
            <a:endParaRPr lang="en-US" sz="2400" dirty="0">
              <a:solidFill>
                <a:srgbClr val="373737"/>
              </a:solidFill>
              <a:latin typeface="Myriad Pro" panose="020B0503030403020204"/>
            </a:endParaRPr>
          </a:p>
        </p:txBody>
      </p:sp>
      <p:pic>
        <p:nvPicPr>
          <p:cNvPr id="4" name="Picture 3" descr="A picture containing computer&#10;&#10;Description automatically generated">
            <a:extLst>
              <a:ext uri="{FF2B5EF4-FFF2-40B4-BE49-F238E27FC236}">
                <a16:creationId xmlns:a16="http://schemas.microsoft.com/office/drawing/2014/main" id="{0C4C24C7-47C3-B944-9324-14188B045E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3573016"/>
            <a:ext cx="2555388" cy="2326944"/>
          </a:xfrm>
          <a:prstGeom prst="rect">
            <a:avLst/>
          </a:prstGeom>
        </p:spPr>
      </p:pic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F865CD56-71C4-7B47-9319-A39F51EC6559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208472" cy="13681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ЗБЧ говорит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что среднее арифметическое большого числа похожих случайных величин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“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стабилизируется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”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с ростом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/>
            </a:r>
            <a:br>
              <a:rPr lang="en-US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их числа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78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88F61D7-2DB0-C74B-B988-A75153185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124" y="2049183"/>
            <a:ext cx="7203751" cy="391258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DF699A1-0152-47D6-A61A-A4C08F399883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Закон больших чисел (ЗБЧ)</a:t>
            </a:r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48F4B781-AEAB-C740-8F11-9A83EEBD4274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208472" cy="13681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ЗБЧ говорит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что среднее арифметическое большого числа похожих случайных величин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“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стабилизируется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”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с ростом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/>
            </a:r>
            <a:br>
              <a:rPr lang="en-US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их числа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0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Слабая форма ЗБЧ (Чебышёв)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B3DD053E-8A80-584C-A7BF-EF6674725B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460940" cy="1872000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Теорема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anose="020B0503030403020204"/>
                  </a:rPr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Пусть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06A"/>
                    </a:solidFill>
                    <a:latin typeface="Myriad Pro" panose="020B0503030403020204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попарно независимые и одинаково распределённые случайные величины с конечной дисперсией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b="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US" sz="2400" dirty="0">
                    <a:solidFill>
                      <a:srgbClr val="28506A"/>
                    </a:solidFill>
                    <a:latin typeface="Myriad Pro" panose="020B0503030403020204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тогда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/>
                  </a:rPr>
                  <a:t>:</a:t>
                </a:r>
                <a:endParaRPr lang="ru-RU" sz="2400" dirty="0">
                  <a:solidFill>
                    <a:srgbClr val="373737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B3DD053E-8A80-584C-A7BF-EF6674725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460940" cy="1872000"/>
              </a:xfrm>
              <a:prstGeom prst="rect">
                <a:avLst/>
              </a:prstGeom>
              <a:blipFill>
                <a:blip r:embed="rId4"/>
                <a:stretch>
                  <a:fillRect l="-2252" t="-4730" r="-240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134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Слабая форма ЗБЧ (Чебышёв)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69EAC5CC-D1AE-7745-B295-8927206E2B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460940" cy="1872000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Теорема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anose="020B0503030403020204"/>
                  </a:rPr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Пусть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06A"/>
                    </a:solidFill>
                    <a:latin typeface="Myriad Pro" panose="020B0503030403020204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попарно независимые и одинаково распределённые случайные величины с конечной дисперсией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b="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US" sz="2400" dirty="0">
                    <a:solidFill>
                      <a:srgbClr val="28506A"/>
                    </a:solidFill>
                    <a:latin typeface="Myriad Pro" panose="020B0503030403020204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тогда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/>
                  </a:rPr>
                  <a:t>:</a:t>
                </a:r>
                <a:endParaRPr lang="ru-RU" sz="2400" dirty="0">
                  <a:solidFill>
                    <a:srgbClr val="373737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69EAC5CC-D1AE-7745-B295-8927206E2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460940" cy="1872000"/>
              </a:xfrm>
              <a:prstGeom prst="rect">
                <a:avLst/>
              </a:prstGeom>
              <a:blipFill>
                <a:blip r:embed="rId4"/>
                <a:stretch>
                  <a:fillRect l="-2252" t="-4730" r="-240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F9EA77-B101-AE40-8E6C-3D507C72B497}"/>
                  </a:ext>
                </a:extLst>
              </p:cNvPr>
              <p:cNvSpPr txBox="1"/>
              <p:nvPr/>
            </p:nvSpPr>
            <p:spPr>
              <a:xfrm>
                <a:off x="2892339" y="2809537"/>
                <a:ext cx="3623877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+ …+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groupChr>
                      <m:r>
                        <a:rPr lang="en-US" sz="2400" i="1" dirty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 dirty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F9EA77-B101-AE40-8E6C-3D507C72B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339" y="2809537"/>
                <a:ext cx="3623877" cy="691471"/>
              </a:xfrm>
              <a:prstGeom prst="rect">
                <a:avLst/>
              </a:prstGeom>
              <a:blipFill>
                <a:blip r:embed="rId5"/>
                <a:stretch>
                  <a:fillRect l="-1399" t="-9259" b="-3148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066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Слабая форма ЗБЧ (Чебышёв)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CA2C94B7-C7DF-6043-B043-78312CF74B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4077072"/>
                <a:ext cx="8352472" cy="115212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Среднее сходится по вероятности к математическому ожиданию при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sz="2400" dirty="0">
                  <a:solidFill>
                    <a:srgbClr val="5C5B5C"/>
                  </a:solidFill>
                  <a:latin typeface="Myriad Pro" panose="020B0503030403020204"/>
                </a:endParaRPr>
              </a:p>
            </p:txBody>
          </p:sp>
        </mc:Choice>
        <mc:Fallback xmlns="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CA2C94B7-C7DF-6043-B043-78312CF74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077072"/>
                <a:ext cx="8352472" cy="1152128"/>
              </a:xfrm>
              <a:prstGeom prst="rect">
                <a:avLst/>
              </a:prstGeom>
              <a:blipFill>
                <a:blip r:embed="rId4"/>
                <a:stretch>
                  <a:fillRect l="-2280" t="-88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68ED2E80-C1F0-4521-951D-656A50DB60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460940" cy="1872000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Теорема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anose="020B0503030403020204"/>
                  </a:rPr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Пусть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06A"/>
                    </a:solidFill>
                    <a:latin typeface="Myriad Pro" panose="020B0503030403020204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попарно независимые и одинаково распределённые случайные величины с конечной дисперсией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b="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US" sz="2400" dirty="0">
                    <a:solidFill>
                      <a:srgbClr val="28506A"/>
                    </a:solidFill>
                    <a:latin typeface="Myriad Pro" panose="020B0503030403020204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тогда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/>
                  </a:rPr>
                  <a:t>:</a:t>
                </a:r>
                <a:endParaRPr lang="ru-RU" sz="2400" dirty="0">
                  <a:solidFill>
                    <a:srgbClr val="373737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68ED2E80-C1F0-4521-951D-656A50DB6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460940" cy="1872000"/>
              </a:xfrm>
              <a:prstGeom prst="rect">
                <a:avLst/>
              </a:prstGeom>
              <a:blipFill>
                <a:blip r:embed="rId5"/>
                <a:stretch>
                  <a:fillRect l="-2252" t="-4730" r="-240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74E0E4-5DEF-8C48-887A-E0CB3D8B5BB8}"/>
                  </a:ext>
                </a:extLst>
              </p:cNvPr>
              <p:cNvSpPr txBox="1"/>
              <p:nvPr/>
            </p:nvSpPr>
            <p:spPr>
              <a:xfrm>
                <a:off x="2892339" y="2809537"/>
                <a:ext cx="3623877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+ …+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groupChr>
                      <m:r>
                        <a:rPr lang="en-US" sz="2400" i="1" dirty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 dirty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74E0E4-5DEF-8C48-887A-E0CB3D8B5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339" y="2809537"/>
                <a:ext cx="3623877" cy="691471"/>
              </a:xfrm>
              <a:prstGeom prst="rect">
                <a:avLst/>
              </a:prstGeom>
              <a:blipFill>
                <a:blip r:embed="rId6"/>
                <a:stretch>
                  <a:fillRect l="-1399" t="-9259" b="-3148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996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План</a:t>
            </a:r>
          </a:p>
        </p:txBody>
      </p:sp>
      <p:sp>
        <p:nvSpPr>
          <p:cNvPr id="5" name="Содержимое 2">
            <a:extLst>
              <a:ext uri="{FF2B5EF4-FFF2-40B4-BE49-F238E27FC236}">
                <a16:creationId xmlns:a16="http://schemas.microsoft.com/office/drawing/2014/main" id="{402BAEE6-B5E4-A24C-84BD-422E5D6C792C}"/>
              </a:ext>
            </a:extLst>
          </p:cNvPr>
          <p:cNvSpPr txBox="1">
            <a:spLocks/>
          </p:cNvSpPr>
          <p:nvPr/>
        </p:nvSpPr>
        <p:spPr>
          <a:xfrm>
            <a:off x="539750" y="692696"/>
            <a:ext cx="8316726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Основные распределения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встречающиеся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 математической статистике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Закон больших чисел и Центральная предельная теорема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Какими бывают сходимости случайных величин </a:t>
            </a:r>
          </a:p>
        </p:txBody>
      </p:sp>
    </p:spTree>
    <p:extLst>
      <p:ext uri="{BB962C8B-B14F-4D97-AF65-F5344CB8AC3E}">
        <p14:creationId xmlns:p14="http://schemas.microsoft.com/office/powerpoint/2010/main" val="39030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Слабая форма ЗБЧ (Чебышёв)</a:t>
            </a:r>
          </a:p>
        </p:txBody>
      </p:sp>
      <p:sp>
        <p:nvSpPr>
          <p:cNvPr id="5" name="Содержимое 2">
            <a:extLst>
              <a:ext uri="{FF2B5EF4-FFF2-40B4-BE49-F238E27FC236}">
                <a16:creationId xmlns:a16="http://schemas.microsoft.com/office/drawing/2014/main" id="{FA02D98A-8242-B24D-9C36-834BEDADAB8A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2871480" cy="6843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Простым языком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F99C6A6A-9333-C94A-9FE3-13221ED85D65}"/>
              </a:ext>
            </a:extLst>
          </p:cNvPr>
          <p:cNvSpPr txBox="1">
            <a:spLocks/>
          </p:cNvSpPr>
          <p:nvPr/>
        </p:nvSpPr>
        <p:spPr>
          <a:xfrm>
            <a:off x="539552" y="1268760"/>
            <a:ext cx="8404579" cy="37891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Среднее арифметическое большого числа похожих случайных величин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“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стабилизируется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”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с ростом их числа </a:t>
            </a:r>
          </a:p>
        </p:txBody>
      </p:sp>
    </p:spTree>
    <p:extLst>
      <p:ext uri="{BB962C8B-B14F-4D97-AF65-F5344CB8AC3E}">
        <p14:creationId xmlns:p14="http://schemas.microsoft.com/office/powerpoint/2010/main" val="31266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Слабая форма ЗБЧ (Чебышёв)</a:t>
            </a:r>
          </a:p>
        </p:txBody>
      </p:sp>
      <p:sp>
        <p:nvSpPr>
          <p:cNvPr id="5" name="Содержимое 2">
            <a:extLst>
              <a:ext uri="{FF2B5EF4-FFF2-40B4-BE49-F238E27FC236}">
                <a16:creationId xmlns:a16="http://schemas.microsoft.com/office/drawing/2014/main" id="{32682F85-F219-324F-B856-4817AE99B9BC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2871480" cy="6843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Простым языком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  <p:sp>
        <p:nvSpPr>
          <p:cNvPr id="8" name="Содержимое 2">
            <a:extLst>
              <a:ext uri="{FF2B5EF4-FFF2-40B4-BE49-F238E27FC236}">
                <a16:creationId xmlns:a16="http://schemas.microsoft.com/office/drawing/2014/main" id="{6D4A89A0-28DB-E84D-8586-5D45C28B9691}"/>
              </a:ext>
            </a:extLst>
          </p:cNvPr>
          <p:cNvSpPr txBox="1">
            <a:spLocks/>
          </p:cNvSpPr>
          <p:nvPr/>
        </p:nvSpPr>
        <p:spPr>
          <a:xfrm>
            <a:off x="539552" y="1268760"/>
            <a:ext cx="8404579" cy="37891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Среднее арифметическое большого числа похожих случайных величин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“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стабилизируется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”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с ростом их числа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Среднее для бесконечного числа случайных величин неслучайно</a:t>
            </a:r>
          </a:p>
        </p:txBody>
      </p:sp>
    </p:spTree>
    <p:extLst>
      <p:ext uri="{BB962C8B-B14F-4D97-AF65-F5344CB8AC3E}">
        <p14:creationId xmlns:p14="http://schemas.microsoft.com/office/powerpoint/2010/main" val="122992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Слабая форма ЗБЧ (Чебышёв)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D9DB885D-AE1B-4B7E-96D5-D84916C250BD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2871480" cy="6843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Простым языком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  <p:sp>
        <p:nvSpPr>
          <p:cNvPr id="5" name="Содержимое 2">
            <a:extLst>
              <a:ext uri="{FF2B5EF4-FFF2-40B4-BE49-F238E27FC236}">
                <a16:creationId xmlns:a16="http://schemas.microsoft.com/office/drawing/2014/main" id="{6422A09A-0DDA-4D46-A45E-259611F59E08}"/>
              </a:ext>
            </a:extLst>
          </p:cNvPr>
          <p:cNvSpPr txBox="1">
            <a:spLocks/>
          </p:cNvSpPr>
          <p:nvPr/>
        </p:nvSpPr>
        <p:spPr>
          <a:xfrm>
            <a:off x="539552" y="1268760"/>
            <a:ext cx="8404579" cy="37891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Среднее арифметическое большого числа похожих случайных величин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“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стабилизируется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”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с ростом их числа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Среднее для бесконечного числа случайных величин неслучайно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Если у нас есть страховая фирма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мы можем заработать немного денег (самая простая формулировка)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42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Страховка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9C11E719-2B24-AC46-8C7B-CFC69B8D77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7992888" cy="3240360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Вероятность того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что на машину во дворе упадёт дерево составляет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0.01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/>
                  </a:rPr>
                  <a:t>.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Страховка в год стоит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  <a:latin typeface="Myriad Pro" panose="020B0503030403020204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рублей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/>
                  </a:rPr>
                  <a:t>.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В случае падения клиенту выплачивается</a:t>
                </a:r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2400" b="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100</m:t>
                    </m:r>
                    <m:r>
                      <a:rPr lang="ru-RU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рублей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/>
                  </a:rPr>
                  <a:t>.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Какой будет средняя прибыль компании с одной страховки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/>
                  </a:rPr>
                  <a:t>? </a:t>
                </a:r>
                <a:endParaRPr lang="ru-RU" sz="2400" dirty="0">
                  <a:solidFill>
                    <a:srgbClr val="373737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9C11E719-2B24-AC46-8C7B-CFC69B8D7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7992888" cy="3240360"/>
              </a:xfrm>
              <a:prstGeom prst="rect">
                <a:avLst/>
              </a:prstGeom>
              <a:blipFill>
                <a:blip r:embed="rId4"/>
                <a:stretch>
                  <a:fillRect l="-2381" t="-2745" r="-269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648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Страховка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71A69334-F008-2742-8B44-5CEF5A0BDD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7992888" cy="3240360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Вероятность того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что на машину во дворе упадёт дерево составляет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0.01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/>
                  </a:rPr>
                  <a:t>.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Страховка в год стоит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  <a:latin typeface="Myriad Pro" panose="020B0503030403020204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рублей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/>
                  </a:rPr>
                  <a:t>.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В случае падения клиенту выплачивается</a:t>
                </a:r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2400" b="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100</m:t>
                    </m:r>
                    <m:r>
                      <a:rPr lang="ru-RU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рублей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/>
                  </a:rPr>
                  <a:t>.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Какой будет средняя прибыль компании с одной страховки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/>
                  </a:rPr>
                  <a:t>? </a:t>
                </a:r>
                <a:endParaRPr lang="ru-RU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28506A"/>
                    </a:solidFill>
                  </a:rPr>
                  <a:t> </a:t>
                </a:r>
                <a:r>
                  <a:rPr lang="en-US" sz="2400" dirty="0">
                    <a:solidFill>
                      <a:srgbClr val="373737"/>
                    </a:solidFill>
                  </a:rPr>
                  <a:t>–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прибыль с одного человека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ru-RU" sz="2400" dirty="0">
                    <a:solidFill>
                      <a:srgbClr val="28506A"/>
                    </a:solidFill>
                  </a:rPr>
                  <a:t> </a:t>
                </a:r>
                <a:r>
                  <a:rPr lang="en-US" sz="2400" dirty="0">
                    <a:solidFill>
                      <a:srgbClr val="373737"/>
                    </a:solidFill>
                  </a:rPr>
                  <a:t>–</a:t>
                </a:r>
                <a:r>
                  <a:rPr lang="ru-RU" sz="2400" dirty="0">
                    <a:solidFill>
                      <a:srgbClr val="373737"/>
                    </a:solidFill>
                  </a:rPr>
                  <a:t> средняя прибыль компании</a:t>
                </a:r>
              </a:p>
            </p:txBody>
          </p:sp>
        </mc:Choice>
        <mc:Fallback xmlns="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71A69334-F008-2742-8B44-5CEF5A0BD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7992888" cy="3240360"/>
              </a:xfrm>
              <a:prstGeom prst="rect">
                <a:avLst/>
              </a:prstGeom>
              <a:blipFill>
                <a:blip r:embed="rId4"/>
                <a:stretch>
                  <a:fillRect l="-2381" t="-2745" r="-269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29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Страховка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544AC041-9E2C-B343-9075-29A95CCD2C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7992888" cy="3240360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Вероятность того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что на машину во дворе упадёт дерево составляет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0.01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/>
                  </a:rPr>
                  <a:t>.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Страховка в год стоит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  <a:latin typeface="Myriad Pro" panose="020B0503030403020204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рублей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/>
                  </a:rPr>
                  <a:t>.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В случае падения клиенту выплачивается</a:t>
                </a:r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2400" b="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100</m:t>
                    </m:r>
                    <m:r>
                      <a:rPr lang="ru-RU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рублей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/>
                  </a:rPr>
                  <a:t>.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Какой будет средняя прибыль компании с одной страховки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/>
                  </a:rPr>
                  <a:t>? </a:t>
                </a:r>
                <a:endParaRPr lang="ru-RU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28506A"/>
                    </a:solidFill>
                  </a:rPr>
                  <a:t> </a:t>
                </a:r>
                <a:r>
                  <a:rPr lang="en-US" sz="2400" dirty="0">
                    <a:solidFill>
                      <a:srgbClr val="373737"/>
                    </a:solidFill>
                  </a:rPr>
                  <a:t>–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прибыль с одного человека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ru-RU" sz="2400" dirty="0">
                    <a:solidFill>
                      <a:srgbClr val="28506A"/>
                    </a:solidFill>
                  </a:rPr>
                  <a:t> </a:t>
                </a:r>
                <a:r>
                  <a:rPr lang="en-US" sz="2400" dirty="0">
                    <a:solidFill>
                      <a:srgbClr val="373737"/>
                    </a:solidFill>
                  </a:rPr>
                  <a:t>–</a:t>
                </a:r>
                <a:r>
                  <a:rPr lang="ru-RU" sz="2400" dirty="0">
                    <a:solidFill>
                      <a:srgbClr val="373737"/>
                    </a:solidFill>
                  </a:rPr>
                  <a:t> средняя прибыль компании</a:t>
                </a:r>
              </a:p>
            </p:txBody>
          </p:sp>
        </mc:Choice>
        <mc:Fallback xmlns="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544AC041-9E2C-B343-9075-29A95CCD2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7992888" cy="3240360"/>
              </a:xfrm>
              <a:prstGeom prst="rect">
                <a:avLst/>
              </a:prstGeom>
              <a:blipFill>
                <a:blip r:embed="rId4"/>
                <a:stretch>
                  <a:fillRect l="-2381" t="-2745" r="-269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Таблица 8">
                <a:extLst>
                  <a:ext uri="{FF2B5EF4-FFF2-40B4-BE49-F238E27FC236}">
                    <a16:creationId xmlns:a16="http://schemas.microsoft.com/office/drawing/2014/main" id="{596353D9-66DA-9449-861E-BFD5D07C6E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5264405"/>
                  </p:ext>
                </p:extLst>
              </p:nvPr>
            </p:nvGraphicFramePr>
            <p:xfrm>
              <a:off x="2267743" y="3789040"/>
              <a:ext cx="4608513" cy="914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27005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29983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1181671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7373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373737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73737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373737"/>
                                    </a:solidFill>
                                    <a:latin typeface="Cambria Math" panose="02040503050406030204" pitchFamily="18" charset="0"/>
                                  </a:rPr>
                                  <m:t>−10900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73737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373737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373737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37373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373737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373737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73737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373737"/>
                                    </a:solidFill>
                                    <a:latin typeface="Cambria Math" panose="02040503050406030204" pitchFamily="18" charset="0"/>
                                  </a:rPr>
                                  <m:t>0.99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73737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373737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b="0" i="1" smtClean="0">
                                    <a:solidFill>
                                      <a:srgbClr val="373737"/>
                                    </a:solidFill>
                                    <a:latin typeface="Cambria Math" panose="02040503050406030204" pitchFamily="18" charset="0"/>
                                  </a:rPr>
                                  <m:t>.01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73737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Таблица 8">
                <a:extLst>
                  <a:ext uri="{FF2B5EF4-FFF2-40B4-BE49-F238E27FC236}">
                    <a16:creationId xmlns:a16="http://schemas.microsoft.com/office/drawing/2014/main" id="{596353D9-66DA-9449-861E-BFD5D07C6E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5264405"/>
                  </p:ext>
                </p:extLst>
              </p:nvPr>
            </p:nvGraphicFramePr>
            <p:xfrm>
              <a:off x="2267743" y="3789040"/>
              <a:ext cx="4608513" cy="914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27005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29983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1181671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116667" b="-1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3107" r="-90291" b="-1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91398" b="-1108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2778" r="-116667" b="-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3107" t="-102778" r="-90291" b="-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91398" t="-102778" b="-13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4552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Страховка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B30CD3B4-D2D3-451D-8BE7-6C98D9E980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7992888" cy="3240360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Вероятность того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что на машину во дворе упадёт дерево составляет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0.01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/>
                  </a:rPr>
                  <a:t>.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Страховка в год стоит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  <a:latin typeface="Myriad Pro" panose="020B0503030403020204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рублей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/>
                  </a:rPr>
                  <a:t>.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В случае падения клиенту выплачивается</a:t>
                </a:r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2400" b="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100</m:t>
                    </m:r>
                    <m:r>
                      <a:rPr lang="ru-RU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рублей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/>
                  </a:rPr>
                  <a:t>.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Какой будет средняя прибыль компании с одной страховки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/>
                  </a:rPr>
                  <a:t>? </a:t>
                </a:r>
                <a:endParaRPr lang="ru-RU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28506A"/>
                    </a:solidFill>
                  </a:rPr>
                  <a:t> </a:t>
                </a:r>
                <a:r>
                  <a:rPr lang="en-US" sz="2400" dirty="0">
                    <a:solidFill>
                      <a:srgbClr val="373737"/>
                    </a:solidFill>
                  </a:rPr>
                  <a:t>–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прибыль с одного человека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ru-RU" sz="2400" dirty="0">
                    <a:solidFill>
                      <a:srgbClr val="28506A"/>
                    </a:solidFill>
                  </a:rPr>
                  <a:t> </a:t>
                </a:r>
                <a:r>
                  <a:rPr lang="en-US" sz="2400" dirty="0">
                    <a:solidFill>
                      <a:srgbClr val="373737"/>
                    </a:solidFill>
                  </a:rPr>
                  <a:t>–</a:t>
                </a:r>
                <a:r>
                  <a:rPr lang="ru-RU" sz="2400" dirty="0">
                    <a:solidFill>
                      <a:srgbClr val="373737"/>
                    </a:solidFill>
                  </a:rPr>
                  <a:t> средняя прибыль компании</a:t>
                </a:r>
              </a:p>
            </p:txBody>
          </p:sp>
        </mc:Choice>
        <mc:Fallback xmlns="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B30CD3B4-D2D3-451D-8BE7-6C98D9E98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7992888" cy="3240360"/>
              </a:xfrm>
              <a:prstGeom prst="rect">
                <a:avLst/>
              </a:prstGeom>
              <a:blipFill>
                <a:blip r:embed="rId4"/>
                <a:stretch>
                  <a:fillRect l="-2381" t="-2745" r="-269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Таблица 8">
                <a:extLst>
                  <a:ext uri="{FF2B5EF4-FFF2-40B4-BE49-F238E27FC236}">
                    <a16:creationId xmlns:a16="http://schemas.microsoft.com/office/drawing/2014/main" id="{A070731F-F0BB-2047-AA77-1E8363D234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7471968"/>
                  </p:ext>
                </p:extLst>
              </p:nvPr>
            </p:nvGraphicFramePr>
            <p:xfrm>
              <a:off x="2267743" y="3789040"/>
              <a:ext cx="4608513" cy="914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27005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29983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1181671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7373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373737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73737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373737"/>
                                    </a:solidFill>
                                    <a:latin typeface="Cambria Math" panose="02040503050406030204" pitchFamily="18" charset="0"/>
                                  </a:rPr>
                                  <m:t>−10900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73737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373737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373737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37373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373737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373737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73737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373737"/>
                                    </a:solidFill>
                                    <a:latin typeface="Cambria Math" panose="02040503050406030204" pitchFamily="18" charset="0"/>
                                  </a:rPr>
                                  <m:t>0.99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73737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373737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b="0" i="1" smtClean="0">
                                    <a:solidFill>
                                      <a:srgbClr val="373737"/>
                                    </a:solidFill>
                                    <a:latin typeface="Cambria Math" panose="02040503050406030204" pitchFamily="18" charset="0"/>
                                  </a:rPr>
                                  <m:t>.01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73737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Таблица 8">
                <a:extLst>
                  <a:ext uri="{FF2B5EF4-FFF2-40B4-BE49-F238E27FC236}">
                    <a16:creationId xmlns:a16="http://schemas.microsoft.com/office/drawing/2014/main" id="{A070731F-F0BB-2047-AA77-1E8363D234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7471968"/>
                  </p:ext>
                </p:extLst>
              </p:nvPr>
            </p:nvGraphicFramePr>
            <p:xfrm>
              <a:off x="2267743" y="3789040"/>
              <a:ext cx="4608513" cy="914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27005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29983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1181671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116667" b="-1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3107" r="-90291" b="-1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91398" b="-1108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2778" r="-116667" b="-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3107" t="-102778" r="-90291" b="-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91398" t="-102778" b="-13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82E5B1-54E0-6A41-84BB-2936A688E93F}"/>
                  </a:ext>
                </a:extLst>
              </p:cNvPr>
              <p:cNvSpPr txBox="1"/>
              <p:nvPr/>
            </p:nvSpPr>
            <p:spPr>
              <a:xfrm>
                <a:off x="835167" y="5229200"/>
                <a:ext cx="7781297" cy="5543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+ …+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groupChr>
                    <m:r>
                      <a:rPr lang="en-US" sz="2400" i="1" dirty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=100⋅0.99−10900⋅0.01=−10</m:t>
                    </m:r>
                  </m:oMath>
                </a14:m>
                <a:r>
                  <a:rPr lang="ru-RU" sz="2400" b="0" dirty="0">
                    <a:solidFill>
                      <a:srgbClr val="28506A"/>
                    </a:solidFill>
                  </a:rPr>
                  <a:t> </a:t>
                </a:r>
                <a:r>
                  <a:rPr lang="en-US" sz="2400" b="0" dirty="0">
                    <a:solidFill>
                      <a:srgbClr val="28506A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82E5B1-54E0-6A41-84BB-2936A688E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167" y="5229200"/>
                <a:ext cx="7781297" cy="554319"/>
              </a:xfrm>
              <a:prstGeom prst="rect">
                <a:avLst/>
              </a:prstGeom>
              <a:blipFill>
                <a:blip r:embed="rId6"/>
                <a:stretch>
                  <a:fillRect l="-1305" t="-13636" b="-4772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939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Страховка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B30CD3B4-D2D3-451D-8BE7-6C98D9E980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7992888" cy="3240360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chemeClr val="bg1">
                        <a:lumMod val="90000"/>
                      </a:schemeClr>
                    </a:solidFill>
                    <a:latin typeface="Myriad Pro" pitchFamily="34" charset="0"/>
                  </a:rPr>
                  <a:t>Вероятность того</a:t>
                </a:r>
                <a:r>
                  <a:rPr lang="en-US" sz="2400" dirty="0">
                    <a:solidFill>
                      <a:schemeClr val="bg1">
                        <a:lumMod val="90000"/>
                      </a:schemeClr>
                    </a:solidFill>
                    <a:latin typeface="Myriad Pro" panose="020B0503030403020204"/>
                  </a:rPr>
                  <a:t>, </a:t>
                </a:r>
                <a:r>
                  <a:rPr lang="ru-RU" sz="2400" dirty="0">
                    <a:solidFill>
                      <a:schemeClr val="bg1">
                        <a:lumMod val="90000"/>
                      </a:schemeClr>
                    </a:solidFill>
                    <a:latin typeface="Myriad Pro" pitchFamily="34" charset="0"/>
                  </a:rPr>
                  <a:t>что на машину во дворе упадёт дерево составляет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0.01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90000"/>
                      </a:schemeClr>
                    </a:solidFill>
                    <a:latin typeface="Myriad Pro" panose="020B0503030403020204"/>
                  </a:rPr>
                  <a:t>. </a:t>
                </a:r>
                <a:r>
                  <a:rPr lang="ru-RU" sz="2400" dirty="0">
                    <a:solidFill>
                      <a:schemeClr val="bg1">
                        <a:lumMod val="90000"/>
                      </a:schemeClr>
                    </a:solidFill>
                    <a:latin typeface="Myriad Pro" pitchFamily="34" charset="0"/>
                  </a:rPr>
                  <a:t>Страховка в год стоит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90000"/>
                      </a:schemeClr>
                    </a:solidFill>
                    <a:latin typeface="Myriad Pro" panose="020B0503030403020204"/>
                  </a:rPr>
                  <a:t> </a:t>
                </a:r>
                <a:r>
                  <a:rPr lang="ru-RU" sz="2400" dirty="0">
                    <a:solidFill>
                      <a:schemeClr val="bg1">
                        <a:lumMod val="90000"/>
                      </a:schemeClr>
                    </a:solidFill>
                    <a:latin typeface="Myriad Pro" pitchFamily="34" charset="0"/>
                  </a:rPr>
                  <a:t>рублей</a:t>
                </a:r>
                <a:r>
                  <a:rPr lang="en-US" sz="2400" dirty="0">
                    <a:solidFill>
                      <a:schemeClr val="bg1">
                        <a:lumMod val="90000"/>
                      </a:schemeClr>
                    </a:solidFill>
                    <a:latin typeface="Myriad Pro" panose="020B0503030403020204"/>
                  </a:rPr>
                  <a:t>. </a:t>
                </a:r>
                <a:r>
                  <a:rPr lang="ru-RU" sz="2400" dirty="0">
                    <a:solidFill>
                      <a:schemeClr val="bg1">
                        <a:lumMod val="90000"/>
                      </a:schemeClr>
                    </a:solidFill>
                    <a:latin typeface="Myriad Pro" pitchFamily="34" charset="0"/>
                  </a:rPr>
                  <a:t>В случае падения клиенту выплачивается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chemeClr val="bg1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2400" b="0" i="1" dirty="0" smtClean="0">
                        <a:solidFill>
                          <a:schemeClr val="bg1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100</m:t>
                    </m:r>
                    <m:r>
                      <a:rPr lang="ru-RU" sz="2400" i="1" dirty="0" smtClean="0">
                        <a:solidFill>
                          <a:schemeClr val="bg1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sz="2400" dirty="0">
                    <a:solidFill>
                      <a:schemeClr val="bg1">
                        <a:lumMod val="90000"/>
                      </a:schemeClr>
                    </a:solidFill>
                    <a:latin typeface="Myriad Pro" pitchFamily="34" charset="0"/>
                  </a:rPr>
                  <a:t> рублей</a:t>
                </a:r>
                <a:r>
                  <a:rPr lang="en-US" sz="2400" dirty="0">
                    <a:solidFill>
                      <a:schemeClr val="bg1">
                        <a:lumMod val="90000"/>
                      </a:schemeClr>
                    </a:solidFill>
                    <a:latin typeface="Myriad Pro" panose="020B0503030403020204"/>
                  </a:rPr>
                  <a:t>. </a:t>
                </a:r>
                <a:r>
                  <a:rPr lang="ru-RU" sz="2400" dirty="0">
                    <a:solidFill>
                      <a:schemeClr val="bg1">
                        <a:lumMod val="90000"/>
                      </a:schemeClr>
                    </a:solidFill>
                    <a:latin typeface="Myriad Pro" pitchFamily="34" charset="0"/>
                  </a:rPr>
                  <a:t>Какой будет средняя прибыль компании с одной страховки</a:t>
                </a:r>
                <a:r>
                  <a:rPr lang="en-US" sz="2400" dirty="0">
                    <a:solidFill>
                      <a:schemeClr val="bg1">
                        <a:lumMod val="90000"/>
                      </a:schemeClr>
                    </a:solidFill>
                    <a:latin typeface="Myriad Pro" panose="020B0503030403020204"/>
                  </a:rPr>
                  <a:t>? </a:t>
                </a:r>
                <a:endParaRPr lang="ru-RU" sz="2400" dirty="0">
                  <a:solidFill>
                    <a:schemeClr val="bg1">
                      <a:lumMod val="90000"/>
                    </a:schemeClr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chemeClr val="bg1">
                        <a:lumMod val="90000"/>
                      </a:schemeClr>
                    </a:solidFill>
                  </a:rPr>
                  <a:t> </a:t>
                </a:r>
                <a:r>
                  <a:rPr lang="en-US" sz="2400" dirty="0">
                    <a:solidFill>
                      <a:schemeClr val="bg1">
                        <a:lumMod val="90000"/>
                      </a:schemeClr>
                    </a:solidFill>
                  </a:rPr>
                  <a:t>–</a:t>
                </a:r>
                <a:r>
                  <a:rPr lang="ru-RU" sz="2400" dirty="0">
                    <a:solidFill>
                      <a:schemeClr val="bg1">
                        <a:lumMod val="90000"/>
                      </a:schemeClr>
                    </a:solidFill>
                  </a:rPr>
                  <a:t> прибыль с одного человека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smtClean="0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ru-RU" sz="2400" dirty="0">
                    <a:solidFill>
                      <a:schemeClr val="bg1">
                        <a:lumMod val="90000"/>
                      </a:schemeClr>
                    </a:solidFill>
                  </a:rPr>
                  <a:t> </a:t>
                </a:r>
                <a:r>
                  <a:rPr lang="en-US" sz="2400" dirty="0">
                    <a:solidFill>
                      <a:schemeClr val="bg1">
                        <a:lumMod val="90000"/>
                      </a:schemeClr>
                    </a:solidFill>
                  </a:rPr>
                  <a:t>–</a:t>
                </a:r>
                <a:r>
                  <a:rPr lang="ru-RU" sz="2400" dirty="0">
                    <a:solidFill>
                      <a:schemeClr val="bg1">
                        <a:lumMod val="90000"/>
                      </a:schemeClr>
                    </a:solidFill>
                  </a:rPr>
                  <a:t> средняя прибыль компании</a:t>
                </a:r>
              </a:p>
            </p:txBody>
          </p:sp>
        </mc:Choice>
        <mc:Fallback xmlns="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B30CD3B4-D2D3-451D-8BE7-6C98D9E98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7992888" cy="3240360"/>
              </a:xfrm>
              <a:prstGeom prst="rect">
                <a:avLst/>
              </a:prstGeom>
              <a:blipFill>
                <a:blip r:embed="rId4"/>
                <a:stretch>
                  <a:fillRect l="-2219" t="-2734" r="-269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Таблица 8">
                <a:extLst>
                  <a:ext uri="{FF2B5EF4-FFF2-40B4-BE49-F238E27FC236}">
                    <a16:creationId xmlns:a16="http://schemas.microsoft.com/office/drawing/2014/main" id="{DA8C85B6-8430-43BA-8291-0B2775BADD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83062065"/>
                  </p:ext>
                </p:extLst>
              </p:nvPr>
            </p:nvGraphicFramePr>
            <p:xfrm>
              <a:off x="2267743" y="3789040"/>
              <a:ext cx="4608513" cy="914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27005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29983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1181671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7373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373737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73737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373737"/>
                                    </a:solidFill>
                                    <a:latin typeface="Cambria Math" panose="02040503050406030204" pitchFamily="18" charset="0"/>
                                  </a:rPr>
                                  <m:t>−10900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73737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373737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373737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37373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373737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373737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73737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373737"/>
                                    </a:solidFill>
                                    <a:latin typeface="Cambria Math" panose="02040503050406030204" pitchFamily="18" charset="0"/>
                                  </a:rPr>
                                  <m:t>0.99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73737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373737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b="0" i="1" smtClean="0">
                                    <a:solidFill>
                                      <a:srgbClr val="373737"/>
                                    </a:solidFill>
                                    <a:latin typeface="Cambria Math" panose="02040503050406030204" pitchFamily="18" charset="0"/>
                                  </a:rPr>
                                  <m:t>.01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73737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Таблица 8">
                <a:extLst>
                  <a:ext uri="{FF2B5EF4-FFF2-40B4-BE49-F238E27FC236}">
                    <a16:creationId xmlns:a16="http://schemas.microsoft.com/office/drawing/2014/main" id="{DA8C85B6-8430-43BA-8291-0B2775BADD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83062065"/>
                  </p:ext>
                </p:extLst>
              </p:nvPr>
            </p:nvGraphicFramePr>
            <p:xfrm>
              <a:off x="2267743" y="3789040"/>
              <a:ext cx="4608513" cy="914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27005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29983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1181671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116667" b="-1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3107" r="-90291" b="-1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91398" b="-1108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2778" r="-116667" b="-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3107" t="-102778" r="-90291" b="-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91398" t="-102778" b="-13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D5C811-BDD9-4CFB-A7E7-1AB747C4B334}"/>
                  </a:ext>
                </a:extLst>
              </p:cNvPr>
              <p:cNvSpPr txBox="1"/>
              <p:nvPr/>
            </p:nvSpPr>
            <p:spPr>
              <a:xfrm>
                <a:off x="835167" y="5229200"/>
                <a:ext cx="7781297" cy="5543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+ …+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groupChr>
                    <m:r>
                      <a:rPr lang="en-US" sz="2400" i="1" dirty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=100⋅0.99−10900⋅0.01=−10</m:t>
                    </m:r>
                  </m:oMath>
                </a14:m>
                <a:r>
                  <a:rPr lang="ru-RU" sz="2400" b="0" dirty="0">
                    <a:solidFill>
                      <a:srgbClr val="28506A"/>
                    </a:solidFill>
                  </a:rPr>
                  <a:t> </a:t>
                </a:r>
                <a:r>
                  <a:rPr lang="en-US" sz="2400" b="0" dirty="0">
                    <a:solidFill>
                      <a:srgbClr val="28506A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D5C811-BDD9-4CFB-A7E7-1AB747C4B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167" y="5229200"/>
                <a:ext cx="7781297" cy="554319"/>
              </a:xfrm>
              <a:prstGeom prst="rect">
                <a:avLst/>
              </a:prstGeom>
              <a:blipFill>
                <a:blip r:embed="rId6"/>
                <a:stretch>
                  <a:fillRect l="-1305" t="-13636" b="-4772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">
            <a:extLst>
              <a:ext uri="{FF2B5EF4-FFF2-40B4-BE49-F238E27FC236}">
                <a16:creationId xmlns:a16="http://schemas.microsoft.com/office/drawing/2014/main" id="{B8634A18-A730-7945-9CA2-56E3E257BDD5}"/>
              </a:ext>
            </a:extLst>
          </p:cNvPr>
          <p:cNvSpPr/>
          <p:nvPr/>
        </p:nvSpPr>
        <p:spPr>
          <a:xfrm>
            <a:off x="3491880" y="404664"/>
            <a:ext cx="2232248" cy="2858616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69CB18-8E23-3C41-983C-C896D5AB17D0}"/>
              </a:ext>
            </a:extLst>
          </p:cNvPr>
          <p:cNvSpPr txBox="1"/>
          <p:nvPr/>
        </p:nvSpPr>
        <p:spPr>
          <a:xfrm>
            <a:off x="2988789" y="2278525"/>
            <a:ext cx="3310438" cy="3500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Aft>
                <a:spcPts val="1800"/>
              </a:spcAft>
            </a:pPr>
            <a:r>
              <a:rPr lang="ru-RU" sz="2400" dirty="0">
                <a:solidFill>
                  <a:srgbClr val="373737"/>
                </a:solidFill>
              </a:rPr>
              <a:t>Денег мы </a:t>
            </a:r>
            <a:r>
              <a:rPr lang="en-US" sz="2400" dirty="0">
                <a:solidFill>
                  <a:srgbClr val="373737"/>
                </a:solidFill>
              </a:rPr>
              <a:t/>
            </a:r>
            <a:br>
              <a:rPr lang="en-US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не получим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E92051D-1ACA-BC45-912D-F1ECB0662F0C}"/>
              </a:ext>
            </a:extLst>
          </p:cNvPr>
          <p:cNvGrpSpPr/>
          <p:nvPr/>
        </p:nvGrpSpPr>
        <p:grpSpPr>
          <a:xfrm>
            <a:off x="3940232" y="763052"/>
            <a:ext cx="1407552" cy="1407552"/>
            <a:chOff x="3503703" y="548680"/>
            <a:chExt cx="2136594" cy="2136594"/>
          </a:xfrm>
        </p:grpSpPr>
        <p:pic>
          <p:nvPicPr>
            <p:cNvPr id="12" name="Picture 11" descr="A close up of a sign&#10;&#10;Description automatically generated">
              <a:extLst>
                <a:ext uri="{FF2B5EF4-FFF2-40B4-BE49-F238E27FC236}">
                  <a16:creationId xmlns:a16="http://schemas.microsoft.com/office/drawing/2014/main" id="{76CC15CA-6E72-AE40-96CF-D20492B4B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2505" y="692150"/>
              <a:ext cx="1258990" cy="1852853"/>
            </a:xfrm>
            <a:prstGeom prst="rect">
              <a:avLst/>
            </a:prstGeom>
          </p:spPr>
        </p:pic>
        <p:sp>
          <p:nvSpPr>
            <p:cNvPr id="13" name="&quot;No&quot; Symbol 12">
              <a:extLst>
                <a:ext uri="{FF2B5EF4-FFF2-40B4-BE49-F238E27FC236}">
                  <a16:creationId xmlns:a16="http://schemas.microsoft.com/office/drawing/2014/main" id="{5815847D-5960-9E46-920F-74861A99F37C}"/>
                </a:ext>
              </a:extLst>
            </p:cNvPr>
            <p:cNvSpPr/>
            <p:nvPr/>
          </p:nvSpPr>
          <p:spPr>
            <a:xfrm>
              <a:off x="3503703" y="548680"/>
              <a:ext cx="2136594" cy="2136594"/>
            </a:xfrm>
            <a:prstGeom prst="noSmoking">
              <a:avLst>
                <a:gd name="adj" fmla="val 8149"/>
              </a:avLst>
            </a:prstGeom>
            <a:solidFill>
              <a:srgbClr val="C05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215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Вопрос про больницы</a:t>
            </a:r>
          </a:p>
        </p:txBody>
      </p:sp>
      <p:pic>
        <p:nvPicPr>
          <p:cNvPr id="9" name="Рисунок 2">
            <a:extLst>
              <a:ext uri="{FF2B5EF4-FFF2-40B4-BE49-F238E27FC236}">
                <a16:creationId xmlns:a16="http://schemas.microsoft.com/office/drawing/2014/main" id="{3CEAC1BA-162A-C24B-8B3A-8EA662F13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3408663"/>
            <a:ext cx="2212972" cy="2212972"/>
          </a:xfrm>
          <a:prstGeom prst="rect">
            <a:avLst/>
          </a:prstGeom>
        </p:spPr>
      </p:pic>
      <p:pic>
        <p:nvPicPr>
          <p:cNvPr id="11" name="Рисунок 5">
            <a:extLst>
              <a:ext uri="{FF2B5EF4-FFF2-40B4-BE49-F238E27FC236}">
                <a16:creationId xmlns:a16="http://schemas.microsoft.com/office/drawing/2014/main" id="{77F410C7-02D8-6346-8978-87F2708296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5724128" y="3429000"/>
            <a:ext cx="2172298" cy="2172298"/>
          </a:xfrm>
          <a:prstGeom prst="ellipse">
            <a:avLst/>
          </a:prstGeom>
        </p:spPr>
      </p:pic>
      <p:sp>
        <p:nvSpPr>
          <p:cNvPr id="12" name="Прямоугольник 7">
            <a:extLst>
              <a:ext uri="{FF2B5EF4-FFF2-40B4-BE49-F238E27FC236}">
                <a16:creationId xmlns:a16="http://schemas.microsoft.com/office/drawing/2014/main" id="{2B9139FB-A84C-C849-91C9-EA0DBF21CBF5}"/>
              </a:ext>
            </a:extLst>
          </p:cNvPr>
          <p:cNvSpPr/>
          <p:nvPr/>
        </p:nvSpPr>
        <p:spPr>
          <a:xfrm>
            <a:off x="539750" y="6093296"/>
            <a:ext cx="4968354" cy="288032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" sz="1100" dirty="0" err="1">
                <a:solidFill>
                  <a:schemeClr val="bg1">
                    <a:lumMod val="75000"/>
                  </a:schemeClr>
                </a:solidFill>
              </a:rPr>
              <a:t>depositphotos.com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D21C9D04-75EE-5C46-A706-39D105D8F78F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496944" cy="28862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Есть две больницы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большая и маленькая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06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Вопрос про больницы</a:t>
            </a:r>
          </a:p>
        </p:txBody>
      </p:sp>
      <p:pic>
        <p:nvPicPr>
          <p:cNvPr id="9" name="Рисунок 2">
            <a:extLst>
              <a:ext uri="{FF2B5EF4-FFF2-40B4-BE49-F238E27FC236}">
                <a16:creationId xmlns:a16="http://schemas.microsoft.com/office/drawing/2014/main" id="{BB2691B3-EE3D-DA48-9B0E-3D3FB91E9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3408663"/>
            <a:ext cx="2212972" cy="2212972"/>
          </a:xfrm>
          <a:prstGeom prst="rect">
            <a:avLst/>
          </a:prstGeom>
        </p:spPr>
      </p:pic>
      <p:pic>
        <p:nvPicPr>
          <p:cNvPr id="11" name="Рисунок 5">
            <a:extLst>
              <a:ext uri="{FF2B5EF4-FFF2-40B4-BE49-F238E27FC236}">
                <a16:creationId xmlns:a16="http://schemas.microsoft.com/office/drawing/2014/main" id="{182C3444-F303-AE49-8E0B-A6BB407821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5724128" y="3429000"/>
            <a:ext cx="2172298" cy="2172298"/>
          </a:xfrm>
          <a:prstGeom prst="ellipse">
            <a:avLst/>
          </a:prstGeom>
        </p:spPr>
      </p:pic>
      <p:sp>
        <p:nvSpPr>
          <p:cNvPr id="12" name="Прямоугольник 7">
            <a:extLst>
              <a:ext uri="{FF2B5EF4-FFF2-40B4-BE49-F238E27FC236}">
                <a16:creationId xmlns:a16="http://schemas.microsoft.com/office/drawing/2014/main" id="{B70C250A-A0D3-9945-A751-2B6EE6D7E5F1}"/>
              </a:ext>
            </a:extLst>
          </p:cNvPr>
          <p:cNvSpPr/>
          <p:nvPr/>
        </p:nvSpPr>
        <p:spPr>
          <a:xfrm>
            <a:off x="539750" y="6093296"/>
            <a:ext cx="4968354" cy="288032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" sz="1100" dirty="0" err="1">
                <a:solidFill>
                  <a:schemeClr val="bg1">
                    <a:lumMod val="75000"/>
                  </a:schemeClr>
                </a:solidFill>
              </a:rPr>
              <a:t>depositphotos.com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F1BC1173-E7F4-2F43-AD5D-8F363682FB82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496944" cy="28862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Есть две больницы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большая и маленькая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 обеих принимают роды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Выяснилось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что в одной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из них оценка вероятности появления мальчика составила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0.7.</a:t>
            </a:r>
          </a:p>
        </p:txBody>
      </p:sp>
    </p:spTree>
    <p:extLst>
      <p:ext uri="{BB962C8B-B14F-4D97-AF65-F5344CB8AC3E}">
        <p14:creationId xmlns:p14="http://schemas.microsoft.com/office/powerpoint/2010/main" val="35966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План</a:t>
            </a:r>
          </a:p>
        </p:txBody>
      </p:sp>
      <p:sp>
        <p:nvSpPr>
          <p:cNvPr id="5" name="Содержимое 2">
            <a:extLst>
              <a:ext uri="{FF2B5EF4-FFF2-40B4-BE49-F238E27FC236}">
                <a16:creationId xmlns:a16="http://schemas.microsoft.com/office/drawing/2014/main" id="{2CC1854D-8F91-084D-9DAF-D4BDA013C12C}"/>
              </a:ext>
            </a:extLst>
          </p:cNvPr>
          <p:cNvSpPr txBox="1">
            <a:spLocks/>
          </p:cNvSpPr>
          <p:nvPr/>
        </p:nvSpPr>
        <p:spPr>
          <a:xfrm>
            <a:off x="539750" y="692696"/>
            <a:ext cx="8316726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Основные распределения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встречающиеся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 математической статистике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Закон больших чисел и Центральная предельная теорема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Какими бывают сходимости случайных величин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Метод Монте-Карло и симуляции </a:t>
            </a:r>
          </a:p>
        </p:txBody>
      </p:sp>
    </p:spTree>
    <p:extLst>
      <p:ext uri="{BB962C8B-B14F-4D97-AF65-F5344CB8AC3E}">
        <p14:creationId xmlns:p14="http://schemas.microsoft.com/office/powerpoint/2010/main" val="78765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Вопрос про больницы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230DAED-EEE7-0C41-AE2C-D6DE4BA59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3408663"/>
            <a:ext cx="2212972" cy="2212972"/>
          </a:xfrm>
          <a:prstGeom prst="rect">
            <a:avLst/>
          </a:prstGeom>
        </p:spPr>
      </p:pic>
      <p:sp>
        <p:nvSpPr>
          <p:cNvPr id="5" name="Содержимое 2">
            <a:extLst>
              <a:ext uri="{FF2B5EF4-FFF2-40B4-BE49-F238E27FC236}">
                <a16:creationId xmlns:a16="http://schemas.microsoft.com/office/drawing/2014/main" id="{3BCC745A-DB27-8848-803A-FDF63A64ADFE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496944" cy="28862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Есть две больницы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большая и маленькая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 обеих принимают роды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Выяснилось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что в одной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из них оценка вероятности появления мальчика составила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0.7.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 какой больнице это скорее всего произошло и почему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?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C85F88-0C56-C347-9997-E4FA7ED2BA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5724128" y="3429000"/>
            <a:ext cx="2172298" cy="2172298"/>
          </a:xfrm>
          <a:prstGeom prst="ellipse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047CF3D-1835-D54D-89C6-3B56C7EFA5CD}"/>
              </a:ext>
            </a:extLst>
          </p:cNvPr>
          <p:cNvSpPr/>
          <p:nvPr/>
        </p:nvSpPr>
        <p:spPr>
          <a:xfrm>
            <a:off x="539750" y="6093296"/>
            <a:ext cx="4968354" cy="288032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" sz="1100" dirty="0" err="1">
                <a:solidFill>
                  <a:schemeClr val="bg1">
                    <a:lumMod val="75000"/>
                  </a:schemeClr>
                </a:solidFill>
              </a:rPr>
              <a:t>depositphotos.com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26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Вопрос про больницы</a:t>
            </a:r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5D8D55DA-875D-9C47-8B6F-AC0FB2FBA20B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424936" cy="16561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Скорее всего это произошло в маленькой больнице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 </a:t>
            </a:r>
            <a:br>
              <a:rPr lang="en-US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При малых объёмах выборки вероятность отклониться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/>
            </a:r>
            <a:br>
              <a:rPr lang="en-US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от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0.5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больше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Именно об этом говорит нам ЗБЧ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</a:t>
            </a:r>
          </a:p>
        </p:txBody>
      </p:sp>
      <p:pic>
        <p:nvPicPr>
          <p:cNvPr id="13" name="Рисунок 2">
            <a:extLst>
              <a:ext uri="{FF2B5EF4-FFF2-40B4-BE49-F238E27FC236}">
                <a16:creationId xmlns:a16="http://schemas.microsoft.com/office/drawing/2014/main" id="{57E8788C-2788-D448-BE69-829A08D1E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3408663"/>
            <a:ext cx="2212972" cy="2212972"/>
          </a:xfrm>
          <a:prstGeom prst="rect">
            <a:avLst/>
          </a:prstGeom>
        </p:spPr>
      </p:pic>
      <p:pic>
        <p:nvPicPr>
          <p:cNvPr id="14" name="Рисунок 5">
            <a:extLst>
              <a:ext uri="{FF2B5EF4-FFF2-40B4-BE49-F238E27FC236}">
                <a16:creationId xmlns:a16="http://schemas.microsoft.com/office/drawing/2014/main" id="{AAA4148B-AB38-7645-ABB2-9BF8136406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5724128" y="3429000"/>
            <a:ext cx="2172298" cy="2172298"/>
          </a:xfrm>
          <a:prstGeom prst="ellipse">
            <a:avLst/>
          </a:prstGeom>
        </p:spPr>
      </p:pic>
      <p:sp>
        <p:nvSpPr>
          <p:cNvPr id="15" name="Прямоугольник 7">
            <a:extLst>
              <a:ext uri="{FF2B5EF4-FFF2-40B4-BE49-F238E27FC236}">
                <a16:creationId xmlns:a16="http://schemas.microsoft.com/office/drawing/2014/main" id="{4D7029FD-4D10-DD4D-A1D5-5DF353533A79}"/>
              </a:ext>
            </a:extLst>
          </p:cNvPr>
          <p:cNvSpPr/>
          <p:nvPr/>
        </p:nvSpPr>
        <p:spPr>
          <a:xfrm>
            <a:off x="539750" y="6093296"/>
            <a:ext cx="4968354" cy="288032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" sz="1100" dirty="0" err="1">
                <a:solidFill>
                  <a:schemeClr val="bg1">
                    <a:lumMod val="75000"/>
                  </a:schemeClr>
                </a:solidFill>
              </a:rPr>
              <a:t>depositphotos.com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FE4C4D-74D3-274B-A812-0BA5BD536AD0}"/>
              </a:ext>
            </a:extLst>
          </p:cNvPr>
          <p:cNvSpPr/>
          <p:nvPr/>
        </p:nvSpPr>
        <p:spPr>
          <a:xfrm>
            <a:off x="1259632" y="3284984"/>
            <a:ext cx="2520280" cy="2520280"/>
          </a:xfrm>
          <a:prstGeom prst="rect">
            <a:avLst/>
          </a:prstGeom>
          <a:noFill/>
          <a:ln w="41275">
            <a:solidFill>
              <a:srgbClr val="416F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0407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Некорректная работа при малых числах</a:t>
            </a:r>
          </a:p>
        </p:txBody>
      </p:sp>
      <p:sp>
        <p:nvSpPr>
          <p:cNvPr id="5" name="Содержимое 2">
            <a:extLst>
              <a:ext uri="{FF2B5EF4-FFF2-40B4-BE49-F238E27FC236}">
                <a16:creationId xmlns:a16="http://schemas.microsoft.com/office/drawing/2014/main" id="{F85B3187-0A26-504E-8400-9E788ED6EDB6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7992888" cy="3600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Данные часто поступают на обработку в агрегированной форме (по городам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 людям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 статьям из газет)</a:t>
            </a:r>
          </a:p>
        </p:txBody>
      </p:sp>
      <p:sp>
        <p:nvSpPr>
          <p:cNvPr id="6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241BC56A-6751-8E45-9F80-4395906D8F18}"/>
              </a:ext>
            </a:extLst>
          </p:cNvPr>
          <p:cNvSpPr txBox="1"/>
          <p:nvPr/>
        </p:nvSpPr>
        <p:spPr>
          <a:xfrm>
            <a:off x="539552" y="609329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06A"/>
              </a:buClr>
            </a:pPr>
            <a:r>
              <a:rPr lang="ru-RU" sz="1800" dirty="0">
                <a:solidFill>
                  <a:srgbClr val="28506A"/>
                </a:solidFill>
              </a:rPr>
              <a:t>http://nsmn1.uh.edu/dgraur/niv/TheMostDangerousEquation.pdf</a:t>
            </a:r>
          </a:p>
        </p:txBody>
      </p:sp>
    </p:spTree>
    <p:extLst>
      <p:ext uri="{BB962C8B-B14F-4D97-AF65-F5344CB8AC3E}">
        <p14:creationId xmlns:p14="http://schemas.microsoft.com/office/powerpoint/2010/main" val="211209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Некорректная работа при малых числах</a:t>
            </a:r>
          </a:p>
        </p:txBody>
      </p:sp>
      <p:sp>
        <p:nvSpPr>
          <p:cNvPr id="5" name="Содержимое 2">
            <a:extLst>
              <a:ext uri="{FF2B5EF4-FFF2-40B4-BE49-F238E27FC236}">
                <a16:creationId xmlns:a16="http://schemas.microsoft.com/office/drawing/2014/main" id="{96FC9ABC-CFE3-614E-8947-C51EB5884CB1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7992888" cy="3600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Данные часто поступают на обработку в агрегированной форме (по городам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 людям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 статьям из газет)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Для субъектов с маленьким числом наблюдений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/>
            </a:r>
            <a:br>
              <a:rPr lang="en-US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ЗБЧ не работает (города с маленьким населением)</a:t>
            </a:r>
          </a:p>
        </p:txBody>
      </p:sp>
      <p:sp>
        <p:nvSpPr>
          <p:cNvPr id="7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FF37C532-E575-C142-9C89-EBA3C42EDC7B}"/>
              </a:ext>
            </a:extLst>
          </p:cNvPr>
          <p:cNvSpPr txBox="1"/>
          <p:nvPr/>
        </p:nvSpPr>
        <p:spPr>
          <a:xfrm>
            <a:off x="539552" y="609329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06A"/>
              </a:buClr>
            </a:pPr>
            <a:r>
              <a:rPr lang="ru-RU" sz="1800" dirty="0">
                <a:solidFill>
                  <a:srgbClr val="28506A"/>
                </a:solidFill>
              </a:rPr>
              <a:t>http://nsmn1.uh.edu/dgraur/niv/TheMostDangerousEquation.pdf</a:t>
            </a:r>
          </a:p>
        </p:txBody>
      </p:sp>
    </p:spTree>
    <p:extLst>
      <p:ext uri="{BB962C8B-B14F-4D97-AF65-F5344CB8AC3E}">
        <p14:creationId xmlns:p14="http://schemas.microsoft.com/office/powerpoint/2010/main" val="356635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Некорректная работа при малых числах</a:t>
            </a:r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5D8D55DA-875D-9C47-8B6F-AC0FB2FBA20B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7992888" cy="3600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Данные часто поступают на обработку в агрегированной форме (по городам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 людям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 статьям из газет)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Для субъектов с маленьким числом наблюдений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/>
            </a:r>
            <a:br>
              <a:rPr lang="en-US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ЗБЧ не работает (города с маленьким населением)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Среднее значение при маленьких выборках плохо отражает фактическое математическое ожидание</a:t>
            </a:r>
          </a:p>
        </p:txBody>
      </p:sp>
      <p:sp>
        <p:nvSpPr>
          <p:cNvPr id="7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4E102CC7-E574-6C47-86E6-9FF2E0937548}"/>
              </a:ext>
            </a:extLst>
          </p:cNvPr>
          <p:cNvSpPr txBox="1"/>
          <p:nvPr/>
        </p:nvSpPr>
        <p:spPr>
          <a:xfrm>
            <a:off x="539552" y="609329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06A"/>
              </a:buClr>
            </a:pPr>
            <a:r>
              <a:rPr lang="ru-RU" sz="1800" dirty="0">
                <a:solidFill>
                  <a:srgbClr val="28506A"/>
                </a:solidFill>
              </a:rPr>
              <a:t>http://nsmn1.uh.edu/dgraur/niv/TheMostDangerousEquation.pdf</a:t>
            </a:r>
          </a:p>
        </p:txBody>
      </p:sp>
    </p:spTree>
    <p:extLst>
      <p:ext uri="{BB962C8B-B14F-4D97-AF65-F5344CB8AC3E}">
        <p14:creationId xmlns:p14="http://schemas.microsoft.com/office/powerpoint/2010/main" val="179139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Некорректная работа при малых числах</a:t>
            </a:r>
          </a:p>
        </p:txBody>
      </p:sp>
      <p:pic>
        <p:nvPicPr>
          <p:cNvPr id="10" name="Рисунок 7">
            <a:extLst>
              <a:ext uri="{FF2B5EF4-FFF2-40B4-BE49-F238E27FC236}">
                <a16:creationId xmlns:a16="http://schemas.microsoft.com/office/drawing/2014/main" id="{60B97713-DDD2-294C-BF72-D38A9FD6C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302" y="620688"/>
            <a:ext cx="8519529" cy="3186525"/>
          </a:xfrm>
          <a:prstGeom prst="rect">
            <a:avLst/>
          </a:prstGeom>
        </p:spPr>
      </p:pic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21ED5FDF-9118-6E46-A008-A6A7BE61000D}"/>
              </a:ext>
            </a:extLst>
          </p:cNvPr>
          <p:cNvSpPr txBox="1">
            <a:spLocks/>
          </p:cNvSpPr>
          <p:nvPr/>
        </p:nvSpPr>
        <p:spPr>
          <a:xfrm>
            <a:off x="539552" y="3894789"/>
            <a:ext cx="8409279" cy="21985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Если игнорировать размер округа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можно сказать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что округа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/>
            </a:r>
            <a:br>
              <a:rPr lang="en-US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 самым низким и высоким населением были верно обведены кружками</a:t>
            </a:r>
          </a:p>
        </p:txBody>
      </p:sp>
      <p:sp>
        <p:nvSpPr>
          <p:cNvPr id="8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6A8188BD-7C44-9D42-8AC1-3E9E08662D5B}"/>
              </a:ext>
            </a:extLst>
          </p:cNvPr>
          <p:cNvSpPr txBox="1"/>
          <p:nvPr/>
        </p:nvSpPr>
        <p:spPr>
          <a:xfrm>
            <a:off x="539552" y="609329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06A"/>
              </a:buClr>
            </a:pPr>
            <a:r>
              <a:rPr lang="ru-RU" sz="1800" dirty="0">
                <a:solidFill>
                  <a:srgbClr val="28506A"/>
                </a:solidFill>
              </a:rPr>
              <a:t>http://nsmn1.uh.edu/dgraur/niv/TheMostDangerousEquation.pdf</a:t>
            </a:r>
          </a:p>
        </p:txBody>
      </p:sp>
    </p:spTree>
    <p:extLst>
      <p:ext uri="{BB962C8B-B14F-4D97-AF65-F5344CB8AC3E}">
        <p14:creationId xmlns:p14="http://schemas.microsoft.com/office/powerpoint/2010/main" val="3546945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Некорректная работа при малых числах</a:t>
            </a:r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5D8D55DA-875D-9C47-8B6F-AC0FB2FBA20B}"/>
              </a:ext>
            </a:extLst>
          </p:cNvPr>
          <p:cNvSpPr txBox="1">
            <a:spLocks/>
          </p:cNvSpPr>
          <p:nvPr/>
        </p:nvSpPr>
        <p:spPr>
          <a:xfrm>
            <a:off x="539552" y="3894789"/>
            <a:ext cx="8409279" cy="21985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Если игнорировать размер округа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можно сказать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что округа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/>
            </a:r>
            <a:br>
              <a:rPr lang="en-US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 самым низким и высоким населением были верно обведены кружками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C0504D"/>
                </a:solidFill>
                <a:latin typeface="Myriad Pro" pitchFamily="34" charset="0"/>
              </a:rPr>
              <a:t>Это неверно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так как средний рост в этих районах считался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/>
            </a:r>
            <a:br>
              <a:rPr lang="en-US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 маленьким выборкам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7096C3-F3E3-9A4E-9854-D05DDD3FB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302" y="620688"/>
            <a:ext cx="8519529" cy="3186525"/>
          </a:xfrm>
          <a:prstGeom prst="rect">
            <a:avLst/>
          </a:prstGeom>
        </p:spPr>
      </p:pic>
      <p:sp>
        <p:nvSpPr>
          <p:cNvPr id="9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99C8A793-01A1-CB4C-87ED-B011289A7534}"/>
              </a:ext>
            </a:extLst>
          </p:cNvPr>
          <p:cNvSpPr txBox="1"/>
          <p:nvPr/>
        </p:nvSpPr>
        <p:spPr>
          <a:xfrm>
            <a:off x="539552" y="609329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06A"/>
              </a:buClr>
            </a:pPr>
            <a:r>
              <a:rPr lang="ru-RU" sz="1800" dirty="0">
                <a:solidFill>
                  <a:srgbClr val="28506A"/>
                </a:solidFill>
              </a:rPr>
              <a:t>http://nsmn1.uh.edu/dgraur/niv/TheMostDangerousEquation.pdf</a:t>
            </a:r>
          </a:p>
        </p:txBody>
      </p:sp>
    </p:spTree>
    <p:extLst>
      <p:ext uri="{BB962C8B-B14F-4D97-AF65-F5344CB8AC3E}">
        <p14:creationId xmlns:p14="http://schemas.microsoft.com/office/powerpoint/2010/main" val="225794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Резюме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316924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ЗБЧ говорит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что при больших выборках и отсутствии аномалий среднее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рассчитанное по выборке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оказывается близким к теоретическому математическому ожиданию</a:t>
            </a:r>
          </a:p>
        </p:txBody>
      </p:sp>
    </p:spTree>
    <p:extLst>
      <p:ext uri="{BB962C8B-B14F-4D97-AF65-F5344CB8AC3E}">
        <p14:creationId xmlns:p14="http://schemas.microsoft.com/office/powerpoint/2010/main" val="2691503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5"/>
          <p:cNvSpPr txBox="1">
            <a:spLocks/>
          </p:cNvSpPr>
          <p:nvPr/>
        </p:nvSpPr>
        <p:spPr>
          <a:xfrm>
            <a:off x="395536" y="116632"/>
            <a:ext cx="8648394" cy="6329270"/>
          </a:xfrm>
          <a:prstGeom prst="rect">
            <a:avLst/>
          </a:prstGeom>
        </p:spPr>
        <p:txBody>
          <a:bodyPr wrap="square" rIns="0" bIns="0" anchor="ctr">
            <a:noAutofit/>
          </a:bodyPr>
          <a:lstStyle>
            <a:defPPr>
              <a:defRPr lang="ru-RU"/>
            </a:defPPr>
            <a:lvl1pPr>
              <a:defRPr sz="3200" b="1">
                <a:solidFill>
                  <a:srgbClr val="28506A"/>
                </a:solidFill>
              </a:defRPr>
            </a:lvl1pPr>
          </a:lstStyle>
          <a:p>
            <a:pPr algn="ctr"/>
            <a:r>
              <a:rPr lang="ru-RU" dirty="0"/>
              <a:t>Сходимость по вероятности</a:t>
            </a:r>
          </a:p>
        </p:txBody>
      </p:sp>
    </p:spTree>
    <p:extLst>
      <p:ext uri="{BB962C8B-B14F-4D97-AF65-F5344CB8AC3E}">
        <p14:creationId xmlns:p14="http://schemas.microsoft.com/office/powerpoint/2010/main" val="231120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Слабая форма ЗБЧ (Чебышёв)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CA2C94B7-C7DF-6043-B043-78312CF74B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4293096"/>
                <a:ext cx="8352472" cy="115212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Среднее сходится по вероятности к математическому ожиданию при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sz="2400" dirty="0">
                  <a:solidFill>
                    <a:srgbClr val="5C5B5C"/>
                  </a:solidFill>
                  <a:latin typeface="Myriad Pro" panose="020B0503030403020204"/>
                </a:endParaRPr>
              </a:p>
            </p:txBody>
          </p:sp>
        </mc:Choice>
        <mc:Fallback xmlns="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CA2C94B7-C7DF-6043-B043-78312CF74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293096"/>
                <a:ext cx="8352472" cy="1152128"/>
              </a:xfrm>
              <a:prstGeom prst="rect">
                <a:avLst/>
              </a:prstGeom>
              <a:blipFill>
                <a:blip r:embed="rId4"/>
                <a:stretch>
                  <a:fillRect l="-2280" t="-769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68ED2E80-C1F0-4521-951D-656A50DB60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460940" cy="1872000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Теорема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anose="020B0503030403020204"/>
                  </a:rPr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Пусть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06A"/>
                    </a:solidFill>
                    <a:latin typeface="Myriad Pro" panose="020B0503030403020204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попарно независимые и одинаково распределённые случайные величины с конечной дисперсией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/>
                  </a:rPr>
                  <a:t>,</a:t>
                </a:r>
                <a:r>
                  <a:rPr lang="en-US" sz="2400" dirty="0">
                    <a:solidFill>
                      <a:srgbClr val="5C5B5C"/>
                    </a:solidFill>
                    <a:latin typeface="Myriad Pro" panose="020B0503030403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rgbClr val="5C5B5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b="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US" sz="2400" dirty="0">
                    <a:solidFill>
                      <a:srgbClr val="28506A"/>
                    </a:solidFill>
                    <a:latin typeface="Myriad Pro" panose="020B0503030403020204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тогда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/>
                  </a:rPr>
                  <a:t>:</a:t>
                </a:r>
                <a:endParaRPr lang="ru-RU" sz="2400" dirty="0">
                  <a:solidFill>
                    <a:srgbClr val="373737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68ED2E80-C1F0-4521-951D-656A50DB6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460940" cy="1872000"/>
              </a:xfrm>
              <a:prstGeom prst="rect">
                <a:avLst/>
              </a:prstGeom>
              <a:blipFill>
                <a:blip r:embed="rId5"/>
                <a:stretch>
                  <a:fillRect l="-2252" t="-4730" r="-16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74E0E4-5DEF-8C48-887A-E0CB3D8B5BB8}"/>
                  </a:ext>
                </a:extLst>
              </p:cNvPr>
              <p:cNvSpPr txBox="1"/>
              <p:nvPr/>
            </p:nvSpPr>
            <p:spPr>
              <a:xfrm>
                <a:off x="2760061" y="2953448"/>
                <a:ext cx="3623877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+ …+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groupChr>
                      <m:r>
                        <a:rPr lang="en-US" sz="2400" i="1" dirty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 dirty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74E0E4-5DEF-8C48-887A-E0CB3D8B5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061" y="2953448"/>
                <a:ext cx="3623877" cy="691471"/>
              </a:xfrm>
              <a:prstGeom prst="rect">
                <a:avLst/>
              </a:prstGeom>
              <a:blipFill>
                <a:blip r:embed="rId6"/>
                <a:stretch>
                  <a:fillRect l="-1404" t="-9091" b="-2909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730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План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539750" y="692696"/>
            <a:ext cx="8316726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Основные распределения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встречающиеся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 математической статистике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Закон больших чисел и Центральная предельная теорема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Какими бывают сходимости случайных величин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Метод Монте-Карло и симуляции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 err="1">
                <a:solidFill>
                  <a:srgbClr val="373737"/>
                </a:solidFill>
                <a:latin typeface="Myriad Pro" pitchFamily="34" charset="0"/>
              </a:rPr>
              <a:t>Квантильное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преобразование</a:t>
            </a:r>
          </a:p>
        </p:txBody>
      </p:sp>
    </p:spTree>
    <p:extLst>
      <p:ext uri="{BB962C8B-B14F-4D97-AF65-F5344CB8AC3E}">
        <p14:creationId xmlns:p14="http://schemas.microsoft.com/office/powerpoint/2010/main" val="178467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Сходимость по вероятности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093E3C9D-27B9-0F46-A7D9-15F228A1BE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7992888" cy="110737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Последовательность случайных величин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</m:t>
                    </m:r>
                  </m:oMath>
                </a14:m>
                <a:r>
                  <a:rPr lang="en-US" sz="2400" dirty="0">
                    <a:solidFill>
                      <a:srgbClr val="28506A"/>
                    </a:solidFill>
                    <a:latin typeface="Myriad Pro" pitchFamily="34" charset="0"/>
                  </a:rPr>
                  <a:t> </a:t>
                </a:r>
                <a:r>
                  <a:rPr lang="ru-RU" sz="2400" b="1" dirty="0">
                    <a:solidFill>
                      <a:srgbClr val="28506A"/>
                    </a:solidFill>
                    <a:latin typeface="Myriad Pro" pitchFamily="34" charset="0"/>
                  </a:rPr>
                  <a:t>сходится</a:t>
                </a:r>
                <a:r>
                  <a:rPr lang="en-US" sz="2400" b="1" dirty="0">
                    <a:solidFill>
                      <a:srgbClr val="28506A"/>
                    </a:solidFill>
                    <a:latin typeface="Myriad Pro" pitchFamily="34" charset="0"/>
                  </a:rPr>
                  <a:t> </a:t>
                </a:r>
                <a:r>
                  <a:rPr lang="ru-RU" sz="2400" b="1" dirty="0">
                    <a:solidFill>
                      <a:srgbClr val="28506A"/>
                    </a:solidFill>
                    <a:latin typeface="Myriad Pro" pitchFamily="34" charset="0"/>
                  </a:rPr>
                  <a:t>по вероятности</a:t>
                </a:r>
                <a:r>
                  <a:rPr lang="ru-RU" sz="2400" b="1" dirty="0">
                    <a:solidFill>
                      <a:srgbClr val="54748B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к случайной величине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если</a:t>
                </a:r>
              </a:p>
            </p:txBody>
          </p:sp>
        </mc:Choice>
        <mc:Fallback xmlns="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093E3C9D-27B9-0F46-A7D9-15F228A1B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7992888" cy="1107377"/>
              </a:xfrm>
              <a:prstGeom prst="rect">
                <a:avLst/>
              </a:prstGeom>
              <a:blipFill>
                <a:blip r:embed="rId4"/>
                <a:stretch>
                  <a:fillRect l="-2381" t="-804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98B7EE-027D-F546-8726-F7A6822A7C1C}"/>
                  </a:ext>
                </a:extLst>
              </p:cNvPr>
              <p:cNvSpPr txBox="1"/>
              <p:nvPr/>
            </p:nvSpPr>
            <p:spPr>
              <a:xfrm>
                <a:off x="1809416" y="1734061"/>
                <a:ext cx="54531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&gt;0   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→1</m:t>
                      </m:r>
                      <m:r>
                        <a:rPr lang="ru-RU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при 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98B7EE-027D-F546-8726-F7A6822A7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416" y="1734061"/>
                <a:ext cx="5453159" cy="369332"/>
              </a:xfrm>
              <a:prstGeom prst="rect">
                <a:avLst/>
              </a:prstGeom>
              <a:blipFill>
                <a:blip r:embed="rId5"/>
                <a:stretch>
                  <a:fillRect l="-699" t="-10345" r="-466" b="-3793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002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222EEC7-2020-ED4D-9E1E-E09DA0B25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216" y="2483405"/>
            <a:ext cx="7165558" cy="3716894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Сходимость по вероятности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Содержимое 2">
                <a:extLst>
                  <a:ext uri="{FF2B5EF4-FFF2-40B4-BE49-F238E27FC236}">
                    <a16:creationId xmlns:a16="http://schemas.microsoft.com/office/drawing/2014/main" id="{AEEA3A43-0D80-414E-B030-456C39D7D0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7992888" cy="110737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Последовательность случайных величин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</m:t>
                    </m:r>
                  </m:oMath>
                </a14:m>
                <a:r>
                  <a:rPr lang="en-US" sz="2400" dirty="0">
                    <a:solidFill>
                      <a:srgbClr val="28506A"/>
                    </a:solidFill>
                    <a:latin typeface="Myriad Pro" pitchFamily="34" charset="0"/>
                  </a:rPr>
                  <a:t> </a:t>
                </a:r>
                <a:r>
                  <a:rPr lang="ru-RU" sz="2400" b="1" dirty="0">
                    <a:solidFill>
                      <a:srgbClr val="28506A"/>
                    </a:solidFill>
                    <a:latin typeface="Myriad Pro" pitchFamily="34" charset="0"/>
                  </a:rPr>
                  <a:t>сходится</a:t>
                </a:r>
                <a:r>
                  <a:rPr lang="en-US" sz="2400" b="1" dirty="0">
                    <a:solidFill>
                      <a:srgbClr val="28506A"/>
                    </a:solidFill>
                    <a:latin typeface="Myriad Pro" pitchFamily="34" charset="0"/>
                  </a:rPr>
                  <a:t> </a:t>
                </a:r>
                <a:r>
                  <a:rPr lang="ru-RU" sz="2400" b="1" dirty="0">
                    <a:solidFill>
                      <a:srgbClr val="28506A"/>
                    </a:solidFill>
                    <a:latin typeface="Myriad Pro" pitchFamily="34" charset="0"/>
                  </a:rPr>
                  <a:t>по вероятности</a:t>
                </a:r>
                <a:r>
                  <a:rPr lang="ru-RU" sz="2400" b="1" dirty="0">
                    <a:solidFill>
                      <a:srgbClr val="54748B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к случайной величине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если</a:t>
                </a:r>
              </a:p>
            </p:txBody>
          </p:sp>
        </mc:Choice>
        <mc:Fallback xmlns="">
          <p:sp>
            <p:nvSpPr>
              <p:cNvPr id="8" name="Содержимое 2">
                <a:extLst>
                  <a:ext uri="{FF2B5EF4-FFF2-40B4-BE49-F238E27FC236}">
                    <a16:creationId xmlns:a16="http://schemas.microsoft.com/office/drawing/2014/main" id="{AEEA3A43-0D80-414E-B030-456C39D7D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7992888" cy="1107377"/>
              </a:xfrm>
              <a:prstGeom prst="rect">
                <a:avLst/>
              </a:prstGeom>
              <a:blipFill>
                <a:blip r:embed="rId5"/>
                <a:stretch>
                  <a:fillRect l="-2381" t="-804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4ED3C4-B7CC-3043-9656-57132E84A935}"/>
                  </a:ext>
                </a:extLst>
              </p:cNvPr>
              <p:cNvSpPr txBox="1"/>
              <p:nvPr/>
            </p:nvSpPr>
            <p:spPr>
              <a:xfrm>
                <a:off x="1809416" y="1734061"/>
                <a:ext cx="54531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&gt;0   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→1</m:t>
                      </m:r>
                      <m:r>
                        <a:rPr lang="ru-RU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при 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4ED3C4-B7CC-3043-9656-57132E84A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416" y="1734061"/>
                <a:ext cx="5453159" cy="369332"/>
              </a:xfrm>
              <a:prstGeom prst="rect">
                <a:avLst/>
              </a:prstGeom>
              <a:blipFill>
                <a:blip r:embed="rId6"/>
                <a:stretch>
                  <a:fillRect l="-699" t="-10345" r="-466" b="-3793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391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Сходимость по вероятности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1">
                <a:extLst>
                  <a:ext uri="{FF2B5EF4-FFF2-40B4-BE49-F238E27FC236}">
                    <a16:creationId xmlns:a16="http://schemas.microsoft.com/office/drawing/2014/main" id="{C34C35C5-4600-B74F-BBE6-5325D4552A73}"/>
                  </a:ext>
                </a:extLst>
              </p:cNvPr>
              <p:cNvSpPr/>
              <p:nvPr/>
            </p:nvSpPr>
            <p:spPr>
              <a:xfrm>
                <a:off x="2795231" y="2658457"/>
                <a:ext cx="3553537" cy="5731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</m:e>
                      </m:func>
                      <m:r>
                        <a:rPr lang="ru-RU" sz="2400" b="0" i="1" dirty="0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1">
                <a:extLst>
                  <a:ext uri="{FF2B5EF4-FFF2-40B4-BE49-F238E27FC236}">
                    <a16:creationId xmlns:a16="http://schemas.microsoft.com/office/drawing/2014/main" id="{C34C35C5-4600-B74F-BBE6-5325D4552A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231" y="2658457"/>
                <a:ext cx="3553537" cy="573106"/>
              </a:xfrm>
              <a:prstGeom prst="rect">
                <a:avLst/>
              </a:prstGeom>
              <a:blipFill>
                <a:blip r:embed="rId4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Содержимое 2">
            <a:extLst>
              <a:ext uri="{FF2B5EF4-FFF2-40B4-BE49-F238E27FC236}">
                <a16:creationId xmlns:a16="http://schemas.microsoft.com/office/drawing/2014/main" id="{970DB048-F25E-924F-98CA-DDC7CF69F852}"/>
              </a:ext>
            </a:extLst>
          </p:cNvPr>
          <p:cNvSpPr txBox="1">
            <a:spLocks/>
          </p:cNvSpPr>
          <p:nvPr/>
        </p:nvSpPr>
        <p:spPr>
          <a:xfrm>
            <a:off x="539552" y="2276872"/>
            <a:ext cx="1228999" cy="4815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То есть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Содержимое 2">
                <a:extLst>
                  <a:ext uri="{FF2B5EF4-FFF2-40B4-BE49-F238E27FC236}">
                    <a16:creationId xmlns:a16="http://schemas.microsoft.com/office/drawing/2014/main" id="{DC029CDE-546B-9D4F-9279-66BC409A0E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7992888" cy="110737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Последовательность случайных величин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</m:t>
                    </m:r>
                  </m:oMath>
                </a14:m>
                <a:r>
                  <a:rPr lang="en-US" sz="2400" dirty="0">
                    <a:solidFill>
                      <a:srgbClr val="28506A"/>
                    </a:solidFill>
                    <a:latin typeface="Myriad Pro" pitchFamily="34" charset="0"/>
                  </a:rPr>
                  <a:t> </a:t>
                </a:r>
                <a:r>
                  <a:rPr lang="ru-RU" sz="2400" b="1" dirty="0">
                    <a:solidFill>
                      <a:srgbClr val="28506A"/>
                    </a:solidFill>
                    <a:latin typeface="Myriad Pro" pitchFamily="34" charset="0"/>
                  </a:rPr>
                  <a:t>сходится</a:t>
                </a:r>
                <a:r>
                  <a:rPr lang="en-US" sz="2400" b="1" dirty="0">
                    <a:solidFill>
                      <a:srgbClr val="28506A"/>
                    </a:solidFill>
                    <a:latin typeface="Myriad Pro" pitchFamily="34" charset="0"/>
                  </a:rPr>
                  <a:t> </a:t>
                </a:r>
                <a:r>
                  <a:rPr lang="ru-RU" sz="2400" b="1" dirty="0">
                    <a:solidFill>
                      <a:srgbClr val="28506A"/>
                    </a:solidFill>
                    <a:latin typeface="Myriad Pro" pitchFamily="34" charset="0"/>
                  </a:rPr>
                  <a:t>по вероятности</a:t>
                </a:r>
                <a:r>
                  <a:rPr lang="ru-RU" sz="2400" b="1" dirty="0">
                    <a:solidFill>
                      <a:srgbClr val="54748B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к случайной величине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если</a:t>
                </a:r>
              </a:p>
            </p:txBody>
          </p:sp>
        </mc:Choice>
        <mc:Fallback xmlns="">
          <p:sp>
            <p:nvSpPr>
              <p:cNvPr id="13" name="Содержимое 2">
                <a:extLst>
                  <a:ext uri="{FF2B5EF4-FFF2-40B4-BE49-F238E27FC236}">
                    <a16:creationId xmlns:a16="http://schemas.microsoft.com/office/drawing/2014/main" id="{DC029CDE-546B-9D4F-9279-66BC409A0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7992888" cy="1107377"/>
              </a:xfrm>
              <a:prstGeom prst="rect">
                <a:avLst/>
              </a:prstGeom>
              <a:blipFill>
                <a:blip r:embed="rId5"/>
                <a:stretch>
                  <a:fillRect l="-2381" t="-804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DDDCF5-AB41-D043-AC61-3CFA11356585}"/>
                  </a:ext>
                </a:extLst>
              </p:cNvPr>
              <p:cNvSpPr txBox="1"/>
              <p:nvPr/>
            </p:nvSpPr>
            <p:spPr>
              <a:xfrm>
                <a:off x="1809416" y="1734061"/>
                <a:ext cx="54531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&gt;0   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→1</m:t>
                      </m:r>
                      <m:r>
                        <a:rPr lang="ru-RU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при 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DDDCF5-AB41-D043-AC61-3CFA11356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416" y="1734061"/>
                <a:ext cx="5453159" cy="369332"/>
              </a:xfrm>
              <a:prstGeom prst="rect">
                <a:avLst/>
              </a:prstGeom>
              <a:blipFill>
                <a:blip r:embed="rId6"/>
                <a:stretch>
                  <a:fillRect l="-699" t="-10345" r="-466" b="-3793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31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Сходимость по вероятности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E708B2B3-8A3A-3E40-B844-9C7F2EAEA95C}"/>
                  </a:ext>
                </a:extLst>
              </p:cNvPr>
              <p:cNvSpPr/>
              <p:nvPr/>
            </p:nvSpPr>
            <p:spPr>
              <a:xfrm>
                <a:off x="2795231" y="2658457"/>
                <a:ext cx="3553537" cy="5731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</m:e>
                      </m:func>
                      <m:r>
                        <a:rPr lang="ru-RU" sz="2400" b="0" i="1" dirty="0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E708B2B3-8A3A-3E40-B844-9C7F2EAEA9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231" y="2658457"/>
                <a:ext cx="3553537" cy="573106"/>
              </a:xfrm>
              <a:prstGeom prst="rect">
                <a:avLst/>
              </a:prstGeom>
              <a:blipFill>
                <a:blip r:embed="rId4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Содержимое 2">
            <a:extLst>
              <a:ext uri="{FF2B5EF4-FFF2-40B4-BE49-F238E27FC236}">
                <a16:creationId xmlns:a16="http://schemas.microsoft.com/office/drawing/2014/main" id="{06F7076E-72EA-E142-BA1E-A41877FAFBBD}"/>
              </a:ext>
            </a:extLst>
          </p:cNvPr>
          <p:cNvSpPr txBox="1">
            <a:spLocks/>
          </p:cNvSpPr>
          <p:nvPr/>
        </p:nvSpPr>
        <p:spPr>
          <a:xfrm>
            <a:off x="539552" y="2276872"/>
            <a:ext cx="1228999" cy="4815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То есть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  <p:sp>
        <p:nvSpPr>
          <p:cNvPr id="17" name="Rectangle">
            <a:extLst>
              <a:ext uri="{FF2B5EF4-FFF2-40B4-BE49-F238E27FC236}">
                <a16:creationId xmlns:a16="http://schemas.microsoft.com/office/drawing/2014/main" id="{808F5B9F-6E69-4FDA-A0D1-4268421EDA77}"/>
              </a:ext>
            </a:extLst>
          </p:cNvPr>
          <p:cNvSpPr/>
          <p:nvPr/>
        </p:nvSpPr>
        <p:spPr>
          <a:xfrm>
            <a:off x="1619672" y="3700874"/>
            <a:ext cx="6257966" cy="191723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31A05FA6-BB81-48BE-AEB5-E0AE00F8B3E9}"/>
              </a:ext>
            </a:extLst>
          </p:cNvPr>
          <p:cNvSpPr/>
          <p:nvPr/>
        </p:nvSpPr>
        <p:spPr>
          <a:xfrm>
            <a:off x="1913706" y="3957572"/>
            <a:ext cx="292377" cy="292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6" y="0"/>
                </a:moveTo>
                <a:cubicBezTo>
                  <a:pt x="7318" y="0"/>
                  <a:pt x="4803" y="1006"/>
                  <a:pt x="2881" y="3016"/>
                </a:cubicBezTo>
                <a:cubicBezTo>
                  <a:pt x="-961" y="7037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7"/>
                  <a:pt x="16797" y="3016"/>
                </a:cubicBezTo>
                <a:cubicBezTo>
                  <a:pt x="14875" y="1006"/>
                  <a:pt x="12354" y="0"/>
                  <a:pt x="9836" y="0"/>
                </a:cubicBezTo>
                <a:close/>
                <a:moveTo>
                  <a:pt x="13983" y="5123"/>
                </a:moveTo>
                <a:cubicBezTo>
                  <a:pt x="14087" y="5103"/>
                  <a:pt x="14195" y="5105"/>
                  <a:pt x="14299" y="5134"/>
                </a:cubicBezTo>
                <a:cubicBezTo>
                  <a:pt x="14448" y="5167"/>
                  <a:pt x="14626" y="5294"/>
                  <a:pt x="14916" y="5503"/>
                </a:cubicBezTo>
                <a:lnTo>
                  <a:pt x="15395" y="5850"/>
                </a:lnTo>
                <a:cubicBezTo>
                  <a:pt x="15685" y="6060"/>
                  <a:pt x="15861" y="6185"/>
                  <a:pt x="15943" y="6319"/>
                </a:cubicBezTo>
                <a:cubicBezTo>
                  <a:pt x="16068" y="6503"/>
                  <a:pt x="16108" y="6740"/>
                  <a:pt x="16054" y="6959"/>
                </a:cubicBezTo>
                <a:cubicBezTo>
                  <a:pt x="16022" y="7115"/>
                  <a:pt x="15901" y="7295"/>
                  <a:pt x="15701" y="7598"/>
                </a:cubicBezTo>
                <a:lnTo>
                  <a:pt x="10031" y="16178"/>
                </a:lnTo>
                <a:cubicBezTo>
                  <a:pt x="9831" y="16481"/>
                  <a:pt x="9712" y="16665"/>
                  <a:pt x="9583" y="16752"/>
                </a:cubicBezTo>
                <a:cubicBezTo>
                  <a:pt x="9407" y="16882"/>
                  <a:pt x="9186" y="16925"/>
                  <a:pt x="8978" y="16867"/>
                </a:cubicBezTo>
                <a:cubicBezTo>
                  <a:pt x="8962" y="16864"/>
                  <a:pt x="8930" y="16834"/>
                  <a:pt x="8914" y="16829"/>
                </a:cubicBezTo>
                <a:cubicBezTo>
                  <a:pt x="8913" y="16829"/>
                  <a:pt x="8910" y="16829"/>
                  <a:pt x="8909" y="16829"/>
                </a:cubicBezTo>
                <a:cubicBezTo>
                  <a:pt x="8793" y="16803"/>
                  <a:pt x="8623" y="16675"/>
                  <a:pt x="8435" y="16542"/>
                </a:cubicBezTo>
                <a:cubicBezTo>
                  <a:pt x="8403" y="16519"/>
                  <a:pt x="8396" y="16523"/>
                  <a:pt x="8361" y="16498"/>
                </a:cubicBezTo>
                <a:cubicBezTo>
                  <a:pt x="8359" y="16497"/>
                  <a:pt x="8358" y="16499"/>
                  <a:pt x="8356" y="16498"/>
                </a:cubicBezTo>
                <a:cubicBezTo>
                  <a:pt x="8330" y="16479"/>
                  <a:pt x="8326" y="16480"/>
                  <a:pt x="8298" y="16459"/>
                </a:cubicBezTo>
                <a:lnTo>
                  <a:pt x="4278" y="13548"/>
                </a:lnTo>
                <a:cubicBezTo>
                  <a:pt x="3988" y="13339"/>
                  <a:pt x="3812" y="13214"/>
                  <a:pt x="3730" y="13079"/>
                </a:cubicBezTo>
                <a:cubicBezTo>
                  <a:pt x="3605" y="12895"/>
                  <a:pt x="3564" y="12664"/>
                  <a:pt x="3619" y="12445"/>
                </a:cubicBezTo>
                <a:cubicBezTo>
                  <a:pt x="3651" y="12289"/>
                  <a:pt x="3772" y="12103"/>
                  <a:pt x="3972" y="11800"/>
                </a:cubicBezTo>
                <a:lnTo>
                  <a:pt x="4304" y="11298"/>
                </a:lnTo>
                <a:cubicBezTo>
                  <a:pt x="4504" y="10995"/>
                  <a:pt x="4623" y="10811"/>
                  <a:pt x="4752" y="10725"/>
                </a:cubicBezTo>
                <a:cubicBezTo>
                  <a:pt x="4928" y="10594"/>
                  <a:pt x="5154" y="10552"/>
                  <a:pt x="5363" y="10609"/>
                </a:cubicBezTo>
                <a:cubicBezTo>
                  <a:pt x="5512" y="10642"/>
                  <a:pt x="5685" y="10769"/>
                  <a:pt x="5974" y="10978"/>
                </a:cubicBezTo>
                <a:lnTo>
                  <a:pt x="8588" y="12870"/>
                </a:lnTo>
                <a:lnTo>
                  <a:pt x="13245" y="5823"/>
                </a:lnTo>
                <a:cubicBezTo>
                  <a:pt x="13445" y="5520"/>
                  <a:pt x="13565" y="5336"/>
                  <a:pt x="13693" y="5249"/>
                </a:cubicBezTo>
                <a:cubicBezTo>
                  <a:pt x="13781" y="5184"/>
                  <a:pt x="13879" y="5142"/>
                  <a:pt x="13983" y="5123"/>
                </a:cubicBezTo>
                <a:close/>
              </a:path>
            </a:pathLst>
          </a:custGeom>
          <a:solidFill>
            <a:srgbClr val="416F2E"/>
          </a:solidFill>
          <a:ln w="3175">
            <a:miter lim="400000"/>
          </a:ln>
        </p:spPr>
        <p:txBody>
          <a:bodyPr lIns="24207" tIns="24207" rIns="24207" bIns="24207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1pPr>
            <a:lvl2pPr marL="0" marR="0" indent="3429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2pPr>
            <a:lvl3pPr marL="0" marR="0" indent="6858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3pPr>
            <a:lvl4pPr marL="0" marR="0" indent="10287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4pPr>
            <a:lvl5pPr marL="0" marR="0" indent="13716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5pPr>
            <a:lvl6pPr marL="0" marR="0" indent="17145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6pPr>
            <a:lvl7pPr marL="0" marR="0" indent="20574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7pPr>
            <a:lvl8pPr marL="0" marR="0" indent="24003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8pPr>
            <a:lvl9pPr marL="0" marR="0" indent="27432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9pPr>
          </a:lstStyle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2" name="Объект 5">
            <a:extLst>
              <a:ext uri="{FF2B5EF4-FFF2-40B4-BE49-F238E27FC236}">
                <a16:creationId xmlns:a16="http://schemas.microsoft.com/office/drawing/2014/main" id="{F86E6E1B-01A0-4184-A7C2-9EF75DA9473A}"/>
              </a:ext>
            </a:extLst>
          </p:cNvPr>
          <p:cNvSpPr txBox="1">
            <a:spLocks/>
          </p:cNvSpPr>
          <p:nvPr/>
        </p:nvSpPr>
        <p:spPr>
          <a:xfrm>
            <a:off x="2500117" y="3935932"/>
            <a:ext cx="2315900" cy="458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416F2E"/>
                </a:solidFill>
              </a:rPr>
              <a:t>Обычно пишут</a:t>
            </a:r>
            <a:r>
              <a:rPr lang="en-US" sz="2400" dirty="0">
                <a:solidFill>
                  <a:srgbClr val="416F2E"/>
                </a:solidFill>
              </a:rPr>
              <a:t>:</a:t>
            </a:r>
            <a:endParaRPr lang="ru-RU" sz="2400" dirty="0">
              <a:solidFill>
                <a:srgbClr val="416F2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683064-5E27-A849-8065-B2638BCCC6B1}"/>
                  </a:ext>
                </a:extLst>
              </p:cNvPr>
              <p:cNvSpPr txBox="1"/>
              <p:nvPr/>
            </p:nvSpPr>
            <p:spPr>
              <a:xfrm>
                <a:off x="2073418" y="4700554"/>
                <a:ext cx="2653612" cy="465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groupCh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ru-RU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  при 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400" b="0" dirty="0">
                    <a:solidFill>
                      <a:srgbClr val="28506A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683064-5E27-A849-8065-B2638BCC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418" y="4700554"/>
                <a:ext cx="2653612" cy="465897"/>
              </a:xfrm>
              <a:prstGeom prst="rect">
                <a:avLst/>
              </a:prstGeom>
              <a:blipFill>
                <a:blip r:embed="rId5"/>
                <a:stretch>
                  <a:fillRect l="-3828" t="-24324" b="-6756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65F897-1F5A-794B-8796-1AC76B8C21B3}"/>
                  </a:ext>
                </a:extLst>
              </p:cNvPr>
              <p:cNvSpPr txBox="1"/>
              <p:nvPr/>
            </p:nvSpPr>
            <p:spPr>
              <a:xfrm>
                <a:off x="5831776" y="4801433"/>
                <a:ext cx="1670714" cy="5454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func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65F897-1F5A-794B-8796-1AC76B8C2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1776" y="4801433"/>
                <a:ext cx="1670714" cy="545406"/>
              </a:xfrm>
              <a:prstGeom prst="rect">
                <a:avLst/>
              </a:prstGeom>
              <a:blipFill>
                <a:blip r:embed="rId6"/>
                <a:stretch>
                  <a:fillRect l="-3817" r="-3817" b="-1428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Содержимое 2">
            <a:extLst>
              <a:ext uri="{FF2B5EF4-FFF2-40B4-BE49-F238E27FC236}">
                <a16:creationId xmlns:a16="http://schemas.microsoft.com/office/drawing/2014/main" id="{6DE5C67C-6896-7347-9E0E-249CF76EF856}"/>
              </a:ext>
            </a:extLst>
          </p:cNvPr>
          <p:cNvSpPr txBox="1">
            <a:spLocks/>
          </p:cNvSpPr>
          <p:nvPr/>
        </p:nvSpPr>
        <p:spPr>
          <a:xfrm>
            <a:off x="4895671" y="4801433"/>
            <a:ext cx="792088" cy="33093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либо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Содержимое 2">
                <a:extLst>
                  <a:ext uri="{FF2B5EF4-FFF2-40B4-BE49-F238E27FC236}">
                    <a16:creationId xmlns:a16="http://schemas.microsoft.com/office/drawing/2014/main" id="{BD2831BC-5A22-5641-9850-6E1D97422A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7992888" cy="110737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Последовательность случайных величин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</m:t>
                    </m:r>
                  </m:oMath>
                </a14:m>
                <a:r>
                  <a:rPr lang="en-US" sz="2400" dirty="0">
                    <a:solidFill>
                      <a:srgbClr val="28506A"/>
                    </a:solidFill>
                    <a:latin typeface="Myriad Pro" pitchFamily="34" charset="0"/>
                  </a:rPr>
                  <a:t> </a:t>
                </a:r>
                <a:r>
                  <a:rPr lang="ru-RU" sz="2400" b="1" dirty="0">
                    <a:solidFill>
                      <a:srgbClr val="28506A"/>
                    </a:solidFill>
                    <a:latin typeface="Myriad Pro" pitchFamily="34" charset="0"/>
                  </a:rPr>
                  <a:t>сходится</a:t>
                </a:r>
                <a:r>
                  <a:rPr lang="en-US" sz="2400" b="1" dirty="0">
                    <a:solidFill>
                      <a:srgbClr val="28506A"/>
                    </a:solidFill>
                    <a:latin typeface="Myriad Pro" pitchFamily="34" charset="0"/>
                  </a:rPr>
                  <a:t> </a:t>
                </a:r>
                <a:r>
                  <a:rPr lang="ru-RU" sz="2400" b="1" dirty="0">
                    <a:solidFill>
                      <a:srgbClr val="28506A"/>
                    </a:solidFill>
                    <a:latin typeface="Myriad Pro" pitchFamily="34" charset="0"/>
                  </a:rPr>
                  <a:t>по вероятности</a:t>
                </a:r>
                <a:r>
                  <a:rPr lang="ru-RU" sz="2400" b="1" dirty="0">
                    <a:solidFill>
                      <a:srgbClr val="54748B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к случайной величине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если</a:t>
                </a:r>
              </a:p>
            </p:txBody>
          </p:sp>
        </mc:Choice>
        <mc:Fallback xmlns="">
          <p:sp>
            <p:nvSpPr>
              <p:cNvPr id="18" name="Содержимое 2">
                <a:extLst>
                  <a:ext uri="{FF2B5EF4-FFF2-40B4-BE49-F238E27FC236}">
                    <a16:creationId xmlns:a16="http://schemas.microsoft.com/office/drawing/2014/main" id="{BD2831BC-5A22-5641-9850-6E1D97422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7992888" cy="1107377"/>
              </a:xfrm>
              <a:prstGeom prst="rect">
                <a:avLst/>
              </a:prstGeom>
              <a:blipFill>
                <a:blip r:embed="rId7"/>
                <a:stretch>
                  <a:fillRect l="-2381" t="-804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B092379-FADC-C741-A422-F7B09BA28800}"/>
                  </a:ext>
                </a:extLst>
              </p:cNvPr>
              <p:cNvSpPr txBox="1"/>
              <p:nvPr/>
            </p:nvSpPr>
            <p:spPr>
              <a:xfrm>
                <a:off x="1809416" y="1734061"/>
                <a:ext cx="54531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&gt;0   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→1</m:t>
                      </m:r>
                      <m:r>
                        <a:rPr lang="ru-RU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при 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B092379-FADC-C741-A422-F7B09BA28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416" y="1734061"/>
                <a:ext cx="5453159" cy="369332"/>
              </a:xfrm>
              <a:prstGeom prst="rect">
                <a:avLst/>
              </a:prstGeom>
              <a:blipFill>
                <a:blip r:embed="rId8"/>
                <a:stretch>
                  <a:fillRect l="-699" t="-10345" r="-466" b="-3793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764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Свойства сходимости по вероятности</a:t>
            </a:r>
          </a:p>
        </p:txBody>
      </p:sp>
      <p:sp>
        <p:nvSpPr>
          <p:cNvPr id="5" name="Содержимое 2">
            <a:extLst>
              <a:ext uri="{FF2B5EF4-FFF2-40B4-BE49-F238E27FC236}">
                <a16:creationId xmlns:a16="http://schemas.microsoft.com/office/drawing/2014/main" id="{11AAC520-76B9-1644-A981-08D9BCBFC974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352928" cy="5589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Можно выносить константу за знак предела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000"/>
              </a:spcAft>
            </a:pP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13">
                <a:extLst>
                  <a:ext uri="{FF2B5EF4-FFF2-40B4-BE49-F238E27FC236}">
                    <a16:creationId xmlns:a16="http://schemas.microsoft.com/office/drawing/2014/main" id="{53E04EA3-8CE3-4D42-9638-CDBCBD7714B8}"/>
                  </a:ext>
                </a:extLst>
              </p:cNvPr>
              <p:cNvSpPr/>
              <p:nvPr/>
            </p:nvSpPr>
            <p:spPr>
              <a:xfrm>
                <a:off x="1187624" y="1340768"/>
                <a:ext cx="5190845" cy="6377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plim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plim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func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13">
                <a:extLst>
                  <a:ext uri="{FF2B5EF4-FFF2-40B4-BE49-F238E27FC236}">
                    <a16:creationId xmlns:a16="http://schemas.microsoft.com/office/drawing/2014/main" id="{53E04EA3-8CE3-4D42-9638-CDBCBD7714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1340768"/>
                <a:ext cx="5190845" cy="637739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015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Свойства сходимости по вероятности</a:t>
            </a:r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A38101A0-53E7-334D-86C6-5A145F60CA6A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352928" cy="5589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Можно выносить константу за знак предела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  <a:p>
            <a:pPr marL="0" indent="0">
              <a:spcBef>
                <a:spcPts val="0"/>
              </a:spcBef>
              <a:spcAft>
                <a:spcPts val="10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Предел суммы – сумма пределов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000"/>
              </a:spcAft>
            </a:pP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B77DDE-239B-B642-899E-1F1DCD150546}"/>
                  </a:ext>
                </a:extLst>
              </p:cNvPr>
              <p:cNvSpPr txBox="1"/>
              <p:nvPr/>
            </p:nvSpPr>
            <p:spPr>
              <a:xfrm>
                <a:off x="1187624" y="2862522"/>
                <a:ext cx="4632037" cy="5454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plim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func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plim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B77DDE-239B-B642-899E-1F1DCD150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862522"/>
                <a:ext cx="4632037" cy="545406"/>
              </a:xfrm>
              <a:prstGeom prst="rect">
                <a:avLst/>
              </a:prstGeom>
              <a:blipFill>
                <a:blip r:embed="rId4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13">
                <a:extLst>
                  <a:ext uri="{FF2B5EF4-FFF2-40B4-BE49-F238E27FC236}">
                    <a16:creationId xmlns:a16="http://schemas.microsoft.com/office/drawing/2014/main" id="{82B3C6F2-8509-C44C-AE99-5E3A34AEE697}"/>
                  </a:ext>
                </a:extLst>
              </p:cNvPr>
              <p:cNvSpPr/>
              <p:nvPr/>
            </p:nvSpPr>
            <p:spPr>
              <a:xfrm>
                <a:off x="1187624" y="1340768"/>
                <a:ext cx="5190845" cy="6377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plim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plim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func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13">
                <a:extLst>
                  <a:ext uri="{FF2B5EF4-FFF2-40B4-BE49-F238E27FC236}">
                    <a16:creationId xmlns:a16="http://schemas.microsoft.com/office/drawing/2014/main" id="{82B3C6F2-8509-C44C-AE99-5E3A34AEE6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1340768"/>
                <a:ext cx="5190845" cy="637739"/>
              </a:xfrm>
              <a:prstGeom prst="rect">
                <a:avLst/>
              </a:prstGeom>
              <a:blipFill>
                <a:blip r:embed="rId5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9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Свойства сходимости по вероятности</a:t>
            </a:r>
          </a:p>
        </p:txBody>
      </p:sp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F7F24739-2632-0647-9E1D-37CCC8C79CFF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352928" cy="5589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Можно выносить константу за знак предела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  <a:p>
            <a:pPr marL="0" indent="0">
              <a:spcBef>
                <a:spcPts val="0"/>
              </a:spcBef>
              <a:spcAft>
                <a:spcPts val="10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Предел суммы – сумма пределов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 marL="0" indent="0">
              <a:spcBef>
                <a:spcPts val="0"/>
              </a:spcBef>
              <a:spcAft>
                <a:spcPts val="10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Предел произведения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–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произведение пределов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000"/>
              </a:spcAft>
            </a:pP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000"/>
              </a:spcAft>
            </a:pP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55C0D5-8108-7546-B337-B10474DFFA3A}"/>
                  </a:ext>
                </a:extLst>
              </p:cNvPr>
              <p:cNvSpPr txBox="1"/>
              <p:nvPr/>
            </p:nvSpPr>
            <p:spPr>
              <a:xfrm>
                <a:off x="1187624" y="2862522"/>
                <a:ext cx="4632037" cy="5454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plim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func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plim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55C0D5-8108-7546-B337-B10474DFF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862522"/>
                <a:ext cx="4632037" cy="545406"/>
              </a:xfrm>
              <a:prstGeom prst="rect">
                <a:avLst/>
              </a:prstGeom>
              <a:blipFill>
                <a:blip r:embed="rId4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12">
                <a:extLst>
                  <a:ext uri="{FF2B5EF4-FFF2-40B4-BE49-F238E27FC236}">
                    <a16:creationId xmlns:a16="http://schemas.microsoft.com/office/drawing/2014/main" id="{A754C175-6B2B-AE41-AD2B-85E6A529A17E}"/>
                  </a:ext>
                </a:extLst>
              </p:cNvPr>
              <p:cNvSpPr/>
              <p:nvPr/>
            </p:nvSpPr>
            <p:spPr>
              <a:xfrm>
                <a:off x="1187624" y="4292941"/>
                <a:ext cx="4471544" cy="6377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plim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plim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func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plim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12">
                <a:extLst>
                  <a:ext uri="{FF2B5EF4-FFF2-40B4-BE49-F238E27FC236}">
                    <a16:creationId xmlns:a16="http://schemas.microsoft.com/office/drawing/2014/main" id="{A754C175-6B2B-AE41-AD2B-85E6A529A1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4292941"/>
                <a:ext cx="4471544" cy="637739"/>
              </a:xfrm>
              <a:prstGeom prst="rect">
                <a:avLst/>
              </a:prstGeom>
              <a:blipFill>
                <a:blip r:embed="rId5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13">
                <a:extLst>
                  <a:ext uri="{FF2B5EF4-FFF2-40B4-BE49-F238E27FC236}">
                    <a16:creationId xmlns:a16="http://schemas.microsoft.com/office/drawing/2014/main" id="{221DB2FE-7B53-D444-8773-937BC7CE2226}"/>
                  </a:ext>
                </a:extLst>
              </p:cNvPr>
              <p:cNvSpPr/>
              <p:nvPr/>
            </p:nvSpPr>
            <p:spPr>
              <a:xfrm>
                <a:off x="1187624" y="1340768"/>
                <a:ext cx="5190845" cy="6377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plim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plim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func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13">
                <a:extLst>
                  <a:ext uri="{FF2B5EF4-FFF2-40B4-BE49-F238E27FC236}">
                    <a16:creationId xmlns:a16="http://schemas.microsoft.com/office/drawing/2014/main" id="{221DB2FE-7B53-D444-8773-937BC7CE22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1340768"/>
                <a:ext cx="5190845" cy="637739"/>
              </a:xfrm>
              <a:prstGeom prst="rect">
                <a:avLst/>
              </a:prstGeom>
              <a:blipFill>
                <a:blip r:embed="rId6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660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Содержимое 2">
            <a:extLst>
              <a:ext uri="{FF2B5EF4-FFF2-40B4-BE49-F238E27FC236}">
                <a16:creationId xmlns:a16="http://schemas.microsoft.com/office/drawing/2014/main" id="{3F153BDC-FF27-8549-A9E0-50A500432F1F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352928" cy="5589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Можно выносить константу за знак предела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  <a:p>
            <a:pPr marL="0" indent="0">
              <a:spcBef>
                <a:spcPts val="0"/>
              </a:spcBef>
              <a:spcAft>
                <a:spcPts val="10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Предел суммы – сумма пределов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 marL="0" indent="0">
              <a:spcBef>
                <a:spcPts val="0"/>
              </a:spcBef>
              <a:spcAft>
                <a:spcPts val="10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Предел произведения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–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произведение пределов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000"/>
              </a:spcAft>
            </a:pP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000"/>
              </a:spcAft>
            </a:pP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  <a:p>
            <a:pPr marL="0" indent="0">
              <a:spcBef>
                <a:spcPts val="0"/>
              </a:spcBef>
              <a:spcAft>
                <a:spcPts val="10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Сходимость не портится из-за непрерывных функций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Свойства сходимости по вероятности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F09F4A-54C8-F44E-89C4-84A6A0EA3459}"/>
                  </a:ext>
                </a:extLst>
              </p:cNvPr>
              <p:cNvSpPr txBox="1"/>
              <p:nvPr/>
            </p:nvSpPr>
            <p:spPr>
              <a:xfrm>
                <a:off x="1187624" y="2862522"/>
                <a:ext cx="4632037" cy="5454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plim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func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plim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F09F4A-54C8-F44E-89C4-84A6A0EA3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862522"/>
                <a:ext cx="4632037" cy="545406"/>
              </a:xfrm>
              <a:prstGeom prst="rect">
                <a:avLst/>
              </a:prstGeom>
              <a:blipFill>
                <a:blip r:embed="rId4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DC6B1DA6-F6EA-C943-BA75-A5E41DA4D4CD}"/>
                  </a:ext>
                </a:extLst>
              </p:cNvPr>
              <p:cNvSpPr/>
              <p:nvPr/>
            </p:nvSpPr>
            <p:spPr>
              <a:xfrm>
                <a:off x="1187624" y="4292941"/>
                <a:ext cx="4471544" cy="6377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plim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plim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func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plim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DC6B1DA6-F6EA-C943-BA75-A5E41DA4D4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4292941"/>
                <a:ext cx="4471544" cy="637739"/>
              </a:xfrm>
              <a:prstGeom prst="rect">
                <a:avLst/>
              </a:prstGeom>
              <a:blipFill>
                <a:blip r:embed="rId5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9B389916-3528-6545-9E35-15BC29D286D2}"/>
                  </a:ext>
                </a:extLst>
              </p:cNvPr>
              <p:cNvSpPr/>
              <p:nvPr/>
            </p:nvSpPr>
            <p:spPr>
              <a:xfrm>
                <a:off x="1187624" y="1340768"/>
                <a:ext cx="5190845" cy="6377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plim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plim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func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9B389916-3528-6545-9E35-15BC29D28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1340768"/>
                <a:ext cx="5190845" cy="637739"/>
              </a:xfrm>
              <a:prstGeom prst="rect">
                <a:avLst/>
              </a:prstGeom>
              <a:blipFill>
                <a:blip r:embed="rId6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58B43E9F-97E1-EF44-BE9F-FC2C07F77779}"/>
                  </a:ext>
                </a:extLst>
              </p:cNvPr>
              <p:cNvSpPr/>
              <p:nvPr/>
            </p:nvSpPr>
            <p:spPr>
              <a:xfrm>
                <a:off x="1187624" y="5643665"/>
                <a:ext cx="6673173" cy="6410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plim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2400" b="0" i="0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plim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)</m:t>
                          </m:r>
                        </m:e>
                      </m:func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непрерывная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58B43E9F-97E1-EF44-BE9F-FC2C07F777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5643665"/>
                <a:ext cx="6673173" cy="641009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473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Резюме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316924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 слабой форме ЗБЧ среднее сходится к математическому ожиданию по вероятности 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Для сходимости по вероятности верны такие же арифметический свойства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как и для обычных пределов</a:t>
            </a:r>
          </a:p>
        </p:txBody>
      </p:sp>
    </p:spTree>
    <p:extLst>
      <p:ext uri="{BB962C8B-B14F-4D97-AF65-F5344CB8AC3E}">
        <p14:creationId xmlns:p14="http://schemas.microsoft.com/office/powerpoint/2010/main" val="347491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5"/>
          <p:cNvSpPr txBox="1">
            <a:spLocks/>
          </p:cNvSpPr>
          <p:nvPr/>
        </p:nvSpPr>
        <p:spPr>
          <a:xfrm>
            <a:off x="467544" y="116632"/>
            <a:ext cx="8504378" cy="6329270"/>
          </a:xfrm>
          <a:prstGeom prst="rect">
            <a:avLst/>
          </a:prstGeom>
        </p:spPr>
        <p:txBody>
          <a:bodyPr wrap="square" rIns="0" bIns="0" anchor="ctr">
            <a:noAutofit/>
          </a:bodyPr>
          <a:lstStyle>
            <a:defPPr>
              <a:defRPr lang="ru-RU"/>
            </a:defPPr>
            <a:lvl1pPr>
              <a:defRPr sz="3200" b="1">
                <a:solidFill>
                  <a:srgbClr val="28506A"/>
                </a:solidFill>
              </a:defRPr>
            </a:lvl1pPr>
          </a:lstStyle>
          <a:p>
            <a:pPr algn="ctr"/>
            <a:r>
              <a:rPr lang="ru-RU" dirty="0"/>
              <a:t>Центральная предельная теорема (ЦПТ)</a:t>
            </a:r>
          </a:p>
        </p:txBody>
      </p:sp>
    </p:spTree>
    <p:extLst>
      <p:ext uri="{BB962C8B-B14F-4D97-AF65-F5344CB8AC3E}">
        <p14:creationId xmlns:p14="http://schemas.microsoft.com/office/powerpoint/2010/main" val="403402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5"/>
          <p:cNvSpPr txBox="1">
            <a:spLocks/>
          </p:cNvSpPr>
          <p:nvPr/>
        </p:nvSpPr>
        <p:spPr>
          <a:xfrm>
            <a:off x="2267744" y="116632"/>
            <a:ext cx="5904656" cy="6329270"/>
          </a:xfrm>
          <a:prstGeom prst="rect">
            <a:avLst/>
          </a:prstGeom>
        </p:spPr>
        <p:txBody>
          <a:bodyPr wrap="square" rIns="0" bIns="0" anchor="ctr">
            <a:noAutofit/>
          </a:bodyPr>
          <a:lstStyle>
            <a:defPPr>
              <a:defRPr lang="ru-RU"/>
            </a:defPPr>
            <a:lvl1pPr>
              <a:defRPr sz="3200" b="1">
                <a:solidFill>
                  <a:srgbClr val="28506A"/>
                </a:solidFill>
              </a:defRPr>
            </a:lvl1pPr>
          </a:lstStyle>
          <a:p>
            <a:r>
              <a:rPr lang="ru-RU" dirty="0"/>
              <a:t>Распределения</a:t>
            </a:r>
            <a:r>
              <a:rPr lang="en-US" dirty="0"/>
              <a:t>, 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связанные с нормальным</a:t>
            </a:r>
          </a:p>
        </p:txBody>
      </p:sp>
    </p:spTree>
    <p:extLst>
      <p:ext uri="{BB962C8B-B14F-4D97-AF65-F5344CB8AC3E}">
        <p14:creationId xmlns:p14="http://schemas.microsoft.com/office/powerpoint/2010/main" val="272473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Центральная предельная теорема (ЦПТ)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3B313D8B-C723-424E-9B7A-B85378751540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424936" cy="1152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ЦПТ  говорит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что сумма довольно большого числа случайных величин имеет распределение близкое к нормальному</a:t>
            </a:r>
          </a:p>
        </p:txBody>
      </p:sp>
    </p:spTree>
    <p:extLst>
      <p:ext uri="{BB962C8B-B14F-4D97-AF65-F5344CB8AC3E}">
        <p14:creationId xmlns:p14="http://schemas.microsoft.com/office/powerpoint/2010/main" val="369003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Центральная предельная теорема (ЦПТ)</a:t>
            </a:r>
          </a:p>
        </p:txBody>
      </p:sp>
      <p:sp>
        <p:nvSpPr>
          <p:cNvPr id="8" name="Прямоугольник 6">
            <a:extLst>
              <a:ext uri="{FF2B5EF4-FFF2-40B4-BE49-F238E27FC236}">
                <a16:creationId xmlns:a16="http://schemas.microsoft.com/office/drawing/2014/main" id="{4EE0C320-A1AC-FD4E-BC33-046C5EFBC998}"/>
              </a:ext>
            </a:extLst>
          </p:cNvPr>
          <p:cNvSpPr/>
          <p:nvPr/>
        </p:nvSpPr>
        <p:spPr>
          <a:xfrm>
            <a:off x="539552" y="6093296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muelaner</a:t>
            </a:r>
            <a:r>
              <a:rPr lang="en" sz="1100" dirty="0">
                <a:solidFill>
                  <a:schemeClr val="bg1">
                    <a:lumMod val="75000"/>
                  </a:schemeClr>
                </a:solidFill>
              </a:rPr>
              <a:t>.com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" name="Picture 8" descr="A picture containing computer&#10;&#10;Description automatically generated">
            <a:extLst>
              <a:ext uri="{FF2B5EF4-FFF2-40B4-BE49-F238E27FC236}">
                <a16:creationId xmlns:a16="http://schemas.microsoft.com/office/drawing/2014/main" id="{2E3DFE3C-4E93-D047-93C5-CF161D6DE1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186127"/>
            <a:ext cx="515112" cy="4690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D74EA7-E220-A04A-BF6F-8C6B2980AFEC}"/>
              </a:ext>
            </a:extLst>
          </p:cNvPr>
          <p:cNvCxnSpPr/>
          <p:nvPr/>
        </p:nvCxnSpPr>
        <p:spPr>
          <a:xfrm>
            <a:off x="4355976" y="1822702"/>
            <a:ext cx="0" cy="4248472"/>
          </a:xfrm>
          <a:prstGeom prst="line">
            <a:avLst/>
          </a:prstGeom>
          <a:ln w="25400">
            <a:solidFill>
              <a:srgbClr val="285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DF8BC91-C579-1547-97DB-043E406F24E6}"/>
              </a:ext>
            </a:extLst>
          </p:cNvPr>
          <p:cNvCxnSpPr>
            <a:cxnSpLocks/>
          </p:cNvCxnSpPr>
          <p:nvPr/>
        </p:nvCxnSpPr>
        <p:spPr>
          <a:xfrm>
            <a:off x="971600" y="3140968"/>
            <a:ext cx="7585546" cy="0"/>
          </a:xfrm>
          <a:prstGeom prst="line">
            <a:avLst/>
          </a:prstGeom>
          <a:ln w="25400">
            <a:solidFill>
              <a:srgbClr val="285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BB981C-1FF1-5F4F-9162-6ABCE15F2274}"/>
              </a:ext>
            </a:extLst>
          </p:cNvPr>
          <p:cNvCxnSpPr>
            <a:cxnSpLocks/>
          </p:cNvCxnSpPr>
          <p:nvPr/>
        </p:nvCxnSpPr>
        <p:spPr>
          <a:xfrm>
            <a:off x="922984" y="4690223"/>
            <a:ext cx="7585546" cy="0"/>
          </a:xfrm>
          <a:prstGeom prst="line">
            <a:avLst/>
          </a:prstGeom>
          <a:ln w="25400">
            <a:solidFill>
              <a:srgbClr val="285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Рисунок 2">
            <a:extLst>
              <a:ext uri="{FF2B5EF4-FFF2-40B4-BE49-F238E27FC236}">
                <a16:creationId xmlns:a16="http://schemas.microsoft.com/office/drawing/2014/main" id="{D9A7B15F-A565-8A47-BFDE-D8D694B6D2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569" t="2192" r="49139" b="67562"/>
          <a:stretch/>
        </p:blipFill>
        <p:spPr>
          <a:xfrm>
            <a:off x="2130119" y="1880919"/>
            <a:ext cx="2081841" cy="1152128"/>
          </a:xfrm>
          <a:prstGeom prst="rect">
            <a:avLst/>
          </a:prstGeom>
        </p:spPr>
      </p:pic>
      <p:sp>
        <p:nvSpPr>
          <p:cNvPr id="13" name="Содержимое 2">
            <a:extLst>
              <a:ext uri="{FF2B5EF4-FFF2-40B4-BE49-F238E27FC236}">
                <a16:creationId xmlns:a16="http://schemas.microsoft.com/office/drawing/2014/main" id="{A1AA3E7A-3E73-E548-A4CB-69FF5B1B6D71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424936" cy="1152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ЦПТ  говорит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что сумма довольно большого числа случайных величин имеет распределение близкое к нормальному</a:t>
            </a:r>
          </a:p>
        </p:txBody>
      </p:sp>
    </p:spTree>
    <p:extLst>
      <p:ext uri="{BB962C8B-B14F-4D97-AF65-F5344CB8AC3E}">
        <p14:creationId xmlns:p14="http://schemas.microsoft.com/office/powerpoint/2010/main" val="380253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Центральная предельная теорема (ЦПТ)</a:t>
            </a:r>
          </a:p>
        </p:txBody>
      </p:sp>
      <p:sp>
        <p:nvSpPr>
          <p:cNvPr id="8" name="Прямоугольник 6">
            <a:extLst>
              <a:ext uri="{FF2B5EF4-FFF2-40B4-BE49-F238E27FC236}">
                <a16:creationId xmlns:a16="http://schemas.microsoft.com/office/drawing/2014/main" id="{95747E04-20D3-5C40-B56B-161033571ECE}"/>
              </a:ext>
            </a:extLst>
          </p:cNvPr>
          <p:cNvSpPr/>
          <p:nvPr/>
        </p:nvSpPr>
        <p:spPr>
          <a:xfrm>
            <a:off x="539552" y="6093296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muelaner</a:t>
            </a:r>
            <a:r>
              <a:rPr lang="en" sz="1100" dirty="0">
                <a:solidFill>
                  <a:schemeClr val="bg1">
                    <a:lumMod val="75000"/>
                  </a:schemeClr>
                </a:solidFill>
              </a:rPr>
              <a:t>.com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" name="Picture 8" descr="A picture containing computer&#10;&#10;Description automatically generated">
            <a:extLst>
              <a:ext uri="{FF2B5EF4-FFF2-40B4-BE49-F238E27FC236}">
                <a16:creationId xmlns:a16="http://schemas.microsoft.com/office/drawing/2014/main" id="{D507AEAE-CB02-FA49-AF2E-72A925B9EA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186127"/>
            <a:ext cx="515112" cy="4690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71FF3A-393F-0943-8468-DB8597507BE0}"/>
              </a:ext>
            </a:extLst>
          </p:cNvPr>
          <p:cNvCxnSpPr/>
          <p:nvPr/>
        </p:nvCxnSpPr>
        <p:spPr>
          <a:xfrm>
            <a:off x="4355976" y="1822702"/>
            <a:ext cx="0" cy="4248472"/>
          </a:xfrm>
          <a:prstGeom prst="line">
            <a:avLst/>
          </a:prstGeom>
          <a:ln w="25400">
            <a:solidFill>
              <a:srgbClr val="285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289008-0AC5-A048-96EF-13F07F5521B7}"/>
              </a:ext>
            </a:extLst>
          </p:cNvPr>
          <p:cNvCxnSpPr>
            <a:cxnSpLocks/>
          </p:cNvCxnSpPr>
          <p:nvPr/>
        </p:nvCxnSpPr>
        <p:spPr>
          <a:xfrm>
            <a:off x="971600" y="3140968"/>
            <a:ext cx="7585546" cy="0"/>
          </a:xfrm>
          <a:prstGeom prst="line">
            <a:avLst/>
          </a:prstGeom>
          <a:ln w="25400">
            <a:solidFill>
              <a:srgbClr val="285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ECE045A-CAFE-8945-819B-FAD5FF46B41D}"/>
              </a:ext>
            </a:extLst>
          </p:cNvPr>
          <p:cNvCxnSpPr>
            <a:cxnSpLocks/>
          </p:cNvCxnSpPr>
          <p:nvPr/>
        </p:nvCxnSpPr>
        <p:spPr>
          <a:xfrm>
            <a:off x="922984" y="4690223"/>
            <a:ext cx="7585546" cy="0"/>
          </a:xfrm>
          <a:prstGeom prst="line">
            <a:avLst/>
          </a:prstGeom>
          <a:ln w="25400">
            <a:solidFill>
              <a:srgbClr val="285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computer&#10;&#10;Description automatically generated">
            <a:extLst>
              <a:ext uri="{FF2B5EF4-FFF2-40B4-BE49-F238E27FC236}">
                <a16:creationId xmlns:a16="http://schemas.microsoft.com/office/drawing/2014/main" id="{02411742-132F-2647-8EF4-BBE0403D5A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477875"/>
            <a:ext cx="515112" cy="469063"/>
          </a:xfrm>
          <a:prstGeom prst="rect">
            <a:avLst/>
          </a:prstGeom>
        </p:spPr>
      </p:pic>
      <p:pic>
        <p:nvPicPr>
          <p:cNvPr id="14" name="Picture 13" descr="A picture containing computer&#10;&#10;Description automatically generated">
            <a:extLst>
              <a:ext uri="{FF2B5EF4-FFF2-40B4-BE49-F238E27FC236}">
                <a16:creationId xmlns:a16="http://schemas.microsoft.com/office/drawing/2014/main" id="{47A9BDED-430C-A245-A226-FB48F8D749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161" y="3477875"/>
            <a:ext cx="515112" cy="469063"/>
          </a:xfrm>
          <a:prstGeom prst="rect">
            <a:avLst/>
          </a:prstGeom>
        </p:spPr>
      </p:pic>
      <p:pic>
        <p:nvPicPr>
          <p:cNvPr id="18" name="Рисунок 2">
            <a:extLst>
              <a:ext uri="{FF2B5EF4-FFF2-40B4-BE49-F238E27FC236}">
                <a16:creationId xmlns:a16="http://schemas.microsoft.com/office/drawing/2014/main" id="{CFA5F2D9-F596-C749-8303-488667EDC2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569" t="2192" r="49139" b="67562"/>
          <a:stretch/>
        </p:blipFill>
        <p:spPr>
          <a:xfrm>
            <a:off x="2130119" y="1880919"/>
            <a:ext cx="2081841" cy="1152128"/>
          </a:xfrm>
          <a:prstGeom prst="rect">
            <a:avLst/>
          </a:prstGeom>
        </p:spPr>
      </p:pic>
      <p:pic>
        <p:nvPicPr>
          <p:cNvPr id="19" name="Рисунок 2">
            <a:extLst>
              <a:ext uri="{FF2B5EF4-FFF2-40B4-BE49-F238E27FC236}">
                <a16:creationId xmlns:a16="http://schemas.microsoft.com/office/drawing/2014/main" id="{CEC90CA1-333A-C746-9C9B-C52B8F772C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569" t="34892" r="49139" b="37055"/>
          <a:stretch/>
        </p:blipFill>
        <p:spPr>
          <a:xfrm>
            <a:off x="2130119" y="3368525"/>
            <a:ext cx="2081841" cy="106858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86E8425-065E-164A-ABEA-C4F00976213F}"/>
              </a:ext>
            </a:extLst>
          </p:cNvPr>
          <p:cNvSpPr txBox="1"/>
          <p:nvPr/>
        </p:nvSpPr>
        <p:spPr>
          <a:xfrm>
            <a:off x="1104912" y="3411517"/>
            <a:ext cx="473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3200" b="1" dirty="0"/>
              <a:t>+</a:t>
            </a:r>
          </a:p>
        </p:txBody>
      </p:sp>
      <p:sp>
        <p:nvSpPr>
          <p:cNvPr id="15" name="Содержимое 2">
            <a:extLst>
              <a:ext uri="{FF2B5EF4-FFF2-40B4-BE49-F238E27FC236}">
                <a16:creationId xmlns:a16="http://schemas.microsoft.com/office/drawing/2014/main" id="{B755E0CF-4AA6-874F-90E0-DAB20272A898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424936" cy="1152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ЦПТ  говорит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что сумма довольно большого числа случайных величин имеет распределение близкое к нормальному</a:t>
            </a:r>
          </a:p>
        </p:txBody>
      </p:sp>
    </p:spTree>
    <p:extLst>
      <p:ext uri="{BB962C8B-B14F-4D97-AF65-F5344CB8AC3E}">
        <p14:creationId xmlns:p14="http://schemas.microsoft.com/office/powerpoint/2010/main" val="370022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Центральная предельная теорема (ЦПТ)</a:t>
            </a:r>
          </a:p>
        </p:txBody>
      </p:sp>
      <p:sp>
        <p:nvSpPr>
          <p:cNvPr id="8" name="Прямоугольник 6">
            <a:extLst>
              <a:ext uri="{FF2B5EF4-FFF2-40B4-BE49-F238E27FC236}">
                <a16:creationId xmlns:a16="http://schemas.microsoft.com/office/drawing/2014/main" id="{BE3883B2-CB4A-4845-87AE-17066AFA1CD5}"/>
              </a:ext>
            </a:extLst>
          </p:cNvPr>
          <p:cNvSpPr/>
          <p:nvPr/>
        </p:nvSpPr>
        <p:spPr>
          <a:xfrm>
            <a:off x="539552" y="6093296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muelaner</a:t>
            </a:r>
            <a:r>
              <a:rPr lang="en" sz="1100" dirty="0">
                <a:solidFill>
                  <a:schemeClr val="bg1">
                    <a:lumMod val="75000"/>
                  </a:schemeClr>
                </a:solidFill>
              </a:rPr>
              <a:t>.com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" name="Picture 8" descr="A picture containing computer&#10;&#10;Description automatically generated">
            <a:extLst>
              <a:ext uri="{FF2B5EF4-FFF2-40B4-BE49-F238E27FC236}">
                <a16:creationId xmlns:a16="http://schemas.microsoft.com/office/drawing/2014/main" id="{F3859513-F0A8-B748-8E92-A2EDA7C448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186127"/>
            <a:ext cx="515112" cy="4690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CA1605-61CF-4445-BBB3-1AA3BCE59425}"/>
              </a:ext>
            </a:extLst>
          </p:cNvPr>
          <p:cNvCxnSpPr/>
          <p:nvPr/>
        </p:nvCxnSpPr>
        <p:spPr>
          <a:xfrm>
            <a:off x="4355976" y="1822702"/>
            <a:ext cx="0" cy="4248472"/>
          </a:xfrm>
          <a:prstGeom prst="line">
            <a:avLst/>
          </a:prstGeom>
          <a:ln w="25400">
            <a:solidFill>
              <a:srgbClr val="285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9D43D0-D250-EE41-973A-95354B327BD9}"/>
              </a:ext>
            </a:extLst>
          </p:cNvPr>
          <p:cNvCxnSpPr>
            <a:cxnSpLocks/>
          </p:cNvCxnSpPr>
          <p:nvPr/>
        </p:nvCxnSpPr>
        <p:spPr>
          <a:xfrm>
            <a:off x="971600" y="3140968"/>
            <a:ext cx="7585546" cy="0"/>
          </a:xfrm>
          <a:prstGeom prst="line">
            <a:avLst/>
          </a:prstGeom>
          <a:ln w="25400">
            <a:solidFill>
              <a:srgbClr val="285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550D238-4669-6143-BEB1-6AD817987218}"/>
              </a:ext>
            </a:extLst>
          </p:cNvPr>
          <p:cNvCxnSpPr>
            <a:cxnSpLocks/>
          </p:cNvCxnSpPr>
          <p:nvPr/>
        </p:nvCxnSpPr>
        <p:spPr>
          <a:xfrm>
            <a:off x="922984" y="4690223"/>
            <a:ext cx="7585546" cy="0"/>
          </a:xfrm>
          <a:prstGeom prst="line">
            <a:avLst/>
          </a:prstGeom>
          <a:ln w="25400">
            <a:solidFill>
              <a:srgbClr val="285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computer&#10;&#10;Description automatically generated">
            <a:extLst>
              <a:ext uri="{FF2B5EF4-FFF2-40B4-BE49-F238E27FC236}">
                <a16:creationId xmlns:a16="http://schemas.microsoft.com/office/drawing/2014/main" id="{6AA1D5C9-5626-3B45-ABEA-75DB4424CC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477875"/>
            <a:ext cx="515112" cy="469063"/>
          </a:xfrm>
          <a:prstGeom prst="rect">
            <a:avLst/>
          </a:prstGeom>
        </p:spPr>
      </p:pic>
      <p:pic>
        <p:nvPicPr>
          <p:cNvPr id="14" name="Picture 13" descr="A picture containing computer&#10;&#10;Description automatically generated">
            <a:extLst>
              <a:ext uri="{FF2B5EF4-FFF2-40B4-BE49-F238E27FC236}">
                <a16:creationId xmlns:a16="http://schemas.microsoft.com/office/drawing/2014/main" id="{B5A06E73-CA07-9641-9922-2109E2EF1A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161" y="3477875"/>
            <a:ext cx="515112" cy="469063"/>
          </a:xfrm>
          <a:prstGeom prst="rect">
            <a:avLst/>
          </a:prstGeom>
        </p:spPr>
      </p:pic>
      <p:pic>
        <p:nvPicPr>
          <p:cNvPr id="15" name="Picture 14" descr="A picture containing computer&#10;&#10;Description automatically generated">
            <a:extLst>
              <a:ext uri="{FF2B5EF4-FFF2-40B4-BE49-F238E27FC236}">
                <a16:creationId xmlns:a16="http://schemas.microsoft.com/office/drawing/2014/main" id="{F4B2708C-757A-2046-8908-B3AD2E8F41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07" y="4832145"/>
            <a:ext cx="515112" cy="469063"/>
          </a:xfrm>
          <a:prstGeom prst="rect">
            <a:avLst/>
          </a:prstGeom>
        </p:spPr>
      </p:pic>
      <p:pic>
        <p:nvPicPr>
          <p:cNvPr id="16" name="Picture 15" descr="A picture containing computer&#10;&#10;Description automatically generated">
            <a:extLst>
              <a:ext uri="{FF2B5EF4-FFF2-40B4-BE49-F238E27FC236}">
                <a16:creationId xmlns:a16="http://schemas.microsoft.com/office/drawing/2014/main" id="{892B3131-87E1-0145-9BB1-8256597628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600" y="4832145"/>
            <a:ext cx="515112" cy="469063"/>
          </a:xfrm>
          <a:prstGeom prst="rect">
            <a:avLst/>
          </a:prstGeom>
        </p:spPr>
      </p:pic>
      <p:pic>
        <p:nvPicPr>
          <p:cNvPr id="17" name="Picture 16" descr="A picture containing computer&#10;&#10;Description automatically generated">
            <a:extLst>
              <a:ext uri="{FF2B5EF4-FFF2-40B4-BE49-F238E27FC236}">
                <a16:creationId xmlns:a16="http://schemas.microsoft.com/office/drawing/2014/main" id="{F8A84382-C19F-C948-B7BF-2A1ED150C9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60" y="5456014"/>
            <a:ext cx="515112" cy="469063"/>
          </a:xfrm>
          <a:prstGeom prst="rect">
            <a:avLst/>
          </a:prstGeom>
        </p:spPr>
      </p:pic>
      <p:pic>
        <p:nvPicPr>
          <p:cNvPr id="27" name="Рисунок 2">
            <a:extLst>
              <a:ext uri="{FF2B5EF4-FFF2-40B4-BE49-F238E27FC236}">
                <a16:creationId xmlns:a16="http://schemas.microsoft.com/office/drawing/2014/main" id="{0B90D214-9DB0-4446-8BF5-B495A06609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569" t="2192" r="49139" b="67562"/>
          <a:stretch/>
        </p:blipFill>
        <p:spPr>
          <a:xfrm>
            <a:off x="2130119" y="1880919"/>
            <a:ext cx="2081841" cy="1152128"/>
          </a:xfrm>
          <a:prstGeom prst="rect">
            <a:avLst/>
          </a:prstGeom>
        </p:spPr>
      </p:pic>
      <p:pic>
        <p:nvPicPr>
          <p:cNvPr id="28" name="Рисунок 2">
            <a:extLst>
              <a:ext uri="{FF2B5EF4-FFF2-40B4-BE49-F238E27FC236}">
                <a16:creationId xmlns:a16="http://schemas.microsoft.com/office/drawing/2014/main" id="{3046BA82-2861-BC4D-824A-73B1B9834B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569" t="34892" r="49139" b="37055"/>
          <a:stretch/>
        </p:blipFill>
        <p:spPr>
          <a:xfrm>
            <a:off x="2130119" y="3368525"/>
            <a:ext cx="2081841" cy="1068583"/>
          </a:xfrm>
          <a:prstGeom prst="rect">
            <a:avLst/>
          </a:prstGeom>
        </p:spPr>
      </p:pic>
      <p:pic>
        <p:nvPicPr>
          <p:cNvPr id="29" name="Рисунок 2">
            <a:extLst>
              <a:ext uri="{FF2B5EF4-FFF2-40B4-BE49-F238E27FC236}">
                <a16:creationId xmlns:a16="http://schemas.microsoft.com/office/drawing/2014/main" id="{7B7C16CD-46EB-EA45-912C-7316F48BEC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385" t="66780" r="49138" b="5167"/>
          <a:stretch/>
        </p:blipFill>
        <p:spPr>
          <a:xfrm>
            <a:off x="2192283" y="4842483"/>
            <a:ext cx="2019677" cy="106858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F0C3A83-1B5E-AA4A-82DE-0E4D3E6E5D3B}"/>
              </a:ext>
            </a:extLst>
          </p:cNvPr>
          <p:cNvSpPr txBox="1"/>
          <p:nvPr/>
        </p:nvSpPr>
        <p:spPr>
          <a:xfrm>
            <a:off x="1104912" y="3411517"/>
            <a:ext cx="473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3200" b="1" dirty="0"/>
              <a:t>+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344089-2FE9-BC45-8254-4B4F92776D91}"/>
              </a:ext>
            </a:extLst>
          </p:cNvPr>
          <p:cNvSpPr txBox="1"/>
          <p:nvPr/>
        </p:nvSpPr>
        <p:spPr>
          <a:xfrm>
            <a:off x="900196" y="5103839"/>
            <a:ext cx="473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3200" b="1" dirty="0"/>
              <a:t>+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721165-B6EB-B144-A470-36DDA99542DD}"/>
              </a:ext>
            </a:extLst>
          </p:cNvPr>
          <p:cNvSpPr txBox="1"/>
          <p:nvPr/>
        </p:nvSpPr>
        <p:spPr>
          <a:xfrm>
            <a:off x="1364220" y="5103839"/>
            <a:ext cx="473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3200" b="1" dirty="0"/>
              <a:t>+</a:t>
            </a:r>
          </a:p>
        </p:txBody>
      </p:sp>
      <p:sp>
        <p:nvSpPr>
          <p:cNvPr id="20" name="Содержимое 2">
            <a:extLst>
              <a:ext uri="{FF2B5EF4-FFF2-40B4-BE49-F238E27FC236}">
                <a16:creationId xmlns:a16="http://schemas.microsoft.com/office/drawing/2014/main" id="{B90FFA70-43C3-0148-8714-43E4D70897F1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424936" cy="1152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ЦПТ  говорит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что сумма довольно большого числа случайных величин имеет распределение близкое к нормальному</a:t>
            </a:r>
          </a:p>
        </p:txBody>
      </p:sp>
    </p:spTree>
    <p:extLst>
      <p:ext uri="{BB962C8B-B14F-4D97-AF65-F5344CB8AC3E}">
        <p14:creationId xmlns:p14="http://schemas.microsoft.com/office/powerpoint/2010/main" val="238076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Центральная предельная теорема (ЦПТ)</a:t>
            </a:r>
          </a:p>
        </p:txBody>
      </p:sp>
      <p:sp>
        <p:nvSpPr>
          <p:cNvPr id="8" name="Прямоугольник 6">
            <a:extLst>
              <a:ext uri="{FF2B5EF4-FFF2-40B4-BE49-F238E27FC236}">
                <a16:creationId xmlns:a16="http://schemas.microsoft.com/office/drawing/2014/main" id="{539A0466-788C-2642-B042-C30A3EAD9911}"/>
              </a:ext>
            </a:extLst>
          </p:cNvPr>
          <p:cNvSpPr/>
          <p:nvPr/>
        </p:nvSpPr>
        <p:spPr>
          <a:xfrm>
            <a:off x="539552" y="6093296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muelaner</a:t>
            </a:r>
            <a:r>
              <a:rPr lang="en" sz="1100" dirty="0">
                <a:solidFill>
                  <a:schemeClr val="bg1">
                    <a:lumMod val="75000"/>
                  </a:schemeClr>
                </a:solidFill>
              </a:rPr>
              <a:t>.com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" name="Picture 8" descr="A picture containing computer&#10;&#10;Description automatically generated">
            <a:extLst>
              <a:ext uri="{FF2B5EF4-FFF2-40B4-BE49-F238E27FC236}">
                <a16:creationId xmlns:a16="http://schemas.microsoft.com/office/drawing/2014/main" id="{A9E348AD-4E93-044C-9421-99AA3920A1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186127"/>
            <a:ext cx="515112" cy="4690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43792B1-397D-A742-B49B-9ABE247CCC55}"/>
              </a:ext>
            </a:extLst>
          </p:cNvPr>
          <p:cNvCxnSpPr/>
          <p:nvPr/>
        </p:nvCxnSpPr>
        <p:spPr>
          <a:xfrm>
            <a:off x="4355976" y="1822702"/>
            <a:ext cx="0" cy="4248472"/>
          </a:xfrm>
          <a:prstGeom prst="line">
            <a:avLst/>
          </a:prstGeom>
          <a:ln w="25400">
            <a:solidFill>
              <a:srgbClr val="285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3C21F69-3B21-584C-B29D-4AF227349D89}"/>
              </a:ext>
            </a:extLst>
          </p:cNvPr>
          <p:cNvCxnSpPr>
            <a:cxnSpLocks/>
          </p:cNvCxnSpPr>
          <p:nvPr/>
        </p:nvCxnSpPr>
        <p:spPr>
          <a:xfrm>
            <a:off x="971600" y="3140968"/>
            <a:ext cx="7585546" cy="0"/>
          </a:xfrm>
          <a:prstGeom prst="line">
            <a:avLst/>
          </a:prstGeom>
          <a:ln w="25400">
            <a:solidFill>
              <a:srgbClr val="285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27461F7-DF6B-4541-B7B2-DF4EE0BF6DD8}"/>
              </a:ext>
            </a:extLst>
          </p:cNvPr>
          <p:cNvCxnSpPr>
            <a:cxnSpLocks/>
          </p:cNvCxnSpPr>
          <p:nvPr/>
        </p:nvCxnSpPr>
        <p:spPr>
          <a:xfrm>
            <a:off x="922984" y="4690223"/>
            <a:ext cx="7585546" cy="0"/>
          </a:xfrm>
          <a:prstGeom prst="line">
            <a:avLst/>
          </a:prstGeom>
          <a:ln w="25400">
            <a:solidFill>
              <a:srgbClr val="285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computer&#10;&#10;Description automatically generated">
            <a:extLst>
              <a:ext uri="{FF2B5EF4-FFF2-40B4-BE49-F238E27FC236}">
                <a16:creationId xmlns:a16="http://schemas.microsoft.com/office/drawing/2014/main" id="{7F56C404-3A23-0743-A975-DBEC8158BF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477875"/>
            <a:ext cx="515112" cy="469063"/>
          </a:xfrm>
          <a:prstGeom prst="rect">
            <a:avLst/>
          </a:prstGeom>
        </p:spPr>
      </p:pic>
      <p:pic>
        <p:nvPicPr>
          <p:cNvPr id="14" name="Picture 13" descr="A picture containing computer&#10;&#10;Description automatically generated">
            <a:extLst>
              <a:ext uri="{FF2B5EF4-FFF2-40B4-BE49-F238E27FC236}">
                <a16:creationId xmlns:a16="http://schemas.microsoft.com/office/drawing/2014/main" id="{1CF86B86-BB7E-974B-A8FE-CCF867FE91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161" y="3477875"/>
            <a:ext cx="515112" cy="469063"/>
          </a:xfrm>
          <a:prstGeom prst="rect">
            <a:avLst/>
          </a:prstGeom>
        </p:spPr>
      </p:pic>
      <p:pic>
        <p:nvPicPr>
          <p:cNvPr id="15" name="Picture 14" descr="A picture containing computer&#10;&#10;Description automatically generated">
            <a:extLst>
              <a:ext uri="{FF2B5EF4-FFF2-40B4-BE49-F238E27FC236}">
                <a16:creationId xmlns:a16="http://schemas.microsoft.com/office/drawing/2014/main" id="{19C8568F-BE87-604C-840D-74BE37CF46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07" y="4832145"/>
            <a:ext cx="515112" cy="469063"/>
          </a:xfrm>
          <a:prstGeom prst="rect">
            <a:avLst/>
          </a:prstGeom>
        </p:spPr>
      </p:pic>
      <p:pic>
        <p:nvPicPr>
          <p:cNvPr id="16" name="Picture 15" descr="A picture containing computer&#10;&#10;Description automatically generated">
            <a:extLst>
              <a:ext uri="{FF2B5EF4-FFF2-40B4-BE49-F238E27FC236}">
                <a16:creationId xmlns:a16="http://schemas.microsoft.com/office/drawing/2014/main" id="{A5161FFC-3347-5740-9C59-9C0310D700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600" y="4832145"/>
            <a:ext cx="515112" cy="469063"/>
          </a:xfrm>
          <a:prstGeom prst="rect">
            <a:avLst/>
          </a:prstGeom>
        </p:spPr>
      </p:pic>
      <p:pic>
        <p:nvPicPr>
          <p:cNvPr id="17" name="Picture 16" descr="A picture containing computer&#10;&#10;Description automatically generated">
            <a:extLst>
              <a:ext uri="{FF2B5EF4-FFF2-40B4-BE49-F238E27FC236}">
                <a16:creationId xmlns:a16="http://schemas.microsoft.com/office/drawing/2014/main" id="{86A94B95-7E60-4943-9CBB-DF1525EE77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60" y="5456014"/>
            <a:ext cx="515112" cy="469063"/>
          </a:xfrm>
          <a:prstGeom prst="rect">
            <a:avLst/>
          </a:prstGeom>
        </p:spPr>
      </p:pic>
      <p:pic>
        <p:nvPicPr>
          <p:cNvPr id="18" name="Picture 17" descr="A picture containing computer&#10;&#10;Description automatically generated">
            <a:extLst>
              <a:ext uri="{FF2B5EF4-FFF2-40B4-BE49-F238E27FC236}">
                <a16:creationId xmlns:a16="http://schemas.microsoft.com/office/drawing/2014/main" id="{C80957C2-A624-2E4C-8610-DBC909BBED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922031"/>
            <a:ext cx="515112" cy="469063"/>
          </a:xfrm>
          <a:prstGeom prst="rect">
            <a:avLst/>
          </a:prstGeom>
        </p:spPr>
      </p:pic>
      <p:pic>
        <p:nvPicPr>
          <p:cNvPr id="19" name="Picture 18" descr="A picture containing computer&#10;&#10;Description automatically generated">
            <a:extLst>
              <a:ext uri="{FF2B5EF4-FFF2-40B4-BE49-F238E27FC236}">
                <a16:creationId xmlns:a16="http://schemas.microsoft.com/office/drawing/2014/main" id="{58E59EF8-7B0D-FD44-860C-B37132CBDD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048" y="1922031"/>
            <a:ext cx="515112" cy="469063"/>
          </a:xfrm>
          <a:prstGeom prst="rect">
            <a:avLst/>
          </a:prstGeom>
        </p:spPr>
      </p:pic>
      <p:pic>
        <p:nvPicPr>
          <p:cNvPr id="20" name="Picture 19" descr="A picture containing computer&#10;&#10;Description automatically generated">
            <a:extLst>
              <a:ext uri="{FF2B5EF4-FFF2-40B4-BE49-F238E27FC236}">
                <a16:creationId xmlns:a16="http://schemas.microsoft.com/office/drawing/2014/main" id="{64E7EFF0-C14E-4245-9FC1-C9D3180A9F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315" y="2508885"/>
            <a:ext cx="515112" cy="469063"/>
          </a:xfrm>
          <a:prstGeom prst="rect">
            <a:avLst/>
          </a:prstGeom>
        </p:spPr>
      </p:pic>
      <p:pic>
        <p:nvPicPr>
          <p:cNvPr id="21" name="Picture 20" descr="A picture containing computer&#10;&#10;Description automatically generated">
            <a:extLst>
              <a:ext uri="{FF2B5EF4-FFF2-40B4-BE49-F238E27FC236}">
                <a16:creationId xmlns:a16="http://schemas.microsoft.com/office/drawing/2014/main" id="{7503B69F-22C7-8243-9474-33994F7BE1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072" y="2508885"/>
            <a:ext cx="515112" cy="469063"/>
          </a:xfrm>
          <a:prstGeom prst="rect">
            <a:avLst/>
          </a:prstGeom>
        </p:spPr>
      </p:pic>
      <p:pic>
        <p:nvPicPr>
          <p:cNvPr id="27" name="Рисунок 2">
            <a:extLst>
              <a:ext uri="{FF2B5EF4-FFF2-40B4-BE49-F238E27FC236}">
                <a16:creationId xmlns:a16="http://schemas.microsoft.com/office/drawing/2014/main" id="{D2124FFD-656A-FF4B-86F5-5E38B63720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569" t="2192" r="49139" b="67562"/>
          <a:stretch/>
        </p:blipFill>
        <p:spPr>
          <a:xfrm>
            <a:off x="2130119" y="1880919"/>
            <a:ext cx="2081841" cy="1152128"/>
          </a:xfrm>
          <a:prstGeom prst="rect">
            <a:avLst/>
          </a:prstGeom>
        </p:spPr>
      </p:pic>
      <p:pic>
        <p:nvPicPr>
          <p:cNvPr id="28" name="Рисунок 2">
            <a:extLst>
              <a:ext uri="{FF2B5EF4-FFF2-40B4-BE49-F238E27FC236}">
                <a16:creationId xmlns:a16="http://schemas.microsoft.com/office/drawing/2014/main" id="{D5DC8578-F16F-AC46-A809-2924A935E8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569" t="34892" r="49139" b="37055"/>
          <a:stretch/>
        </p:blipFill>
        <p:spPr>
          <a:xfrm>
            <a:off x="2130119" y="3368525"/>
            <a:ext cx="2081841" cy="1068583"/>
          </a:xfrm>
          <a:prstGeom prst="rect">
            <a:avLst/>
          </a:prstGeom>
        </p:spPr>
      </p:pic>
      <p:pic>
        <p:nvPicPr>
          <p:cNvPr id="29" name="Рисунок 2">
            <a:extLst>
              <a:ext uri="{FF2B5EF4-FFF2-40B4-BE49-F238E27FC236}">
                <a16:creationId xmlns:a16="http://schemas.microsoft.com/office/drawing/2014/main" id="{B20931E3-6728-9145-BF6B-7FF23AE4BD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385" t="66780" r="49138" b="5167"/>
          <a:stretch/>
        </p:blipFill>
        <p:spPr>
          <a:xfrm>
            <a:off x="2192283" y="4842483"/>
            <a:ext cx="2019677" cy="1068583"/>
          </a:xfrm>
          <a:prstGeom prst="rect">
            <a:avLst/>
          </a:prstGeom>
        </p:spPr>
      </p:pic>
      <p:pic>
        <p:nvPicPr>
          <p:cNvPr id="30" name="Рисунок 2">
            <a:extLst>
              <a:ext uri="{FF2B5EF4-FFF2-40B4-BE49-F238E27FC236}">
                <a16:creationId xmlns:a16="http://schemas.microsoft.com/office/drawing/2014/main" id="{49CD95CB-9689-C84F-8897-D88433CAFF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541" t="2192" r="-833" b="67562"/>
          <a:stretch/>
        </p:blipFill>
        <p:spPr>
          <a:xfrm>
            <a:off x="6810639" y="1880919"/>
            <a:ext cx="2081841" cy="115212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17F8C57-5E10-7D48-A4B0-D15AE087B746}"/>
              </a:ext>
            </a:extLst>
          </p:cNvPr>
          <p:cNvSpPr txBox="1"/>
          <p:nvPr/>
        </p:nvSpPr>
        <p:spPr>
          <a:xfrm>
            <a:off x="1104912" y="3411517"/>
            <a:ext cx="473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3200" b="1" dirty="0"/>
              <a:t>+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F2B709-4DE7-0144-8F6A-D512790AE364}"/>
              </a:ext>
            </a:extLst>
          </p:cNvPr>
          <p:cNvSpPr txBox="1"/>
          <p:nvPr/>
        </p:nvSpPr>
        <p:spPr>
          <a:xfrm>
            <a:off x="900196" y="5103839"/>
            <a:ext cx="473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3200" b="1" dirty="0"/>
              <a:t>+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D449AA-FC00-894D-BEB4-193DA3050E55}"/>
              </a:ext>
            </a:extLst>
          </p:cNvPr>
          <p:cNvSpPr txBox="1"/>
          <p:nvPr/>
        </p:nvSpPr>
        <p:spPr>
          <a:xfrm>
            <a:off x="1364220" y="5103839"/>
            <a:ext cx="473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3200" b="1" dirty="0"/>
              <a:t>+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42D5BB-3121-D74F-B3EE-328711951F2D}"/>
              </a:ext>
            </a:extLst>
          </p:cNvPr>
          <p:cNvSpPr txBox="1"/>
          <p:nvPr/>
        </p:nvSpPr>
        <p:spPr>
          <a:xfrm>
            <a:off x="5162066" y="1882967"/>
            <a:ext cx="473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3200" b="1" dirty="0"/>
              <a:t>+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45C807-A645-FC4C-958C-87180AF73672}"/>
              </a:ext>
            </a:extLst>
          </p:cNvPr>
          <p:cNvSpPr txBox="1"/>
          <p:nvPr/>
        </p:nvSpPr>
        <p:spPr>
          <a:xfrm>
            <a:off x="5380431" y="2456173"/>
            <a:ext cx="473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3200" b="1" dirty="0"/>
              <a:t>+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75B0930-C308-4742-98F8-E64D85D17778}"/>
              </a:ext>
            </a:extLst>
          </p:cNvPr>
          <p:cNvSpPr txBox="1"/>
          <p:nvPr/>
        </p:nvSpPr>
        <p:spPr>
          <a:xfrm>
            <a:off x="4616156" y="2456173"/>
            <a:ext cx="473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3200" b="1" dirty="0"/>
              <a:t>+</a:t>
            </a:r>
          </a:p>
        </p:txBody>
      </p:sp>
      <p:sp>
        <p:nvSpPr>
          <p:cNvPr id="31" name="Содержимое 2">
            <a:extLst>
              <a:ext uri="{FF2B5EF4-FFF2-40B4-BE49-F238E27FC236}">
                <a16:creationId xmlns:a16="http://schemas.microsoft.com/office/drawing/2014/main" id="{AFE770CB-8095-DD47-884C-5329B4673CF7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424936" cy="1152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ЦПТ  говорит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что сумма довольно большого числа случайных величин имеет распределение близкое к нормальному</a:t>
            </a:r>
          </a:p>
        </p:txBody>
      </p:sp>
    </p:spTree>
    <p:extLst>
      <p:ext uri="{BB962C8B-B14F-4D97-AF65-F5344CB8AC3E}">
        <p14:creationId xmlns:p14="http://schemas.microsoft.com/office/powerpoint/2010/main" val="17320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Центральная предельная теорема (ЦПТ)</a:t>
            </a:r>
          </a:p>
        </p:txBody>
      </p:sp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73AEE66D-A038-0341-B5FD-1BD83913582D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424936" cy="1152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ЦПТ  говорит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что сумма довольно большого числа случайных величин имеет распределение близкое к нормальному</a:t>
            </a:r>
          </a:p>
        </p:txBody>
      </p:sp>
      <p:sp>
        <p:nvSpPr>
          <p:cNvPr id="8" name="Прямоугольник 6">
            <a:extLst>
              <a:ext uri="{FF2B5EF4-FFF2-40B4-BE49-F238E27FC236}">
                <a16:creationId xmlns:a16="http://schemas.microsoft.com/office/drawing/2014/main" id="{84D86009-54CD-704E-906F-8CEF248C1AA5}"/>
              </a:ext>
            </a:extLst>
          </p:cNvPr>
          <p:cNvSpPr/>
          <p:nvPr/>
        </p:nvSpPr>
        <p:spPr>
          <a:xfrm>
            <a:off x="539552" y="6093296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muelaner</a:t>
            </a:r>
            <a:r>
              <a:rPr lang="en" sz="1100" dirty="0">
                <a:solidFill>
                  <a:schemeClr val="bg1">
                    <a:lumMod val="75000"/>
                  </a:schemeClr>
                </a:solidFill>
              </a:rPr>
              <a:t>.com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" name="Picture 8" descr="A picture containing computer&#10;&#10;Description automatically generated">
            <a:extLst>
              <a:ext uri="{FF2B5EF4-FFF2-40B4-BE49-F238E27FC236}">
                <a16:creationId xmlns:a16="http://schemas.microsoft.com/office/drawing/2014/main" id="{B4BAB010-39F1-1A4A-8AF8-2255890F09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186127"/>
            <a:ext cx="515112" cy="4690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33451B-C7EF-AC49-A8AD-A27FA32A1007}"/>
              </a:ext>
            </a:extLst>
          </p:cNvPr>
          <p:cNvCxnSpPr/>
          <p:nvPr/>
        </p:nvCxnSpPr>
        <p:spPr>
          <a:xfrm>
            <a:off x="4355976" y="1822702"/>
            <a:ext cx="0" cy="4248472"/>
          </a:xfrm>
          <a:prstGeom prst="line">
            <a:avLst/>
          </a:prstGeom>
          <a:ln w="25400">
            <a:solidFill>
              <a:srgbClr val="285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4EDE3F5-887F-5841-9576-871178D9912E}"/>
              </a:ext>
            </a:extLst>
          </p:cNvPr>
          <p:cNvCxnSpPr>
            <a:cxnSpLocks/>
          </p:cNvCxnSpPr>
          <p:nvPr/>
        </p:nvCxnSpPr>
        <p:spPr>
          <a:xfrm>
            <a:off x="971600" y="3140968"/>
            <a:ext cx="7585546" cy="0"/>
          </a:xfrm>
          <a:prstGeom prst="line">
            <a:avLst/>
          </a:prstGeom>
          <a:ln w="25400">
            <a:solidFill>
              <a:srgbClr val="285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16D944-808D-4141-BE9A-E6C021242B7B}"/>
              </a:ext>
            </a:extLst>
          </p:cNvPr>
          <p:cNvCxnSpPr>
            <a:cxnSpLocks/>
          </p:cNvCxnSpPr>
          <p:nvPr/>
        </p:nvCxnSpPr>
        <p:spPr>
          <a:xfrm>
            <a:off x="922984" y="4690223"/>
            <a:ext cx="7585546" cy="0"/>
          </a:xfrm>
          <a:prstGeom prst="line">
            <a:avLst/>
          </a:prstGeom>
          <a:ln w="25400">
            <a:solidFill>
              <a:srgbClr val="285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computer&#10;&#10;Description automatically generated">
            <a:extLst>
              <a:ext uri="{FF2B5EF4-FFF2-40B4-BE49-F238E27FC236}">
                <a16:creationId xmlns:a16="http://schemas.microsoft.com/office/drawing/2014/main" id="{7FBC32A3-FCA4-894C-89C8-0E0D1C3D4A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477875"/>
            <a:ext cx="515112" cy="469063"/>
          </a:xfrm>
          <a:prstGeom prst="rect">
            <a:avLst/>
          </a:prstGeom>
        </p:spPr>
      </p:pic>
      <p:pic>
        <p:nvPicPr>
          <p:cNvPr id="14" name="Picture 13" descr="A picture containing computer&#10;&#10;Description automatically generated">
            <a:extLst>
              <a:ext uri="{FF2B5EF4-FFF2-40B4-BE49-F238E27FC236}">
                <a16:creationId xmlns:a16="http://schemas.microsoft.com/office/drawing/2014/main" id="{D5C5582F-EC0A-7D4C-9481-2410DF518D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161" y="3477875"/>
            <a:ext cx="515112" cy="469063"/>
          </a:xfrm>
          <a:prstGeom prst="rect">
            <a:avLst/>
          </a:prstGeom>
        </p:spPr>
      </p:pic>
      <p:pic>
        <p:nvPicPr>
          <p:cNvPr id="15" name="Picture 14" descr="A picture containing computer&#10;&#10;Description automatically generated">
            <a:extLst>
              <a:ext uri="{FF2B5EF4-FFF2-40B4-BE49-F238E27FC236}">
                <a16:creationId xmlns:a16="http://schemas.microsoft.com/office/drawing/2014/main" id="{0B1001D3-D7FA-3A4B-9C48-058C2F0688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07" y="4832145"/>
            <a:ext cx="515112" cy="469063"/>
          </a:xfrm>
          <a:prstGeom prst="rect">
            <a:avLst/>
          </a:prstGeom>
        </p:spPr>
      </p:pic>
      <p:pic>
        <p:nvPicPr>
          <p:cNvPr id="16" name="Picture 15" descr="A picture containing computer&#10;&#10;Description automatically generated">
            <a:extLst>
              <a:ext uri="{FF2B5EF4-FFF2-40B4-BE49-F238E27FC236}">
                <a16:creationId xmlns:a16="http://schemas.microsoft.com/office/drawing/2014/main" id="{47EF4622-6B9C-A34F-A5F2-94BE5114CC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600" y="4832145"/>
            <a:ext cx="515112" cy="469063"/>
          </a:xfrm>
          <a:prstGeom prst="rect">
            <a:avLst/>
          </a:prstGeom>
        </p:spPr>
      </p:pic>
      <p:pic>
        <p:nvPicPr>
          <p:cNvPr id="17" name="Picture 16" descr="A picture containing computer&#10;&#10;Description automatically generated">
            <a:extLst>
              <a:ext uri="{FF2B5EF4-FFF2-40B4-BE49-F238E27FC236}">
                <a16:creationId xmlns:a16="http://schemas.microsoft.com/office/drawing/2014/main" id="{F02D5047-6BB9-1147-A2BC-722227CD74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60" y="5456014"/>
            <a:ext cx="515112" cy="469063"/>
          </a:xfrm>
          <a:prstGeom prst="rect">
            <a:avLst/>
          </a:prstGeom>
        </p:spPr>
      </p:pic>
      <p:pic>
        <p:nvPicPr>
          <p:cNvPr id="18" name="Picture 17" descr="A picture containing computer&#10;&#10;Description automatically generated">
            <a:extLst>
              <a:ext uri="{FF2B5EF4-FFF2-40B4-BE49-F238E27FC236}">
                <a16:creationId xmlns:a16="http://schemas.microsoft.com/office/drawing/2014/main" id="{CC154E3B-E957-3448-8070-77EDDC8693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922031"/>
            <a:ext cx="515112" cy="469063"/>
          </a:xfrm>
          <a:prstGeom prst="rect">
            <a:avLst/>
          </a:prstGeom>
        </p:spPr>
      </p:pic>
      <p:pic>
        <p:nvPicPr>
          <p:cNvPr id="19" name="Picture 18" descr="A picture containing computer&#10;&#10;Description automatically generated">
            <a:extLst>
              <a:ext uri="{FF2B5EF4-FFF2-40B4-BE49-F238E27FC236}">
                <a16:creationId xmlns:a16="http://schemas.microsoft.com/office/drawing/2014/main" id="{E1F7F340-5F01-E645-AE33-84F7E32513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048" y="1922031"/>
            <a:ext cx="515112" cy="469063"/>
          </a:xfrm>
          <a:prstGeom prst="rect">
            <a:avLst/>
          </a:prstGeom>
        </p:spPr>
      </p:pic>
      <p:pic>
        <p:nvPicPr>
          <p:cNvPr id="20" name="Picture 19" descr="A picture containing computer&#10;&#10;Description automatically generated">
            <a:extLst>
              <a:ext uri="{FF2B5EF4-FFF2-40B4-BE49-F238E27FC236}">
                <a16:creationId xmlns:a16="http://schemas.microsoft.com/office/drawing/2014/main" id="{2324D753-647B-3F48-85F4-80CAA6B9C1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315" y="2508885"/>
            <a:ext cx="515112" cy="469063"/>
          </a:xfrm>
          <a:prstGeom prst="rect">
            <a:avLst/>
          </a:prstGeom>
        </p:spPr>
      </p:pic>
      <p:pic>
        <p:nvPicPr>
          <p:cNvPr id="21" name="Picture 20" descr="A picture containing computer&#10;&#10;Description automatically generated">
            <a:extLst>
              <a:ext uri="{FF2B5EF4-FFF2-40B4-BE49-F238E27FC236}">
                <a16:creationId xmlns:a16="http://schemas.microsoft.com/office/drawing/2014/main" id="{55901EFE-B767-0A43-A7B3-F98F45DAE5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072" y="2508885"/>
            <a:ext cx="515112" cy="469063"/>
          </a:xfrm>
          <a:prstGeom prst="rect">
            <a:avLst/>
          </a:prstGeom>
        </p:spPr>
      </p:pic>
      <p:pic>
        <p:nvPicPr>
          <p:cNvPr id="28" name="Picture 27" descr="A picture containing computer&#10;&#10;Description automatically generated">
            <a:extLst>
              <a:ext uri="{FF2B5EF4-FFF2-40B4-BE49-F238E27FC236}">
                <a16:creationId xmlns:a16="http://schemas.microsoft.com/office/drawing/2014/main" id="{45C5DE46-007B-3F40-8502-9D752B9AE8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279" y="3381195"/>
            <a:ext cx="515112" cy="469063"/>
          </a:xfrm>
          <a:prstGeom prst="rect">
            <a:avLst/>
          </a:prstGeom>
        </p:spPr>
      </p:pic>
      <p:pic>
        <p:nvPicPr>
          <p:cNvPr id="29" name="Picture 28" descr="A picture containing computer&#10;&#10;Description automatically generated">
            <a:extLst>
              <a:ext uri="{FF2B5EF4-FFF2-40B4-BE49-F238E27FC236}">
                <a16:creationId xmlns:a16="http://schemas.microsoft.com/office/drawing/2014/main" id="{30374609-E74A-504B-A1F7-289878393E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872" y="3381195"/>
            <a:ext cx="515112" cy="469063"/>
          </a:xfrm>
          <a:prstGeom prst="rect">
            <a:avLst/>
          </a:prstGeom>
        </p:spPr>
      </p:pic>
      <p:pic>
        <p:nvPicPr>
          <p:cNvPr id="30" name="Picture 29" descr="A picture containing computer&#10;&#10;Description automatically generated">
            <a:extLst>
              <a:ext uri="{FF2B5EF4-FFF2-40B4-BE49-F238E27FC236}">
                <a16:creationId xmlns:a16="http://schemas.microsoft.com/office/drawing/2014/main" id="{13C5A9DC-78C9-A04B-B601-1AE7E5F445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382" y="3968049"/>
            <a:ext cx="515112" cy="469063"/>
          </a:xfrm>
          <a:prstGeom prst="rect">
            <a:avLst/>
          </a:prstGeom>
        </p:spPr>
      </p:pic>
      <p:pic>
        <p:nvPicPr>
          <p:cNvPr id="31" name="Picture 30" descr="A picture containing computer&#10;&#10;Description automatically generated">
            <a:extLst>
              <a:ext uri="{FF2B5EF4-FFF2-40B4-BE49-F238E27FC236}">
                <a16:creationId xmlns:a16="http://schemas.microsoft.com/office/drawing/2014/main" id="{6C03986C-5E69-3641-ADD2-D7A3A193ED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66" y="3968049"/>
            <a:ext cx="515112" cy="469063"/>
          </a:xfrm>
          <a:prstGeom prst="rect">
            <a:avLst/>
          </a:prstGeom>
        </p:spPr>
      </p:pic>
      <p:pic>
        <p:nvPicPr>
          <p:cNvPr id="32" name="Picture 31" descr="A picture containing computer&#10;&#10;Description automatically generated">
            <a:extLst>
              <a:ext uri="{FF2B5EF4-FFF2-40B4-BE49-F238E27FC236}">
                <a16:creationId xmlns:a16="http://schemas.microsoft.com/office/drawing/2014/main" id="{6292C0F6-361C-974C-AD22-D7C4F40405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994" y="3968049"/>
            <a:ext cx="515112" cy="469063"/>
          </a:xfrm>
          <a:prstGeom prst="rect">
            <a:avLst/>
          </a:prstGeom>
        </p:spPr>
      </p:pic>
      <p:pic>
        <p:nvPicPr>
          <p:cNvPr id="33" name="Рисунок 2">
            <a:extLst>
              <a:ext uri="{FF2B5EF4-FFF2-40B4-BE49-F238E27FC236}">
                <a16:creationId xmlns:a16="http://schemas.microsoft.com/office/drawing/2014/main" id="{24243777-3C92-4D42-A468-2FEBB3D9B2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569" t="2192" r="49139" b="67562"/>
          <a:stretch/>
        </p:blipFill>
        <p:spPr>
          <a:xfrm>
            <a:off x="2130119" y="1880919"/>
            <a:ext cx="2081841" cy="1152128"/>
          </a:xfrm>
          <a:prstGeom prst="rect">
            <a:avLst/>
          </a:prstGeom>
        </p:spPr>
      </p:pic>
      <p:pic>
        <p:nvPicPr>
          <p:cNvPr id="34" name="Рисунок 2">
            <a:extLst>
              <a:ext uri="{FF2B5EF4-FFF2-40B4-BE49-F238E27FC236}">
                <a16:creationId xmlns:a16="http://schemas.microsoft.com/office/drawing/2014/main" id="{F257DFD2-CB97-3C4F-B4D5-68CBEE9930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569" t="34892" r="49139" b="37055"/>
          <a:stretch/>
        </p:blipFill>
        <p:spPr>
          <a:xfrm>
            <a:off x="2130119" y="3368525"/>
            <a:ext cx="2081841" cy="1068583"/>
          </a:xfrm>
          <a:prstGeom prst="rect">
            <a:avLst/>
          </a:prstGeom>
        </p:spPr>
      </p:pic>
      <p:pic>
        <p:nvPicPr>
          <p:cNvPr id="35" name="Рисунок 2">
            <a:extLst>
              <a:ext uri="{FF2B5EF4-FFF2-40B4-BE49-F238E27FC236}">
                <a16:creationId xmlns:a16="http://schemas.microsoft.com/office/drawing/2014/main" id="{174C2451-6953-214F-9B7D-0FAAD8FC6F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385" t="66780" r="49138" b="5167"/>
          <a:stretch/>
        </p:blipFill>
        <p:spPr>
          <a:xfrm>
            <a:off x="2192283" y="4842483"/>
            <a:ext cx="2019677" cy="1068583"/>
          </a:xfrm>
          <a:prstGeom prst="rect">
            <a:avLst/>
          </a:prstGeom>
        </p:spPr>
      </p:pic>
      <p:pic>
        <p:nvPicPr>
          <p:cNvPr id="36" name="Рисунок 2">
            <a:extLst>
              <a:ext uri="{FF2B5EF4-FFF2-40B4-BE49-F238E27FC236}">
                <a16:creationId xmlns:a16="http://schemas.microsoft.com/office/drawing/2014/main" id="{B7792E05-E18B-9344-959B-59CACA231F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541" t="2192" r="-833" b="67562"/>
          <a:stretch/>
        </p:blipFill>
        <p:spPr>
          <a:xfrm>
            <a:off x="6810639" y="1880919"/>
            <a:ext cx="2081841" cy="1152128"/>
          </a:xfrm>
          <a:prstGeom prst="rect">
            <a:avLst/>
          </a:prstGeom>
        </p:spPr>
      </p:pic>
      <p:pic>
        <p:nvPicPr>
          <p:cNvPr id="37" name="Рисунок 2">
            <a:extLst>
              <a:ext uri="{FF2B5EF4-FFF2-40B4-BE49-F238E27FC236}">
                <a16:creationId xmlns:a16="http://schemas.microsoft.com/office/drawing/2014/main" id="{6B8C3A70-77AC-854B-984A-43F1682358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541" t="35220" r="-833" b="37834"/>
          <a:stretch/>
        </p:blipFill>
        <p:spPr>
          <a:xfrm>
            <a:off x="6810639" y="3411217"/>
            <a:ext cx="2081841" cy="102643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F74C6A2-52DB-6542-A0E6-F9765EAC5A3E}"/>
              </a:ext>
            </a:extLst>
          </p:cNvPr>
          <p:cNvSpPr txBox="1"/>
          <p:nvPr/>
        </p:nvSpPr>
        <p:spPr>
          <a:xfrm>
            <a:off x="1104912" y="3411517"/>
            <a:ext cx="473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3200" b="1" dirty="0"/>
              <a:t>+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00EE4DB-A239-4A4D-A7EF-9C57CC3D76A5}"/>
              </a:ext>
            </a:extLst>
          </p:cNvPr>
          <p:cNvSpPr txBox="1"/>
          <p:nvPr/>
        </p:nvSpPr>
        <p:spPr>
          <a:xfrm>
            <a:off x="900196" y="5103839"/>
            <a:ext cx="473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3200" b="1" dirty="0"/>
              <a:t>+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A2BB94-F637-B04E-8B6A-46641F29606B}"/>
              </a:ext>
            </a:extLst>
          </p:cNvPr>
          <p:cNvSpPr txBox="1"/>
          <p:nvPr/>
        </p:nvSpPr>
        <p:spPr>
          <a:xfrm>
            <a:off x="1364220" y="5103839"/>
            <a:ext cx="473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3200" b="1" dirty="0"/>
              <a:t>+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A03CE2B-0FC4-5D4A-9F52-45C2F950A407}"/>
              </a:ext>
            </a:extLst>
          </p:cNvPr>
          <p:cNvSpPr txBox="1"/>
          <p:nvPr/>
        </p:nvSpPr>
        <p:spPr>
          <a:xfrm>
            <a:off x="5162066" y="1882967"/>
            <a:ext cx="473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3200" b="1" dirty="0"/>
              <a:t>+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6BE8350-49AE-7448-A0D6-E74B7350B655}"/>
              </a:ext>
            </a:extLst>
          </p:cNvPr>
          <p:cNvSpPr txBox="1"/>
          <p:nvPr/>
        </p:nvSpPr>
        <p:spPr>
          <a:xfrm>
            <a:off x="5380431" y="2456173"/>
            <a:ext cx="473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3200" b="1" dirty="0"/>
              <a:t>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8F8E3B-B3AA-5F48-82B7-8B7ABFD061AD}"/>
              </a:ext>
            </a:extLst>
          </p:cNvPr>
          <p:cNvSpPr txBox="1"/>
          <p:nvPr/>
        </p:nvSpPr>
        <p:spPr>
          <a:xfrm>
            <a:off x="4616156" y="2456173"/>
            <a:ext cx="473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3200" b="1" dirty="0"/>
              <a:t>+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FD8A325-C232-6349-9A2C-07B7AC36A520}"/>
              </a:ext>
            </a:extLst>
          </p:cNvPr>
          <p:cNvSpPr txBox="1"/>
          <p:nvPr/>
        </p:nvSpPr>
        <p:spPr>
          <a:xfrm>
            <a:off x="5408462" y="3343278"/>
            <a:ext cx="473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3200" b="1" dirty="0"/>
              <a:t>+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D649DD2-6FD3-414D-986A-B9DB2A0CBA20}"/>
              </a:ext>
            </a:extLst>
          </p:cNvPr>
          <p:cNvSpPr txBox="1"/>
          <p:nvPr/>
        </p:nvSpPr>
        <p:spPr>
          <a:xfrm>
            <a:off x="5080916" y="3916484"/>
            <a:ext cx="473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3200" b="1" dirty="0"/>
              <a:t>+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65E114-CC5F-8544-A263-8B21525C60C3}"/>
              </a:ext>
            </a:extLst>
          </p:cNvPr>
          <p:cNvSpPr txBox="1"/>
          <p:nvPr/>
        </p:nvSpPr>
        <p:spPr>
          <a:xfrm>
            <a:off x="5776952" y="3916484"/>
            <a:ext cx="473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3200" b="1" dirty="0"/>
              <a:t>+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18A013F-9DD2-F342-9BCE-5F14FF2B3348}"/>
              </a:ext>
            </a:extLst>
          </p:cNvPr>
          <p:cNvSpPr txBox="1"/>
          <p:nvPr/>
        </p:nvSpPr>
        <p:spPr>
          <a:xfrm>
            <a:off x="4355976" y="3902530"/>
            <a:ext cx="473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3200" b="1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77423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Центральная предельная теорема (ЦПТ)</a:t>
            </a:r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E17AA42A-1551-9745-A0AF-F4B639DD0228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424936" cy="1152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ЦПТ  говорит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что сумма довольно большого числа случайных величин имеет распределение близкое к нормальному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97022D0-BE9E-9347-8E73-AE1DB6B60D3F}"/>
              </a:ext>
            </a:extLst>
          </p:cNvPr>
          <p:cNvSpPr/>
          <p:nvPr/>
        </p:nvSpPr>
        <p:spPr>
          <a:xfrm>
            <a:off x="539552" y="6093296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muelaner</a:t>
            </a:r>
            <a:r>
              <a:rPr lang="en" sz="1100" dirty="0">
                <a:solidFill>
                  <a:schemeClr val="bg1">
                    <a:lumMod val="75000"/>
                  </a:schemeClr>
                </a:solidFill>
              </a:rPr>
              <a:t>.com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Picture 4" descr="A picture containing computer&#10;&#10;Description automatically generated">
            <a:extLst>
              <a:ext uri="{FF2B5EF4-FFF2-40B4-BE49-F238E27FC236}">
                <a16:creationId xmlns:a16="http://schemas.microsoft.com/office/drawing/2014/main" id="{1EA7C35E-971B-464F-92D4-A7DDB98ED4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186127"/>
            <a:ext cx="515112" cy="46906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990D81-12EA-4440-82B2-27CB8EE1D01C}"/>
              </a:ext>
            </a:extLst>
          </p:cNvPr>
          <p:cNvCxnSpPr/>
          <p:nvPr/>
        </p:nvCxnSpPr>
        <p:spPr>
          <a:xfrm>
            <a:off x="4355976" y="1822702"/>
            <a:ext cx="0" cy="4248472"/>
          </a:xfrm>
          <a:prstGeom prst="line">
            <a:avLst/>
          </a:prstGeom>
          <a:ln w="25400">
            <a:solidFill>
              <a:srgbClr val="285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8ECDA3-1C53-F34E-A424-6775E9579A70}"/>
              </a:ext>
            </a:extLst>
          </p:cNvPr>
          <p:cNvCxnSpPr>
            <a:cxnSpLocks/>
          </p:cNvCxnSpPr>
          <p:nvPr/>
        </p:nvCxnSpPr>
        <p:spPr>
          <a:xfrm>
            <a:off x="971600" y="3140968"/>
            <a:ext cx="7585546" cy="0"/>
          </a:xfrm>
          <a:prstGeom prst="line">
            <a:avLst/>
          </a:prstGeom>
          <a:ln w="25400">
            <a:solidFill>
              <a:srgbClr val="285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A46DA98-77C3-BD4F-83AE-89ABC0CBF9E2}"/>
              </a:ext>
            </a:extLst>
          </p:cNvPr>
          <p:cNvCxnSpPr>
            <a:cxnSpLocks/>
          </p:cNvCxnSpPr>
          <p:nvPr/>
        </p:nvCxnSpPr>
        <p:spPr>
          <a:xfrm>
            <a:off x="922984" y="4690223"/>
            <a:ext cx="7585546" cy="0"/>
          </a:xfrm>
          <a:prstGeom prst="line">
            <a:avLst/>
          </a:prstGeom>
          <a:ln w="25400">
            <a:solidFill>
              <a:srgbClr val="285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picture containing computer&#10;&#10;Description automatically generated">
            <a:extLst>
              <a:ext uri="{FF2B5EF4-FFF2-40B4-BE49-F238E27FC236}">
                <a16:creationId xmlns:a16="http://schemas.microsoft.com/office/drawing/2014/main" id="{F161D256-B1D7-734C-BDF9-8CC4981A03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477875"/>
            <a:ext cx="515112" cy="469063"/>
          </a:xfrm>
          <a:prstGeom prst="rect">
            <a:avLst/>
          </a:prstGeom>
        </p:spPr>
      </p:pic>
      <p:pic>
        <p:nvPicPr>
          <p:cNvPr id="26" name="Picture 25" descr="A picture containing computer&#10;&#10;Description automatically generated">
            <a:extLst>
              <a:ext uri="{FF2B5EF4-FFF2-40B4-BE49-F238E27FC236}">
                <a16:creationId xmlns:a16="http://schemas.microsoft.com/office/drawing/2014/main" id="{4B739FCA-3CE2-5A49-A79B-0E9DAD7975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161" y="3477875"/>
            <a:ext cx="515112" cy="469063"/>
          </a:xfrm>
          <a:prstGeom prst="rect">
            <a:avLst/>
          </a:prstGeom>
        </p:spPr>
      </p:pic>
      <p:pic>
        <p:nvPicPr>
          <p:cNvPr id="27" name="Picture 26" descr="A picture containing computer&#10;&#10;Description automatically generated">
            <a:extLst>
              <a:ext uri="{FF2B5EF4-FFF2-40B4-BE49-F238E27FC236}">
                <a16:creationId xmlns:a16="http://schemas.microsoft.com/office/drawing/2014/main" id="{F5851279-043B-0540-B1F0-C0758BD8EA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07" y="4832145"/>
            <a:ext cx="515112" cy="469063"/>
          </a:xfrm>
          <a:prstGeom prst="rect">
            <a:avLst/>
          </a:prstGeom>
        </p:spPr>
      </p:pic>
      <p:pic>
        <p:nvPicPr>
          <p:cNvPr id="28" name="Picture 27" descr="A picture containing computer&#10;&#10;Description automatically generated">
            <a:extLst>
              <a:ext uri="{FF2B5EF4-FFF2-40B4-BE49-F238E27FC236}">
                <a16:creationId xmlns:a16="http://schemas.microsoft.com/office/drawing/2014/main" id="{90B8C658-910A-3843-B59B-88B72B1595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600" y="4832145"/>
            <a:ext cx="515112" cy="469063"/>
          </a:xfrm>
          <a:prstGeom prst="rect">
            <a:avLst/>
          </a:prstGeom>
        </p:spPr>
      </p:pic>
      <p:pic>
        <p:nvPicPr>
          <p:cNvPr id="29" name="Picture 28" descr="A picture containing computer&#10;&#10;Description automatically generated">
            <a:extLst>
              <a:ext uri="{FF2B5EF4-FFF2-40B4-BE49-F238E27FC236}">
                <a16:creationId xmlns:a16="http://schemas.microsoft.com/office/drawing/2014/main" id="{A8E68469-6158-904A-949B-9E14606FC7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60" y="5456014"/>
            <a:ext cx="515112" cy="469063"/>
          </a:xfrm>
          <a:prstGeom prst="rect">
            <a:avLst/>
          </a:prstGeom>
        </p:spPr>
      </p:pic>
      <p:pic>
        <p:nvPicPr>
          <p:cNvPr id="30" name="Picture 29" descr="A picture containing computer&#10;&#10;Description automatically generated">
            <a:extLst>
              <a:ext uri="{FF2B5EF4-FFF2-40B4-BE49-F238E27FC236}">
                <a16:creationId xmlns:a16="http://schemas.microsoft.com/office/drawing/2014/main" id="{7D817892-D03E-CE46-AD93-AC8E7EA6D6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922031"/>
            <a:ext cx="515112" cy="469063"/>
          </a:xfrm>
          <a:prstGeom prst="rect">
            <a:avLst/>
          </a:prstGeom>
        </p:spPr>
      </p:pic>
      <p:pic>
        <p:nvPicPr>
          <p:cNvPr id="31" name="Picture 30" descr="A picture containing computer&#10;&#10;Description automatically generated">
            <a:extLst>
              <a:ext uri="{FF2B5EF4-FFF2-40B4-BE49-F238E27FC236}">
                <a16:creationId xmlns:a16="http://schemas.microsoft.com/office/drawing/2014/main" id="{CA77BE20-34A1-5047-98FA-490D7F39E0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048" y="1922031"/>
            <a:ext cx="515112" cy="469063"/>
          </a:xfrm>
          <a:prstGeom prst="rect">
            <a:avLst/>
          </a:prstGeom>
        </p:spPr>
      </p:pic>
      <p:pic>
        <p:nvPicPr>
          <p:cNvPr id="32" name="Picture 31" descr="A picture containing computer&#10;&#10;Description automatically generated">
            <a:extLst>
              <a:ext uri="{FF2B5EF4-FFF2-40B4-BE49-F238E27FC236}">
                <a16:creationId xmlns:a16="http://schemas.microsoft.com/office/drawing/2014/main" id="{1A22B3E1-DBA9-D846-ACD9-30F973D3A7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315" y="2508885"/>
            <a:ext cx="515112" cy="469063"/>
          </a:xfrm>
          <a:prstGeom prst="rect">
            <a:avLst/>
          </a:prstGeom>
        </p:spPr>
      </p:pic>
      <p:pic>
        <p:nvPicPr>
          <p:cNvPr id="33" name="Picture 32" descr="A picture containing computer&#10;&#10;Description automatically generated">
            <a:extLst>
              <a:ext uri="{FF2B5EF4-FFF2-40B4-BE49-F238E27FC236}">
                <a16:creationId xmlns:a16="http://schemas.microsoft.com/office/drawing/2014/main" id="{5A9F701B-CFED-E24F-9076-8C4CD0CA15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072" y="2508885"/>
            <a:ext cx="515112" cy="469063"/>
          </a:xfrm>
          <a:prstGeom prst="rect">
            <a:avLst/>
          </a:prstGeom>
        </p:spPr>
      </p:pic>
      <p:pic>
        <p:nvPicPr>
          <p:cNvPr id="34" name="Picture 33" descr="A picture containing computer&#10;&#10;Description automatically generated">
            <a:extLst>
              <a:ext uri="{FF2B5EF4-FFF2-40B4-BE49-F238E27FC236}">
                <a16:creationId xmlns:a16="http://schemas.microsoft.com/office/drawing/2014/main" id="{D0EB498A-6D91-D64A-9F25-5E68601695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951" y="4869160"/>
            <a:ext cx="515112" cy="469063"/>
          </a:xfrm>
          <a:prstGeom prst="rect">
            <a:avLst/>
          </a:prstGeom>
        </p:spPr>
      </p:pic>
      <p:pic>
        <p:nvPicPr>
          <p:cNvPr id="35" name="Picture 34" descr="A picture containing computer&#10;&#10;Description automatically generated">
            <a:extLst>
              <a:ext uri="{FF2B5EF4-FFF2-40B4-BE49-F238E27FC236}">
                <a16:creationId xmlns:a16="http://schemas.microsoft.com/office/drawing/2014/main" id="{DD0BB76A-3F0C-3C44-B3C3-E8FA0FCB9B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754" y="4869160"/>
            <a:ext cx="515112" cy="469063"/>
          </a:xfrm>
          <a:prstGeom prst="rect">
            <a:avLst/>
          </a:prstGeom>
        </p:spPr>
      </p:pic>
      <p:pic>
        <p:nvPicPr>
          <p:cNvPr id="38" name="Picture 37" descr="A picture containing computer&#10;&#10;Description automatically generated">
            <a:extLst>
              <a:ext uri="{FF2B5EF4-FFF2-40B4-BE49-F238E27FC236}">
                <a16:creationId xmlns:a16="http://schemas.microsoft.com/office/drawing/2014/main" id="{9B22E5BB-0FA0-4642-AD9B-71EFD9787A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789" y="4869160"/>
            <a:ext cx="515112" cy="469063"/>
          </a:xfrm>
          <a:prstGeom prst="rect">
            <a:avLst/>
          </a:prstGeom>
        </p:spPr>
      </p:pic>
      <p:pic>
        <p:nvPicPr>
          <p:cNvPr id="39" name="Picture 38" descr="A picture containing computer&#10;&#10;Description automatically generated">
            <a:extLst>
              <a:ext uri="{FF2B5EF4-FFF2-40B4-BE49-F238E27FC236}">
                <a16:creationId xmlns:a16="http://schemas.microsoft.com/office/drawing/2014/main" id="{B7DA8A22-B6FC-D849-B4B5-3872472696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970" y="5483309"/>
            <a:ext cx="515112" cy="469063"/>
          </a:xfrm>
          <a:prstGeom prst="rect">
            <a:avLst/>
          </a:prstGeom>
        </p:spPr>
      </p:pic>
      <p:pic>
        <p:nvPicPr>
          <p:cNvPr id="40" name="Picture 39" descr="A picture containing computer&#10;&#10;Description automatically generated">
            <a:extLst>
              <a:ext uri="{FF2B5EF4-FFF2-40B4-BE49-F238E27FC236}">
                <a16:creationId xmlns:a16="http://schemas.microsoft.com/office/drawing/2014/main" id="{9C4B2BFD-3FFA-2141-A586-F378C8177C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986" y="5483309"/>
            <a:ext cx="515112" cy="469063"/>
          </a:xfrm>
          <a:prstGeom prst="rect">
            <a:avLst/>
          </a:prstGeom>
        </p:spPr>
      </p:pic>
      <p:pic>
        <p:nvPicPr>
          <p:cNvPr id="41" name="Picture 40" descr="A picture containing computer&#10;&#10;Description automatically generated">
            <a:extLst>
              <a:ext uri="{FF2B5EF4-FFF2-40B4-BE49-F238E27FC236}">
                <a16:creationId xmlns:a16="http://schemas.microsoft.com/office/drawing/2014/main" id="{218E9B8A-3C35-6747-AE38-0DA6BDFD86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465" y="5483309"/>
            <a:ext cx="515112" cy="469063"/>
          </a:xfrm>
          <a:prstGeom prst="rect">
            <a:avLst/>
          </a:prstGeom>
        </p:spPr>
      </p:pic>
      <p:pic>
        <p:nvPicPr>
          <p:cNvPr id="42" name="Picture 41" descr="A picture containing computer&#10;&#10;Description automatically generated">
            <a:extLst>
              <a:ext uri="{FF2B5EF4-FFF2-40B4-BE49-F238E27FC236}">
                <a16:creationId xmlns:a16="http://schemas.microsoft.com/office/drawing/2014/main" id="{1105FF7E-6514-3A4B-BC90-49EF34DBAB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279" y="3381195"/>
            <a:ext cx="515112" cy="469063"/>
          </a:xfrm>
          <a:prstGeom prst="rect">
            <a:avLst/>
          </a:prstGeom>
        </p:spPr>
      </p:pic>
      <p:pic>
        <p:nvPicPr>
          <p:cNvPr id="43" name="Picture 42" descr="A picture containing computer&#10;&#10;Description automatically generated">
            <a:extLst>
              <a:ext uri="{FF2B5EF4-FFF2-40B4-BE49-F238E27FC236}">
                <a16:creationId xmlns:a16="http://schemas.microsoft.com/office/drawing/2014/main" id="{7505BB65-92D0-B042-BF58-0488A4D961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872" y="3381195"/>
            <a:ext cx="515112" cy="469063"/>
          </a:xfrm>
          <a:prstGeom prst="rect">
            <a:avLst/>
          </a:prstGeom>
        </p:spPr>
      </p:pic>
      <p:pic>
        <p:nvPicPr>
          <p:cNvPr id="44" name="Picture 43" descr="A picture containing computer&#10;&#10;Description automatically generated">
            <a:extLst>
              <a:ext uri="{FF2B5EF4-FFF2-40B4-BE49-F238E27FC236}">
                <a16:creationId xmlns:a16="http://schemas.microsoft.com/office/drawing/2014/main" id="{5AD01C51-132F-9A4D-B24B-14E7AE42B6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382" y="3968049"/>
            <a:ext cx="515112" cy="469063"/>
          </a:xfrm>
          <a:prstGeom prst="rect">
            <a:avLst/>
          </a:prstGeom>
        </p:spPr>
      </p:pic>
      <p:pic>
        <p:nvPicPr>
          <p:cNvPr id="45" name="Picture 44" descr="A picture containing computer&#10;&#10;Description automatically generated">
            <a:extLst>
              <a:ext uri="{FF2B5EF4-FFF2-40B4-BE49-F238E27FC236}">
                <a16:creationId xmlns:a16="http://schemas.microsoft.com/office/drawing/2014/main" id="{B7C0F5CE-86D8-BD46-89CE-3710A662D5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66" y="3968049"/>
            <a:ext cx="515112" cy="469063"/>
          </a:xfrm>
          <a:prstGeom prst="rect">
            <a:avLst/>
          </a:prstGeom>
        </p:spPr>
      </p:pic>
      <p:pic>
        <p:nvPicPr>
          <p:cNvPr id="46" name="Picture 45" descr="A picture containing computer&#10;&#10;Description automatically generated">
            <a:extLst>
              <a:ext uri="{FF2B5EF4-FFF2-40B4-BE49-F238E27FC236}">
                <a16:creationId xmlns:a16="http://schemas.microsoft.com/office/drawing/2014/main" id="{09C5ACDB-5357-3044-9207-CD92358487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994" y="3968049"/>
            <a:ext cx="515112" cy="469063"/>
          </a:xfrm>
          <a:prstGeom prst="rect">
            <a:avLst/>
          </a:prstGeom>
        </p:spPr>
      </p:pic>
      <p:pic>
        <p:nvPicPr>
          <p:cNvPr id="47" name="Рисунок 2">
            <a:extLst>
              <a:ext uri="{FF2B5EF4-FFF2-40B4-BE49-F238E27FC236}">
                <a16:creationId xmlns:a16="http://schemas.microsoft.com/office/drawing/2014/main" id="{52D913FB-D25B-D746-BCA7-53C4E5E2CB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569" t="2192" r="49139" b="67562"/>
          <a:stretch/>
        </p:blipFill>
        <p:spPr>
          <a:xfrm>
            <a:off x="2130119" y="1880919"/>
            <a:ext cx="2081841" cy="1152128"/>
          </a:xfrm>
          <a:prstGeom prst="rect">
            <a:avLst/>
          </a:prstGeom>
        </p:spPr>
      </p:pic>
      <p:pic>
        <p:nvPicPr>
          <p:cNvPr id="48" name="Рисунок 2">
            <a:extLst>
              <a:ext uri="{FF2B5EF4-FFF2-40B4-BE49-F238E27FC236}">
                <a16:creationId xmlns:a16="http://schemas.microsoft.com/office/drawing/2014/main" id="{03A88FDD-E3F4-0649-A443-5D38E8138A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569" t="34892" r="49139" b="37055"/>
          <a:stretch/>
        </p:blipFill>
        <p:spPr>
          <a:xfrm>
            <a:off x="2130119" y="3368525"/>
            <a:ext cx="2081841" cy="1068583"/>
          </a:xfrm>
          <a:prstGeom prst="rect">
            <a:avLst/>
          </a:prstGeom>
        </p:spPr>
      </p:pic>
      <p:pic>
        <p:nvPicPr>
          <p:cNvPr id="49" name="Рисунок 2">
            <a:extLst>
              <a:ext uri="{FF2B5EF4-FFF2-40B4-BE49-F238E27FC236}">
                <a16:creationId xmlns:a16="http://schemas.microsoft.com/office/drawing/2014/main" id="{4DF468B1-A038-5746-B5ED-B872F68B3F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385" t="66780" r="49138" b="5167"/>
          <a:stretch/>
        </p:blipFill>
        <p:spPr>
          <a:xfrm>
            <a:off x="2192283" y="4842483"/>
            <a:ext cx="2019677" cy="1068583"/>
          </a:xfrm>
          <a:prstGeom prst="rect">
            <a:avLst/>
          </a:prstGeom>
        </p:spPr>
      </p:pic>
      <p:pic>
        <p:nvPicPr>
          <p:cNvPr id="50" name="Рисунок 2">
            <a:extLst>
              <a:ext uri="{FF2B5EF4-FFF2-40B4-BE49-F238E27FC236}">
                <a16:creationId xmlns:a16="http://schemas.microsoft.com/office/drawing/2014/main" id="{C435C5F6-6E77-8E41-B2A3-96FBC92B49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541" t="2192" r="-833" b="67562"/>
          <a:stretch/>
        </p:blipFill>
        <p:spPr>
          <a:xfrm>
            <a:off x="6810639" y="1880919"/>
            <a:ext cx="2081841" cy="1152128"/>
          </a:xfrm>
          <a:prstGeom prst="rect">
            <a:avLst/>
          </a:prstGeom>
        </p:spPr>
      </p:pic>
      <p:pic>
        <p:nvPicPr>
          <p:cNvPr id="51" name="Рисунок 2">
            <a:extLst>
              <a:ext uri="{FF2B5EF4-FFF2-40B4-BE49-F238E27FC236}">
                <a16:creationId xmlns:a16="http://schemas.microsoft.com/office/drawing/2014/main" id="{BBBBCA54-01E0-CF4E-AD1E-8FFFFEDE27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541" t="35220" r="-833" b="37834"/>
          <a:stretch/>
        </p:blipFill>
        <p:spPr>
          <a:xfrm>
            <a:off x="6810639" y="3411217"/>
            <a:ext cx="2081841" cy="1026432"/>
          </a:xfrm>
          <a:prstGeom prst="rect">
            <a:avLst/>
          </a:prstGeom>
        </p:spPr>
      </p:pic>
      <p:pic>
        <p:nvPicPr>
          <p:cNvPr id="52" name="Рисунок 2">
            <a:extLst>
              <a:ext uri="{FF2B5EF4-FFF2-40B4-BE49-F238E27FC236}">
                <a16:creationId xmlns:a16="http://schemas.microsoft.com/office/drawing/2014/main" id="{87AEA7CA-C7BC-AE45-BFB6-841312151C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541" t="67824" r="-833" b="5230"/>
          <a:stretch/>
        </p:blipFill>
        <p:spPr>
          <a:xfrm>
            <a:off x="6810639" y="4885175"/>
            <a:ext cx="2081841" cy="102643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F451DD04-B220-8B46-92D4-8A2DAD8359D9}"/>
              </a:ext>
            </a:extLst>
          </p:cNvPr>
          <p:cNvSpPr txBox="1"/>
          <p:nvPr/>
        </p:nvSpPr>
        <p:spPr>
          <a:xfrm>
            <a:off x="1104912" y="3411517"/>
            <a:ext cx="473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3200" b="1" dirty="0"/>
              <a:t>+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7B55A8F-DEC5-F445-BCCC-BE12FD7DC3D6}"/>
              </a:ext>
            </a:extLst>
          </p:cNvPr>
          <p:cNvSpPr txBox="1"/>
          <p:nvPr/>
        </p:nvSpPr>
        <p:spPr>
          <a:xfrm>
            <a:off x="900196" y="5103839"/>
            <a:ext cx="473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3200" b="1" dirty="0"/>
              <a:t>+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DB74F8D-35A4-B84D-8E09-B9FD090E3EA8}"/>
              </a:ext>
            </a:extLst>
          </p:cNvPr>
          <p:cNvSpPr txBox="1"/>
          <p:nvPr/>
        </p:nvSpPr>
        <p:spPr>
          <a:xfrm>
            <a:off x="1364220" y="5103839"/>
            <a:ext cx="473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3200" b="1" dirty="0"/>
              <a:t>+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B9DC8FE-DD75-6342-BAA0-72DAC52A389E}"/>
              </a:ext>
            </a:extLst>
          </p:cNvPr>
          <p:cNvSpPr txBox="1"/>
          <p:nvPr/>
        </p:nvSpPr>
        <p:spPr>
          <a:xfrm>
            <a:off x="5162066" y="1882967"/>
            <a:ext cx="473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3200" b="1" dirty="0"/>
              <a:t>+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E733634-F5B7-A341-82C6-341EEB6230DD}"/>
              </a:ext>
            </a:extLst>
          </p:cNvPr>
          <p:cNvSpPr txBox="1"/>
          <p:nvPr/>
        </p:nvSpPr>
        <p:spPr>
          <a:xfrm>
            <a:off x="5380431" y="2456173"/>
            <a:ext cx="473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3200" b="1" dirty="0"/>
              <a:t>+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8F4C7E1-7F78-3E41-9272-D5D7DC0449DB}"/>
              </a:ext>
            </a:extLst>
          </p:cNvPr>
          <p:cNvSpPr txBox="1"/>
          <p:nvPr/>
        </p:nvSpPr>
        <p:spPr>
          <a:xfrm>
            <a:off x="4616156" y="2456173"/>
            <a:ext cx="473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3200" b="1" dirty="0"/>
              <a:t>+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2C032D0-1EC9-1C4C-B8EC-EB37E4C12C5A}"/>
              </a:ext>
            </a:extLst>
          </p:cNvPr>
          <p:cNvSpPr txBox="1"/>
          <p:nvPr/>
        </p:nvSpPr>
        <p:spPr>
          <a:xfrm>
            <a:off x="5408462" y="3343278"/>
            <a:ext cx="473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3200" b="1" dirty="0"/>
              <a:t>+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0406988-3851-024F-AC2F-EC754FDFE538}"/>
              </a:ext>
            </a:extLst>
          </p:cNvPr>
          <p:cNvSpPr txBox="1"/>
          <p:nvPr/>
        </p:nvSpPr>
        <p:spPr>
          <a:xfrm>
            <a:off x="5080916" y="3916484"/>
            <a:ext cx="473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3200" b="1" dirty="0"/>
              <a:t>+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F2C181-1E24-0049-940F-414ECDD0650F}"/>
              </a:ext>
            </a:extLst>
          </p:cNvPr>
          <p:cNvSpPr txBox="1"/>
          <p:nvPr/>
        </p:nvSpPr>
        <p:spPr>
          <a:xfrm>
            <a:off x="5776952" y="3916484"/>
            <a:ext cx="473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3200" b="1" dirty="0"/>
              <a:t>+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06D8C18-DF04-5C4E-BF01-D0631875368D}"/>
              </a:ext>
            </a:extLst>
          </p:cNvPr>
          <p:cNvSpPr txBox="1"/>
          <p:nvPr/>
        </p:nvSpPr>
        <p:spPr>
          <a:xfrm>
            <a:off x="4355976" y="3902530"/>
            <a:ext cx="473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3200" b="1" dirty="0"/>
              <a:t>+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AA10435-B3FC-3743-A17C-B920A04A0A88}"/>
              </a:ext>
            </a:extLst>
          </p:cNvPr>
          <p:cNvSpPr txBox="1"/>
          <p:nvPr/>
        </p:nvSpPr>
        <p:spPr>
          <a:xfrm>
            <a:off x="5152924" y="5404090"/>
            <a:ext cx="473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3200" b="1" dirty="0"/>
              <a:t>+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A3D99D4-39BE-6E4D-BF82-03A5499991FE}"/>
              </a:ext>
            </a:extLst>
          </p:cNvPr>
          <p:cNvSpPr txBox="1"/>
          <p:nvPr/>
        </p:nvSpPr>
        <p:spPr>
          <a:xfrm>
            <a:off x="5848960" y="5404090"/>
            <a:ext cx="473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3200" b="1" dirty="0"/>
              <a:t>+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F10E776-8503-7E48-BA8C-7CA5F4E92FEF}"/>
              </a:ext>
            </a:extLst>
          </p:cNvPr>
          <p:cNvSpPr txBox="1"/>
          <p:nvPr/>
        </p:nvSpPr>
        <p:spPr>
          <a:xfrm>
            <a:off x="4427984" y="5390136"/>
            <a:ext cx="473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3200" b="1" dirty="0"/>
              <a:t>+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3F999F2-9109-FE43-B381-B7D2C0AE673D}"/>
              </a:ext>
            </a:extLst>
          </p:cNvPr>
          <p:cNvSpPr txBox="1"/>
          <p:nvPr/>
        </p:nvSpPr>
        <p:spPr>
          <a:xfrm>
            <a:off x="5076056" y="4817236"/>
            <a:ext cx="473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3200" b="1" dirty="0"/>
              <a:t>+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DC6648D-B136-9740-8A2F-F399C415FE64}"/>
              </a:ext>
            </a:extLst>
          </p:cNvPr>
          <p:cNvSpPr txBox="1"/>
          <p:nvPr/>
        </p:nvSpPr>
        <p:spPr>
          <a:xfrm>
            <a:off x="5739777" y="4817236"/>
            <a:ext cx="473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3200" b="1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15875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Центральная предельная теорема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C5ABE879-B25B-0146-AD73-60E75DDE71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460940" cy="187220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Теорема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Пусть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0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попарно независимые и одинаково распределённые случайные величины с конечной дисперсией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sz="2400" b="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US" sz="2400" dirty="0">
                    <a:solidFill>
                      <a:srgbClr val="2850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тогда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</a:t>
                </a:r>
                <a:endParaRPr lang="ru-RU" sz="2400" dirty="0">
                  <a:solidFill>
                    <a:srgbClr val="373737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C5ABE879-B25B-0146-AD73-60E75DDE7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460940" cy="1872208"/>
              </a:xfrm>
              <a:prstGeom prst="rect">
                <a:avLst/>
              </a:prstGeom>
              <a:blipFill>
                <a:blip r:embed="rId4"/>
                <a:stretch>
                  <a:fillRect l="-2252" t="-4730" r="-240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665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Центральная предельная теорема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AD704C3A-585A-CD45-BACA-E93B89C824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460940" cy="187220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Теорема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Пусть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0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попарно независимые и одинаково распределённые случайные величины с конечной дисперсией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sz="2400" b="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US" sz="2400" dirty="0">
                    <a:solidFill>
                      <a:srgbClr val="2850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тогда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</a:t>
                </a:r>
                <a:endParaRPr lang="ru-RU" sz="2400" dirty="0">
                  <a:solidFill>
                    <a:srgbClr val="373737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AD704C3A-585A-CD45-BACA-E93B89C82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460940" cy="1872208"/>
              </a:xfrm>
              <a:prstGeom prst="rect">
                <a:avLst/>
              </a:prstGeom>
              <a:blipFill>
                <a:blip r:embed="rId4"/>
                <a:stretch>
                  <a:fillRect l="-2252" t="-4730" r="-240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FC218B-7A74-414A-82A9-5E8273EE9C8E}"/>
                  </a:ext>
                </a:extLst>
              </p:cNvPr>
              <p:cNvSpPr txBox="1"/>
              <p:nvPr/>
            </p:nvSpPr>
            <p:spPr>
              <a:xfrm>
                <a:off x="2077182" y="2693672"/>
                <a:ext cx="4989636" cy="7113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groupCh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𝑉𝑎𝑟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FC218B-7A74-414A-82A9-5E8273EE9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182" y="2693672"/>
                <a:ext cx="4989636" cy="711349"/>
              </a:xfrm>
              <a:prstGeom prst="rect">
                <a:avLst/>
              </a:prstGeom>
              <a:blipFill>
                <a:blip r:embed="rId5"/>
                <a:stretch>
                  <a:fillRect l="-254" t="-8929" b="-2857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979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Центральная предельная теорема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6DF99F14-E602-42EC-9B08-E2D0E38339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460940" cy="187220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Теорема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Пусть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0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попарно независимые и одинаково распределённые случайные величины с конечной дисперсией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sz="2400" b="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US" sz="2400" dirty="0">
                    <a:solidFill>
                      <a:srgbClr val="2850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тогда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</a:t>
                </a:r>
                <a:endParaRPr lang="ru-RU" sz="2400" dirty="0">
                  <a:solidFill>
                    <a:srgbClr val="373737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6DF99F14-E602-42EC-9B08-E2D0E3833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460940" cy="1872208"/>
              </a:xfrm>
              <a:prstGeom prst="rect">
                <a:avLst/>
              </a:prstGeom>
              <a:blipFill>
                <a:blip r:embed="rId4"/>
                <a:stretch>
                  <a:fillRect l="-2252" t="-4730" r="-240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">
            <a:extLst>
              <a:ext uri="{FF2B5EF4-FFF2-40B4-BE49-F238E27FC236}">
                <a16:creationId xmlns:a16="http://schemas.microsoft.com/office/drawing/2014/main" id="{F7D47C36-1173-4171-A8B8-415CBD975206}"/>
              </a:ext>
            </a:extLst>
          </p:cNvPr>
          <p:cNvSpPr/>
          <p:nvPr/>
        </p:nvSpPr>
        <p:spPr>
          <a:xfrm>
            <a:off x="971600" y="3692945"/>
            <a:ext cx="7416824" cy="2400351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id="{8DF26CBF-4565-47D6-ABE2-CF4BB49F1DB8}"/>
              </a:ext>
            </a:extLst>
          </p:cNvPr>
          <p:cNvSpPr/>
          <p:nvPr/>
        </p:nvSpPr>
        <p:spPr>
          <a:xfrm>
            <a:off x="1257459" y="3920641"/>
            <a:ext cx="292377" cy="292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6" y="0"/>
                </a:moveTo>
                <a:cubicBezTo>
                  <a:pt x="7318" y="0"/>
                  <a:pt x="4803" y="1006"/>
                  <a:pt x="2881" y="3016"/>
                </a:cubicBezTo>
                <a:cubicBezTo>
                  <a:pt x="-961" y="7037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7"/>
                  <a:pt x="16797" y="3016"/>
                </a:cubicBezTo>
                <a:cubicBezTo>
                  <a:pt x="14875" y="1006"/>
                  <a:pt x="12354" y="0"/>
                  <a:pt x="9836" y="0"/>
                </a:cubicBezTo>
                <a:close/>
                <a:moveTo>
                  <a:pt x="13983" y="5123"/>
                </a:moveTo>
                <a:cubicBezTo>
                  <a:pt x="14087" y="5103"/>
                  <a:pt x="14195" y="5105"/>
                  <a:pt x="14299" y="5134"/>
                </a:cubicBezTo>
                <a:cubicBezTo>
                  <a:pt x="14448" y="5167"/>
                  <a:pt x="14626" y="5294"/>
                  <a:pt x="14916" y="5503"/>
                </a:cubicBezTo>
                <a:lnTo>
                  <a:pt x="15395" y="5850"/>
                </a:lnTo>
                <a:cubicBezTo>
                  <a:pt x="15685" y="6060"/>
                  <a:pt x="15861" y="6185"/>
                  <a:pt x="15943" y="6319"/>
                </a:cubicBezTo>
                <a:cubicBezTo>
                  <a:pt x="16068" y="6503"/>
                  <a:pt x="16108" y="6740"/>
                  <a:pt x="16054" y="6959"/>
                </a:cubicBezTo>
                <a:cubicBezTo>
                  <a:pt x="16022" y="7115"/>
                  <a:pt x="15901" y="7295"/>
                  <a:pt x="15701" y="7598"/>
                </a:cubicBezTo>
                <a:lnTo>
                  <a:pt x="10031" y="16178"/>
                </a:lnTo>
                <a:cubicBezTo>
                  <a:pt x="9831" y="16481"/>
                  <a:pt x="9712" y="16665"/>
                  <a:pt x="9583" y="16752"/>
                </a:cubicBezTo>
                <a:cubicBezTo>
                  <a:pt x="9407" y="16882"/>
                  <a:pt x="9186" y="16925"/>
                  <a:pt x="8978" y="16867"/>
                </a:cubicBezTo>
                <a:cubicBezTo>
                  <a:pt x="8962" y="16864"/>
                  <a:pt x="8930" y="16834"/>
                  <a:pt x="8914" y="16829"/>
                </a:cubicBezTo>
                <a:cubicBezTo>
                  <a:pt x="8913" y="16829"/>
                  <a:pt x="8910" y="16829"/>
                  <a:pt x="8909" y="16829"/>
                </a:cubicBezTo>
                <a:cubicBezTo>
                  <a:pt x="8793" y="16803"/>
                  <a:pt x="8623" y="16675"/>
                  <a:pt x="8435" y="16542"/>
                </a:cubicBezTo>
                <a:cubicBezTo>
                  <a:pt x="8403" y="16519"/>
                  <a:pt x="8396" y="16523"/>
                  <a:pt x="8361" y="16498"/>
                </a:cubicBezTo>
                <a:cubicBezTo>
                  <a:pt x="8359" y="16497"/>
                  <a:pt x="8358" y="16499"/>
                  <a:pt x="8356" y="16498"/>
                </a:cubicBezTo>
                <a:cubicBezTo>
                  <a:pt x="8330" y="16479"/>
                  <a:pt x="8326" y="16480"/>
                  <a:pt x="8298" y="16459"/>
                </a:cubicBezTo>
                <a:lnTo>
                  <a:pt x="4278" y="13548"/>
                </a:lnTo>
                <a:cubicBezTo>
                  <a:pt x="3988" y="13339"/>
                  <a:pt x="3812" y="13214"/>
                  <a:pt x="3730" y="13079"/>
                </a:cubicBezTo>
                <a:cubicBezTo>
                  <a:pt x="3605" y="12895"/>
                  <a:pt x="3564" y="12664"/>
                  <a:pt x="3619" y="12445"/>
                </a:cubicBezTo>
                <a:cubicBezTo>
                  <a:pt x="3651" y="12289"/>
                  <a:pt x="3772" y="12103"/>
                  <a:pt x="3972" y="11800"/>
                </a:cubicBezTo>
                <a:lnTo>
                  <a:pt x="4304" y="11298"/>
                </a:lnTo>
                <a:cubicBezTo>
                  <a:pt x="4504" y="10995"/>
                  <a:pt x="4623" y="10811"/>
                  <a:pt x="4752" y="10725"/>
                </a:cubicBezTo>
                <a:cubicBezTo>
                  <a:pt x="4928" y="10594"/>
                  <a:pt x="5154" y="10552"/>
                  <a:pt x="5363" y="10609"/>
                </a:cubicBezTo>
                <a:cubicBezTo>
                  <a:pt x="5512" y="10642"/>
                  <a:pt x="5685" y="10769"/>
                  <a:pt x="5974" y="10978"/>
                </a:cubicBezTo>
                <a:lnTo>
                  <a:pt x="8588" y="12870"/>
                </a:lnTo>
                <a:lnTo>
                  <a:pt x="13245" y="5823"/>
                </a:lnTo>
                <a:cubicBezTo>
                  <a:pt x="13445" y="5520"/>
                  <a:pt x="13565" y="5336"/>
                  <a:pt x="13693" y="5249"/>
                </a:cubicBezTo>
                <a:cubicBezTo>
                  <a:pt x="13781" y="5184"/>
                  <a:pt x="13879" y="5142"/>
                  <a:pt x="13983" y="5123"/>
                </a:cubicBezTo>
                <a:close/>
              </a:path>
            </a:pathLst>
          </a:custGeom>
          <a:solidFill>
            <a:srgbClr val="416F2E"/>
          </a:solidFill>
          <a:ln w="3175">
            <a:miter lim="400000"/>
          </a:ln>
        </p:spPr>
        <p:txBody>
          <a:bodyPr lIns="24207" tIns="24207" rIns="24207" bIns="24207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1pPr>
            <a:lvl2pPr marL="0" marR="0" indent="3429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2pPr>
            <a:lvl3pPr marL="0" marR="0" indent="6858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3pPr>
            <a:lvl4pPr marL="0" marR="0" indent="10287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4pPr>
            <a:lvl5pPr marL="0" marR="0" indent="13716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5pPr>
            <a:lvl6pPr marL="0" marR="0" indent="17145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6pPr>
            <a:lvl7pPr marL="0" marR="0" indent="20574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7pPr>
            <a:lvl8pPr marL="0" marR="0" indent="24003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8pPr>
            <a:lvl9pPr marL="0" marR="0" indent="27432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9pPr>
          </a:lstStyle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19" name="Объект 5">
            <a:extLst>
              <a:ext uri="{FF2B5EF4-FFF2-40B4-BE49-F238E27FC236}">
                <a16:creationId xmlns:a16="http://schemas.microsoft.com/office/drawing/2014/main" id="{6F95A56A-3827-4FFB-8973-5A2BBFE94F26}"/>
              </a:ext>
            </a:extLst>
          </p:cNvPr>
          <p:cNvSpPr txBox="1">
            <a:spLocks/>
          </p:cNvSpPr>
          <p:nvPr/>
        </p:nvSpPr>
        <p:spPr>
          <a:xfrm>
            <a:off x="1794513" y="3904456"/>
            <a:ext cx="2315900" cy="458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416F2E"/>
                </a:solidFill>
              </a:rPr>
              <a:t>Иногда пишут</a:t>
            </a:r>
            <a:r>
              <a:rPr lang="en-US" sz="2400" dirty="0">
                <a:solidFill>
                  <a:srgbClr val="416F2E"/>
                </a:solidFill>
              </a:rPr>
              <a:t>:</a:t>
            </a:r>
            <a:endParaRPr lang="ru-RU" sz="2400" dirty="0">
              <a:solidFill>
                <a:srgbClr val="416F2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2BB1F2-B22F-664D-9954-0CFBEBFE8513}"/>
                  </a:ext>
                </a:extLst>
              </p:cNvPr>
              <p:cNvSpPr txBox="1"/>
              <p:nvPr/>
            </p:nvSpPr>
            <p:spPr>
              <a:xfrm>
                <a:off x="1257459" y="4589731"/>
                <a:ext cx="3008259" cy="11998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 dirty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𝑉𝑎𝑟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28506A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06A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28506A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groupCh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2BB1F2-B22F-664D-9954-0CFBEBFE8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459" y="4589731"/>
                <a:ext cx="3008259" cy="1199880"/>
              </a:xfrm>
              <a:prstGeom prst="rect">
                <a:avLst/>
              </a:prstGeom>
              <a:blipFill>
                <a:blip r:embed="rId5"/>
                <a:stretch>
                  <a:fillRect l="-1681" b="-105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Содержимое 2">
            <a:extLst>
              <a:ext uri="{FF2B5EF4-FFF2-40B4-BE49-F238E27FC236}">
                <a16:creationId xmlns:a16="http://schemas.microsoft.com/office/drawing/2014/main" id="{9D45FB0C-487F-4A13-B7AA-56C673E021DD}"/>
              </a:ext>
            </a:extLst>
          </p:cNvPr>
          <p:cNvSpPr txBox="1">
            <a:spLocks/>
          </p:cNvSpPr>
          <p:nvPr/>
        </p:nvSpPr>
        <p:spPr>
          <a:xfrm>
            <a:off x="4600673" y="3901366"/>
            <a:ext cx="1043112" cy="33093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416F2E"/>
                </a:solidFill>
                <a:latin typeface="Myriad Pro" pitchFamily="34" charset="0"/>
              </a:rPr>
              <a:t>либо: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3C5DEE5-D3F9-4B62-BCD4-8EF6ECDA97DF}"/>
                  </a:ext>
                </a:extLst>
              </p:cNvPr>
              <p:cNvSpPr txBox="1"/>
              <p:nvPr/>
            </p:nvSpPr>
            <p:spPr>
              <a:xfrm>
                <a:off x="4491786" y="4589731"/>
                <a:ext cx="3615349" cy="8060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 dirty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𝑠𝑑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groupCh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3C5DEE5-D3F9-4B62-BCD4-8EF6ECDA9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786" y="4589731"/>
                <a:ext cx="3615349" cy="806054"/>
              </a:xfrm>
              <a:prstGeom prst="rect">
                <a:avLst/>
              </a:prstGeom>
              <a:blipFill>
                <a:blip r:embed="rId6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A5EAE9F-7830-354E-8357-B4B345565DA2}"/>
                  </a:ext>
                </a:extLst>
              </p:cNvPr>
              <p:cNvSpPr txBox="1"/>
              <p:nvPr/>
            </p:nvSpPr>
            <p:spPr>
              <a:xfrm>
                <a:off x="2077182" y="2693672"/>
                <a:ext cx="4989636" cy="7113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groupCh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𝑉𝑎𝑟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A5EAE9F-7830-354E-8357-B4B345565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182" y="2693672"/>
                <a:ext cx="4989636" cy="711349"/>
              </a:xfrm>
              <a:prstGeom prst="rect">
                <a:avLst/>
              </a:prstGeom>
              <a:blipFill>
                <a:blip r:embed="rId7"/>
                <a:stretch>
                  <a:fillRect l="-254" t="-8929" b="-2857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074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-4729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6">
                <a:extLst>
                  <a:ext uri="{FF2B5EF4-FFF2-40B4-BE49-F238E27FC236}">
                    <a16:creationId xmlns:a16="http://schemas.microsoft.com/office/drawing/2014/main" id="{3ECB624C-AF1E-F743-91AB-A3353263AECB}"/>
                  </a:ext>
                </a:extLst>
              </p:cNvPr>
              <p:cNvSpPr/>
              <p:nvPr/>
            </p:nvSpPr>
            <p:spPr>
              <a:xfrm>
                <a:off x="1296016" y="2411596"/>
                <a:ext cx="3420000" cy="369332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6">
                <a:extLst>
                  <a:ext uri="{FF2B5EF4-FFF2-40B4-BE49-F238E27FC236}">
                    <a16:creationId xmlns:a16="http://schemas.microsoft.com/office/drawing/2014/main" id="{3ECB624C-AF1E-F743-91AB-A3353263AE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16" y="2411596"/>
                <a:ext cx="3420000" cy="369332"/>
              </a:xfrm>
              <a:prstGeom prst="rect">
                <a:avLst/>
              </a:prstGeom>
              <a:blipFill>
                <a:blip r:embed="rId4"/>
                <a:stretch>
                  <a:fillRect l="-3346" t="-3571" b="-2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E0C7485-0184-DD41-82E6-D1F8CB4F3F39}"/>
                  </a:ext>
                </a:extLst>
              </p:cNvPr>
              <p:cNvSpPr txBox="1"/>
              <p:nvPr/>
            </p:nvSpPr>
            <p:spPr>
              <a:xfrm>
                <a:off x="1296016" y="1331476"/>
                <a:ext cx="342000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E0C7485-0184-DD41-82E6-D1F8CB4F3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16" y="1331476"/>
                <a:ext cx="3420000" cy="369332"/>
              </a:xfrm>
              <a:prstGeom prst="rect">
                <a:avLst/>
              </a:prstGeom>
              <a:blipFill>
                <a:blip r:embed="rId5"/>
                <a:stretch>
                  <a:fillRect l="-3346" t="-6897" b="-3793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8">
            <a:extLst>
              <a:ext uri="{FF2B5EF4-FFF2-40B4-BE49-F238E27FC236}">
                <a16:creationId xmlns:a16="http://schemas.microsoft.com/office/drawing/2014/main" id="{7B2470C2-FB42-3F41-B3D2-10309E6EE0D5}"/>
              </a:ext>
            </a:extLst>
          </p:cNvPr>
          <p:cNvSpPr/>
          <p:nvPr/>
        </p:nvSpPr>
        <p:spPr>
          <a:xfrm>
            <a:off x="540008" y="720000"/>
            <a:ext cx="27000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Обозначение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</p:txBody>
      </p:sp>
      <p:sp>
        <p:nvSpPr>
          <p:cNvPr id="12" name="Прямоугольник 9">
            <a:extLst>
              <a:ext uri="{FF2B5EF4-FFF2-40B4-BE49-F238E27FC236}">
                <a16:creationId xmlns:a16="http://schemas.microsoft.com/office/drawing/2014/main" id="{85E004FA-A062-A646-9E4D-1BFB4B027167}"/>
              </a:ext>
            </a:extLst>
          </p:cNvPr>
          <p:cNvSpPr/>
          <p:nvPr/>
        </p:nvSpPr>
        <p:spPr>
          <a:xfrm>
            <a:off x="4572000" y="720000"/>
            <a:ext cx="1585370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Плотность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BED8-A3A9-3E45-9C4A-F725EFB908FF}"/>
                  </a:ext>
                </a:extLst>
              </p:cNvPr>
              <p:cNvSpPr txBox="1"/>
              <p:nvPr/>
            </p:nvSpPr>
            <p:spPr>
              <a:xfrm>
                <a:off x="4577019" y="1067518"/>
                <a:ext cx="3521926" cy="8224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−  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BED8-A3A9-3E45-9C4A-F725EFB9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019" y="1067518"/>
                <a:ext cx="3521926" cy="822469"/>
              </a:xfrm>
              <a:prstGeom prst="rect">
                <a:avLst/>
              </a:prstGeom>
              <a:blipFill>
                <a:blip r:embed="rId6"/>
                <a:stretch>
                  <a:fillRect l="-4332" b="-265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1">
            <a:extLst>
              <a:ext uri="{FF2B5EF4-FFF2-40B4-BE49-F238E27FC236}">
                <a16:creationId xmlns:a16="http://schemas.microsoft.com/office/drawing/2014/main" id="{2BD78313-360A-B145-8A2F-C8B35F65EB61}"/>
              </a:ext>
            </a:extLst>
          </p:cNvPr>
          <p:cNvSpPr/>
          <p:nvPr/>
        </p:nvSpPr>
        <p:spPr>
          <a:xfrm>
            <a:off x="539552" y="1844824"/>
            <a:ext cx="2510303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Характеристики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98513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Центральная предельная теорема</a:t>
            </a:r>
          </a:p>
        </p:txBody>
      </p:sp>
      <p:sp>
        <p:nvSpPr>
          <p:cNvPr id="5" name="Содержимое 2">
            <a:extLst>
              <a:ext uri="{FF2B5EF4-FFF2-40B4-BE49-F238E27FC236}">
                <a16:creationId xmlns:a16="http://schemas.microsoft.com/office/drawing/2014/main" id="{0577350C-7125-3146-9B28-9A06129ED644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7992888" cy="454207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Простым языком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Сумма достаточно большого числа случайных величин имеет распределение близкое к нормальному </a:t>
            </a:r>
          </a:p>
        </p:txBody>
      </p:sp>
    </p:spTree>
    <p:extLst>
      <p:ext uri="{BB962C8B-B14F-4D97-AF65-F5344CB8AC3E}">
        <p14:creationId xmlns:p14="http://schemas.microsoft.com/office/powerpoint/2010/main" val="350145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Центральная предельная теорема</a:t>
            </a:r>
          </a:p>
        </p:txBody>
      </p:sp>
      <p:sp>
        <p:nvSpPr>
          <p:cNvPr id="5" name="Содержимое 2">
            <a:extLst>
              <a:ext uri="{FF2B5EF4-FFF2-40B4-BE49-F238E27FC236}">
                <a16:creationId xmlns:a16="http://schemas.microsoft.com/office/drawing/2014/main" id="{6B0ADA0A-2892-4D4F-8E45-655F9A73E82D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7992888" cy="454207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Простым языком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Сумма достаточно большого числа случайных величин имеет распределение близкое к нормальному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Есть очень большое количество формулировок ЦПТ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/>
            </a:r>
            <a:br>
              <a:rPr lang="en-US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 разными условиями</a:t>
            </a:r>
          </a:p>
        </p:txBody>
      </p:sp>
    </p:spTree>
    <p:extLst>
      <p:ext uri="{BB962C8B-B14F-4D97-AF65-F5344CB8AC3E}">
        <p14:creationId xmlns:p14="http://schemas.microsoft.com/office/powerpoint/2010/main" val="366830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Центральная предельная теорема</a:t>
            </a:r>
          </a:p>
        </p:txBody>
      </p:sp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CA2C94B7-C7DF-6043-B043-78312CF74B70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7992888" cy="454207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Простым языком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Сумма достаточно большого числа случайных величин имеет распределение близкое к нормальному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Есть очень большое количество формулировок ЦПТ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/>
            </a:r>
            <a:br>
              <a:rPr lang="en-US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 разными условиями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Главное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чтобы случайные величины были похожи друг на друга и не было такого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что одна из них резко выделяется на фоне остальных</a:t>
            </a:r>
          </a:p>
        </p:txBody>
      </p:sp>
    </p:spTree>
    <p:extLst>
      <p:ext uri="{BB962C8B-B14F-4D97-AF65-F5344CB8AC3E}">
        <p14:creationId xmlns:p14="http://schemas.microsoft.com/office/powerpoint/2010/main" val="224677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одержимое 2">
            <a:extLst>
              <a:ext uri="{FF2B5EF4-FFF2-40B4-BE49-F238E27FC236}">
                <a16:creationId xmlns:a16="http://schemas.microsoft.com/office/drawing/2014/main" id="{68888E89-77DE-2D4F-BAAB-297A5F9E4AE7}"/>
              </a:ext>
            </a:extLst>
          </p:cNvPr>
          <p:cNvSpPr txBox="1">
            <a:spLocks/>
          </p:cNvSpPr>
          <p:nvPr/>
        </p:nvSpPr>
        <p:spPr>
          <a:xfrm>
            <a:off x="612000" y="719999"/>
            <a:ext cx="7992888" cy="32214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>
              <a:latin typeface="Myriad Pro" pitchFamily="34" charset="0"/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4000" dirty="0">
                <a:latin typeface="Myriad Pro" pitchFamily="34" charset="0"/>
              </a:rPr>
              <a:t> 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Центральная предельная теорема</a:t>
            </a:r>
          </a:p>
        </p:txBody>
      </p:sp>
      <p:sp>
        <p:nvSpPr>
          <p:cNvPr id="14" name="Прямоугольник 18">
            <a:extLst>
              <a:ext uri="{FF2B5EF4-FFF2-40B4-BE49-F238E27FC236}">
                <a16:creationId xmlns:a16="http://schemas.microsoft.com/office/drawing/2014/main" id="{73A555CF-FD6E-8448-B7A7-1E0D98B3E35F}"/>
              </a:ext>
            </a:extLst>
          </p:cNvPr>
          <p:cNvSpPr/>
          <p:nvPr/>
        </p:nvSpPr>
        <p:spPr>
          <a:xfrm>
            <a:off x="539552" y="6093296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hotpng.com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,  </a:t>
            </a:r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seekpng.com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2">
                <a:extLst>
                  <a:ext uri="{FF2B5EF4-FFF2-40B4-BE49-F238E27FC236}">
                    <a16:creationId xmlns:a16="http://schemas.microsoft.com/office/drawing/2014/main" id="{C876C39B-52C8-7044-9893-9F38D17F6C93}"/>
                  </a:ext>
                </a:extLst>
              </p:cNvPr>
              <p:cNvSpPr/>
              <p:nvPr/>
            </p:nvSpPr>
            <p:spPr>
              <a:xfrm>
                <a:off x="539552" y="3838587"/>
                <a:ext cx="957570" cy="49244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ru-RU" sz="32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ru-RU" sz="3200" dirty="0">
                    <a:solidFill>
                      <a:srgbClr val="28506A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0" name="Прямоугольник 2">
                <a:extLst>
                  <a:ext uri="{FF2B5EF4-FFF2-40B4-BE49-F238E27FC236}">
                    <a16:creationId xmlns:a16="http://schemas.microsoft.com/office/drawing/2014/main" id="{C876C39B-52C8-7044-9893-9F38D17F6C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838587"/>
                <a:ext cx="957570" cy="492443"/>
              </a:xfrm>
              <a:prstGeom prst="rect">
                <a:avLst/>
              </a:prstGeom>
              <a:blipFill>
                <a:blip r:embed="rId4"/>
                <a:stretch>
                  <a:fillRect l="-14474" t="-10526" r="-2632" b="-3684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Группа 5">
            <a:extLst>
              <a:ext uri="{FF2B5EF4-FFF2-40B4-BE49-F238E27FC236}">
                <a16:creationId xmlns:a16="http://schemas.microsoft.com/office/drawing/2014/main" id="{64EC988A-3A0F-2F46-A88A-883F1CB7F83F}"/>
              </a:ext>
            </a:extLst>
          </p:cNvPr>
          <p:cNvGrpSpPr/>
          <p:nvPr/>
        </p:nvGrpSpPr>
        <p:grpSpPr>
          <a:xfrm>
            <a:off x="539552" y="5087211"/>
            <a:ext cx="6337889" cy="502029"/>
            <a:chOff x="538367" y="5456837"/>
            <a:chExt cx="6337889" cy="5020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Прямоугольник 16">
                  <a:extLst>
                    <a:ext uri="{FF2B5EF4-FFF2-40B4-BE49-F238E27FC236}">
                      <a16:creationId xmlns:a16="http://schemas.microsoft.com/office/drawing/2014/main" id="{1A593D1C-D9F6-8C47-8CA6-222A33C17E29}"/>
                    </a:ext>
                  </a:extLst>
                </p:cNvPr>
                <p:cNvSpPr/>
                <p:nvPr/>
              </p:nvSpPr>
              <p:spPr>
                <a:xfrm>
                  <a:off x="538367" y="5456837"/>
                  <a:ext cx="947567" cy="492443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32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ru-RU" sz="3200" dirty="0">
                      <a:solidFill>
                        <a:srgbClr val="28506A"/>
                      </a:solidFill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16" name="Прямоугольник 16">
                  <a:extLst>
                    <a:ext uri="{FF2B5EF4-FFF2-40B4-BE49-F238E27FC236}">
                      <a16:creationId xmlns:a16="http://schemas.microsoft.com/office/drawing/2014/main" id="{1A593D1C-D9F6-8C47-8CA6-222A33C17E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367" y="5456837"/>
                  <a:ext cx="947567" cy="492443"/>
                </a:xfrm>
                <a:prstGeom prst="rect">
                  <a:avLst/>
                </a:prstGeom>
                <a:blipFill>
                  <a:blip r:embed="rId5"/>
                  <a:stretch>
                    <a:fillRect l="-14667" t="-10256" r="-1333" b="-35897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Содержимое 2">
              <a:extLst>
                <a:ext uri="{FF2B5EF4-FFF2-40B4-BE49-F238E27FC236}">
                  <a16:creationId xmlns:a16="http://schemas.microsoft.com/office/drawing/2014/main" id="{3FB66869-DFCB-0C4F-8F9A-06B0A1D3EEF2}"/>
                </a:ext>
              </a:extLst>
            </p:cNvPr>
            <p:cNvSpPr txBox="1">
              <a:spLocks/>
            </p:cNvSpPr>
            <p:nvPr/>
          </p:nvSpPr>
          <p:spPr>
            <a:xfrm>
              <a:off x="1375774" y="5526818"/>
              <a:ext cx="5500482" cy="432048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dirty="0">
                  <a:solidFill>
                    <a:srgbClr val="373737"/>
                  </a:solidFill>
                </a:rPr>
                <a:t>время прихода Миши на первую пару</a:t>
              </a:r>
              <a:r>
                <a:rPr lang="en-US" sz="2400" dirty="0">
                  <a:solidFill>
                    <a:srgbClr val="373737"/>
                  </a:solidFill>
                </a:rPr>
                <a:t> </a:t>
              </a:r>
              <a:endParaRPr lang="ru-RU" sz="2400" dirty="0">
                <a:solidFill>
                  <a:srgbClr val="37373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197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Центральная предельная теорема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Содержимое 2">
                <a:extLst>
                  <a:ext uri="{FF2B5EF4-FFF2-40B4-BE49-F238E27FC236}">
                    <a16:creationId xmlns:a16="http://schemas.microsoft.com/office/drawing/2014/main" id="{D22E36A3-4AA3-2E4A-B382-D8836964BC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7992888" cy="322143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ru-RU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–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на Мишу прыгнул кот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и он проснулся пораньше</a:t>
                </a:r>
                <a:endParaRPr lang="ru-RU" sz="2400" dirty="0"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4000" dirty="0">
                    <a:latin typeface="Myriad Pro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Содержимое 2">
                <a:extLst>
                  <a:ext uri="{FF2B5EF4-FFF2-40B4-BE49-F238E27FC236}">
                    <a16:creationId xmlns:a16="http://schemas.microsoft.com/office/drawing/2014/main" id="{D22E36A3-4AA3-2E4A-B382-D8836964B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7992888" cy="3221437"/>
              </a:xfrm>
              <a:prstGeom prst="rect">
                <a:avLst/>
              </a:prstGeom>
              <a:blipFill>
                <a:blip r:embed="rId4"/>
                <a:stretch>
                  <a:fillRect l="-1270" t="-275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2">
                <a:extLst>
                  <a:ext uri="{FF2B5EF4-FFF2-40B4-BE49-F238E27FC236}">
                    <a16:creationId xmlns:a16="http://schemas.microsoft.com/office/drawing/2014/main" id="{3B801E7B-C0FC-A34E-947D-ABA99F0C061E}"/>
                  </a:ext>
                </a:extLst>
              </p:cNvPr>
              <p:cNvSpPr/>
              <p:nvPr/>
            </p:nvSpPr>
            <p:spPr>
              <a:xfrm>
                <a:off x="539552" y="3838587"/>
                <a:ext cx="957570" cy="49244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ru-RU" sz="32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ru-RU" sz="3200" dirty="0">
                    <a:solidFill>
                      <a:srgbClr val="28506A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4" name="Прямоугольник 2">
                <a:extLst>
                  <a:ext uri="{FF2B5EF4-FFF2-40B4-BE49-F238E27FC236}">
                    <a16:creationId xmlns:a16="http://schemas.microsoft.com/office/drawing/2014/main" id="{3B801E7B-C0FC-A34E-947D-ABA99F0C06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838587"/>
                <a:ext cx="957570" cy="492443"/>
              </a:xfrm>
              <a:prstGeom prst="rect">
                <a:avLst/>
              </a:prstGeom>
              <a:blipFill>
                <a:blip r:embed="rId5"/>
                <a:stretch>
                  <a:fillRect l="-14474" t="-10526" r="-2632" b="-3684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Рисунок 8">
            <a:extLst>
              <a:ext uri="{FF2B5EF4-FFF2-40B4-BE49-F238E27FC236}">
                <a16:creationId xmlns:a16="http://schemas.microsoft.com/office/drawing/2014/main" id="{5A90498F-D442-6C4A-9867-9BF893564C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571178" flipV="1">
            <a:off x="1355980" y="3663782"/>
            <a:ext cx="1418902" cy="779117"/>
          </a:xfrm>
          <a:prstGeom prst="rect">
            <a:avLst/>
          </a:prstGeom>
        </p:spPr>
      </p:pic>
      <p:grpSp>
        <p:nvGrpSpPr>
          <p:cNvPr id="19" name="Группа 5">
            <a:extLst>
              <a:ext uri="{FF2B5EF4-FFF2-40B4-BE49-F238E27FC236}">
                <a16:creationId xmlns:a16="http://schemas.microsoft.com/office/drawing/2014/main" id="{E35351BF-775D-4945-91CE-F6DE7196EBCE}"/>
              </a:ext>
            </a:extLst>
          </p:cNvPr>
          <p:cNvGrpSpPr/>
          <p:nvPr/>
        </p:nvGrpSpPr>
        <p:grpSpPr>
          <a:xfrm>
            <a:off x="539552" y="5087211"/>
            <a:ext cx="6337889" cy="502029"/>
            <a:chOff x="538367" y="5456837"/>
            <a:chExt cx="6337889" cy="5020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Прямоугольник 16">
                  <a:extLst>
                    <a:ext uri="{FF2B5EF4-FFF2-40B4-BE49-F238E27FC236}">
                      <a16:creationId xmlns:a16="http://schemas.microsoft.com/office/drawing/2014/main" id="{5B9B9515-6C5B-804A-901C-3E0CB73A5527}"/>
                    </a:ext>
                  </a:extLst>
                </p:cNvPr>
                <p:cNvSpPr/>
                <p:nvPr/>
              </p:nvSpPr>
              <p:spPr>
                <a:xfrm>
                  <a:off x="538367" y="5456837"/>
                  <a:ext cx="947567" cy="492443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32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ru-RU" sz="3200" dirty="0">
                      <a:solidFill>
                        <a:srgbClr val="28506A"/>
                      </a:solidFill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23" name="Прямоугольник 16">
                  <a:extLst>
                    <a:ext uri="{FF2B5EF4-FFF2-40B4-BE49-F238E27FC236}">
                      <a16:creationId xmlns:a16="http://schemas.microsoft.com/office/drawing/2014/main" id="{5B9B9515-6C5B-804A-901C-3E0CB73A55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367" y="5456837"/>
                  <a:ext cx="947567" cy="492443"/>
                </a:xfrm>
                <a:prstGeom prst="rect">
                  <a:avLst/>
                </a:prstGeom>
                <a:blipFill>
                  <a:blip r:embed="rId7"/>
                  <a:stretch>
                    <a:fillRect l="-14667" t="-10256" r="-1333" b="-35897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Содержимое 2">
              <a:extLst>
                <a:ext uri="{FF2B5EF4-FFF2-40B4-BE49-F238E27FC236}">
                  <a16:creationId xmlns:a16="http://schemas.microsoft.com/office/drawing/2014/main" id="{417E2DD9-AD14-5E4D-9F89-B00BF9A8100F}"/>
                </a:ext>
              </a:extLst>
            </p:cNvPr>
            <p:cNvSpPr txBox="1">
              <a:spLocks/>
            </p:cNvSpPr>
            <p:nvPr/>
          </p:nvSpPr>
          <p:spPr>
            <a:xfrm>
              <a:off x="1375774" y="5526818"/>
              <a:ext cx="5500482" cy="432048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dirty="0">
                  <a:solidFill>
                    <a:srgbClr val="373737"/>
                  </a:solidFill>
                </a:rPr>
                <a:t>время прихода Миши на первую пару</a:t>
              </a:r>
              <a:r>
                <a:rPr lang="en-US" sz="2400" dirty="0">
                  <a:solidFill>
                    <a:srgbClr val="373737"/>
                  </a:solidFill>
                </a:rPr>
                <a:t> </a:t>
              </a:r>
              <a:endParaRPr lang="ru-RU" sz="2400" dirty="0">
                <a:solidFill>
                  <a:srgbClr val="373737"/>
                </a:solidFill>
              </a:endParaRPr>
            </a:p>
          </p:txBody>
        </p:sp>
      </p:grpSp>
      <p:sp>
        <p:nvSpPr>
          <p:cNvPr id="25" name="Прямоугольник 18">
            <a:extLst>
              <a:ext uri="{FF2B5EF4-FFF2-40B4-BE49-F238E27FC236}">
                <a16:creationId xmlns:a16="http://schemas.microsoft.com/office/drawing/2014/main" id="{DDE67101-0100-5742-8CF3-F0C14C222B71}"/>
              </a:ext>
            </a:extLst>
          </p:cNvPr>
          <p:cNvSpPr/>
          <p:nvPr/>
        </p:nvSpPr>
        <p:spPr>
          <a:xfrm>
            <a:off x="539552" y="6093296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hotpng.com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,  </a:t>
            </a:r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seekpng.com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34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Центральная предельная теорема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Содержимое 2">
                <a:extLst>
                  <a:ext uri="{FF2B5EF4-FFF2-40B4-BE49-F238E27FC236}">
                    <a16:creationId xmlns:a16="http://schemas.microsoft.com/office/drawing/2014/main" id="{3ADCBDB5-04C6-2B4A-945C-DF6A2A57C2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7992888" cy="322143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ru-RU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–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на Мишу прыгнул кот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и он проснулся пораньше</a:t>
                </a:r>
                <a:endParaRPr lang="ru-RU" sz="2400" dirty="0"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ru-RU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–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готовил завтрак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убежало молоко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задержался убрать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4000" dirty="0">
                    <a:latin typeface="Myriad Pro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Содержимое 2">
                <a:extLst>
                  <a:ext uri="{FF2B5EF4-FFF2-40B4-BE49-F238E27FC236}">
                    <a16:creationId xmlns:a16="http://schemas.microsoft.com/office/drawing/2014/main" id="{3ADCBDB5-04C6-2B4A-945C-DF6A2A57C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7992888" cy="3221437"/>
              </a:xfrm>
              <a:prstGeom prst="rect">
                <a:avLst/>
              </a:prstGeom>
              <a:blipFill>
                <a:blip r:embed="rId4"/>
                <a:stretch>
                  <a:fillRect l="-1270" t="-275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2">
                <a:extLst>
                  <a:ext uri="{FF2B5EF4-FFF2-40B4-BE49-F238E27FC236}">
                    <a16:creationId xmlns:a16="http://schemas.microsoft.com/office/drawing/2014/main" id="{92ADD0F4-5BD6-6048-9F1A-9049EF972372}"/>
                  </a:ext>
                </a:extLst>
              </p:cNvPr>
              <p:cNvSpPr/>
              <p:nvPr/>
            </p:nvSpPr>
            <p:spPr>
              <a:xfrm>
                <a:off x="539552" y="3838587"/>
                <a:ext cx="957570" cy="49244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ru-RU" sz="32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ru-RU" sz="3200" dirty="0">
                    <a:solidFill>
                      <a:srgbClr val="28506A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7" name="Прямоугольник 2">
                <a:extLst>
                  <a:ext uri="{FF2B5EF4-FFF2-40B4-BE49-F238E27FC236}">
                    <a16:creationId xmlns:a16="http://schemas.microsoft.com/office/drawing/2014/main" id="{92ADD0F4-5BD6-6048-9F1A-9049EF9723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838587"/>
                <a:ext cx="957570" cy="492443"/>
              </a:xfrm>
              <a:prstGeom prst="rect">
                <a:avLst/>
              </a:prstGeom>
              <a:blipFill>
                <a:blip r:embed="rId5"/>
                <a:stretch>
                  <a:fillRect l="-14474" t="-10526" r="-2632" b="-3684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Рисунок 8">
            <a:extLst>
              <a:ext uri="{FF2B5EF4-FFF2-40B4-BE49-F238E27FC236}">
                <a16:creationId xmlns:a16="http://schemas.microsoft.com/office/drawing/2014/main" id="{BF103A97-2613-9747-B087-25046D8181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571178" flipV="1">
            <a:off x="1355980" y="3663782"/>
            <a:ext cx="1418902" cy="7791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9">
                <a:extLst>
                  <a:ext uri="{FF2B5EF4-FFF2-40B4-BE49-F238E27FC236}">
                    <a16:creationId xmlns:a16="http://schemas.microsoft.com/office/drawing/2014/main" id="{BE65A1C1-8D23-874F-9846-ADCF2179AA2E}"/>
                  </a:ext>
                </a:extLst>
              </p:cNvPr>
              <p:cNvSpPr/>
              <p:nvPr/>
            </p:nvSpPr>
            <p:spPr>
              <a:xfrm>
                <a:off x="2787499" y="3838587"/>
                <a:ext cx="392736" cy="49244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ru-RU" sz="32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9">
                <a:extLst>
                  <a:ext uri="{FF2B5EF4-FFF2-40B4-BE49-F238E27FC236}">
                    <a16:creationId xmlns:a16="http://schemas.microsoft.com/office/drawing/2014/main" id="{BE65A1C1-8D23-874F-9846-ADCF2179AA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499" y="3838587"/>
                <a:ext cx="392736" cy="492443"/>
              </a:xfrm>
              <a:prstGeom prst="rect">
                <a:avLst/>
              </a:prstGeom>
              <a:blipFill>
                <a:blip r:embed="rId7"/>
                <a:stretch>
                  <a:fillRect l="-22581" r="-22581"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Рисунок 11">
            <a:extLst>
              <a:ext uri="{FF2B5EF4-FFF2-40B4-BE49-F238E27FC236}">
                <a16:creationId xmlns:a16="http://schemas.microsoft.com/office/drawing/2014/main" id="{BB820932-4BB9-3F49-863C-46E137376D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9357" y="3491530"/>
            <a:ext cx="904045" cy="1186559"/>
          </a:xfrm>
          <a:prstGeom prst="rect">
            <a:avLst/>
          </a:prstGeom>
        </p:spPr>
      </p:pic>
      <p:grpSp>
        <p:nvGrpSpPr>
          <p:cNvPr id="24" name="Группа 5">
            <a:extLst>
              <a:ext uri="{FF2B5EF4-FFF2-40B4-BE49-F238E27FC236}">
                <a16:creationId xmlns:a16="http://schemas.microsoft.com/office/drawing/2014/main" id="{5446A5E7-F4C1-1E48-B580-25C5FD39A528}"/>
              </a:ext>
            </a:extLst>
          </p:cNvPr>
          <p:cNvGrpSpPr/>
          <p:nvPr/>
        </p:nvGrpSpPr>
        <p:grpSpPr>
          <a:xfrm>
            <a:off x="539552" y="5087211"/>
            <a:ext cx="6337889" cy="502029"/>
            <a:chOff x="538367" y="5456837"/>
            <a:chExt cx="6337889" cy="5020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Прямоугольник 16">
                  <a:extLst>
                    <a:ext uri="{FF2B5EF4-FFF2-40B4-BE49-F238E27FC236}">
                      <a16:creationId xmlns:a16="http://schemas.microsoft.com/office/drawing/2014/main" id="{858CBCAC-365F-B644-AD84-99321922CC70}"/>
                    </a:ext>
                  </a:extLst>
                </p:cNvPr>
                <p:cNvSpPr/>
                <p:nvPr/>
              </p:nvSpPr>
              <p:spPr>
                <a:xfrm>
                  <a:off x="538367" y="5456837"/>
                  <a:ext cx="947567" cy="492443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32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ru-RU" sz="3200" dirty="0">
                      <a:solidFill>
                        <a:srgbClr val="28506A"/>
                      </a:solidFill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25" name="Прямоугольник 16">
                  <a:extLst>
                    <a:ext uri="{FF2B5EF4-FFF2-40B4-BE49-F238E27FC236}">
                      <a16:creationId xmlns:a16="http://schemas.microsoft.com/office/drawing/2014/main" id="{858CBCAC-365F-B644-AD84-99321922CC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367" y="5456837"/>
                  <a:ext cx="947567" cy="492443"/>
                </a:xfrm>
                <a:prstGeom prst="rect">
                  <a:avLst/>
                </a:prstGeom>
                <a:blipFill>
                  <a:blip r:embed="rId9"/>
                  <a:stretch>
                    <a:fillRect l="-14667" t="-10256" r="-1333" b="-35897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Содержимое 2">
              <a:extLst>
                <a:ext uri="{FF2B5EF4-FFF2-40B4-BE49-F238E27FC236}">
                  <a16:creationId xmlns:a16="http://schemas.microsoft.com/office/drawing/2014/main" id="{B3E88413-B26C-C443-A870-1BCC7E16A2CA}"/>
                </a:ext>
              </a:extLst>
            </p:cNvPr>
            <p:cNvSpPr txBox="1">
              <a:spLocks/>
            </p:cNvSpPr>
            <p:nvPr/>
          </p:nvSpPr>
          <p:spPr>
            <a:xfrm>
              <a:off x="1375774" y="5526818"/>
              <a:ext cx="5500482" cy="432048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dirty="0">
                  <a:solidFill>
                    <a:srgbClr val="373737"/>
                  </a:solidFill>
                </a:rPr>
                <a:t>время прихода Миши на первую пару</a:t>
              </a:r>
              <a:r>
                <a:rPr lang="en-US" sz="2400" dirty="0">
                  <a:solidFill>
                    <a:srgbClr val="373737"/>
                  </a:solidFill>
                </a:rPr>
                <a:t> </a:t>
              </a:r>
              <a:endParaRPr lang="ru-RU" sz="2400" dirty="0">
                <a:solidFill>
                  <a:srgbClr val="373737"/>
                </a:solidFill>
              </a:endParaRPr>
            </a:p>
          </p:txBody>
        </p:sp>
      </p:grpSp>
      <p:sp>
        <p:nvSpPr>
          <p:cNvPr id="31" name="Прямоугольник 18">
            <a:extLst>
              <a:ext uri="{FF2B5EF4-FFF2-40B4-BE49-F238E27FC236}">
                <a16:creationId xmlns:a16="http://schemas.microsoft.com/office/drawing/2014/main" id="{E8EFAFF2-53EC-6341-A4F8-B5A614F42A15}"/>
              </a:ext>
            </a:extLst>
          </p:cNvPr>
          <p:cNvSpPr/>
          <p:nvPr/>
        </p:nvSpPr>
        <p:spPr>
          <a:xfrm>
            <a:off x="539552" y="6093296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hotpng.com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,  </a:t>
            </a:r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seekpng.com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24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Центральная предельная теорема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Содержимое 2">
                <a:extLst>
                  <a:ext uri="{FF2B5EF4-FFF2-40B4-BE49-F238E27FC236}">
                    <a16:creationId xmlns:a16="http://schemas.microsoft.com/office/drawing/2014/main" id="{75CFA31D-864B-C84C-A4BD-1875E10159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7992888" cy="322143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ru-RU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–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на Мишу прыгнул кот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и он проснулся пораньше</a:t>
                </a:r>
                <a:endParaRPr lang="ru-RU" sz="2400" dirty="0"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ru-RU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–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готовил завтрак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убежало молоко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задержался убрать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ru-RU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ru-RU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–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автобус приехал пораньше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4000" dirty="0">
                    <a:latin typeface="Myriad Pro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Содержимое 2">
                <a:extLst>
                  <a:ext uri="{FF2B5EF4-FFF2-40B4-BE49-F238E27FC236}">
                    <a16:creationId xmlns:a16="http://schemas.microsoft.com/office/drawing/2014/main" id="{75CFA31D-864B-C84C-A4BD-1875E1015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7992888" cy="3221437"/>
              </a:xfrm>
              <a:prstGeom prst="rect">
                <a:avLst/>
              </a:prstGeom>
              <a:blipFill>
                <a:blip r:embed="rId4"/>
                <a:stretch>
                  <a:fillRect l="-1270" t="-275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2">
                <a:extLst>
                  <a:ext uri="{FF2B5EF4-FFF2-40B4-BE49-F238E27FC236}">
                    <a16:creationId xmlns:a16="http://schemas.microsoft.com/office/drawing/2014/main" id="{120E452A-EF19-2D4B-82C1-8F0EC7DEEA39}"/>
                  </a:ext>
                </a:extLst>
              </p:cNvPr>
              <p:cNvSpPr/>
              <p:nvPr/>
            </p:nvSpPr>
            <p:spPr>
              <a:xfrm>
                <a:off x="539552" y="3838587"/>
                <a:ext cx="957570" cy="49244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ru-RU" sz="32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ru-RU" sz="3200" dirty="0">
                    <a:solidFill>
                      <a:srgbClr val="28506A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7" name="Прямоугольник 2">
                <a:extLst>
                  <a:ext uri="{FF2B5EF4-FFF2-40B4-BE49-F238E27FC236}">
                    <a16:creationId xmlns:a16="http://schemas.microsoft.com/office/drawing/2014/main" id="{120E452A-EF19-2D4B-82C1-8F0EC7DEEA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838587"/>
                <a:ext cx="957570" cy="492443"/>
              </a:xfrm>
              <a:prstGeom prst="rect">
                <a:avLst/>
              </a:prstGeom>
              <a:blipFill>
                <a:blip r:embed="rId5"/>
                <a:stretch>
                  <a:fillRect l="-14474" t="-10526" r="-2632" b="-3684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Рисунок 8">
            <a:extLst>
              <a:ext uri="{FF2B5EF4-FFF2-40B4-BE49-F238E27FC236}">
                <a16:creationId xmlns:a16="http://schemas.microsoft.com/office/drawing/2014/main" id="{43C96EBE-E3F5-F341-ACA7-56BD693117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571178" flipV="1">
            <a:off x="1355980" y="3663782"/>
            <a:ext cx="1418902" cy="7791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9">
                <a:extLst>
                  <a:ext uri="{FF2B5EF4-FFF2-40B4-BE49-F238E27FC236}">
                    <a16:creationId xmlns:a16="http://schemas.microsoft.com/office/drawing/2014/main" id="{4C91223D-28B2-A148-A6CD-003FB90AE295}"/>
                  </a:ext>
                </a:extLst>
              </p:cNvPr>
              <p:cNvSpPr/>
              <p:nvPr/>
            </p:nvSpPr>
            <p:spPr>
              <a:xfrm>
                <a:off x="2787499" y="3838587"/>
                <a:ext cx="392736" cy="49244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ru-RU" sz="32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9">
                <a:extLst>
                  <a:ext uri="{FF2B5EF4-FFF2-40B4-BE49-F238E27FC236}">
                    <a16:creationId xmlns:a16="http://schemas.microsoft.com/office/drawing/2014/main" id="{4C91223D-28B2-A148-A6CD-003FB90AE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499" y="3838587"/>
                <a:ext cx="392736" cy="492443"/>
              </a:xfrm>
              <a:prstGeom prst="rect">
                <a:avLst/>
              </a:prstGeom>
              <a:blipFill>
                <a:blip r:embed="rId7"/>
                <a:stretch>
                  <a:fillRect l="-22581" r="-22581"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10">
                <a:extLst>
                  <a:ext uri="{FF2B5EF4-FFF2-40B4-BE49-F238E27FC236}">
                    <a16:creationId xmlns:a16="http://schemas.microsoft.com/office/drawing/2014/main" id="{67C52DDE-7657-B94F-A579-9BF093879F9C}"/>
                  </a:ext>
                </a:extLst>
              </p:cNvPr>
              <p:cNvSpPr/>
              <p:nvPr/>
            </p:nvSpPr>
            <p:spPr>
              <a:xfrm>
                <a:off x="4391981" y="3838587"/>
                <a:ext cx="392736" cy="49244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ru-RU" sz="32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10">
                <a:extLst>
                  <a:ext uri="{FF2B5EF4-FFF2-40B4-BE49-F238E27FC236}">
                    <a16:creationId xmlns:a16="http://schemas.microsoft.com/office/drawing/2014/main" id="{67C52DDE-7657-B94F-A579-9BF093879F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981" y="3838587"/>
                <a:ext cx="392736" cy="492443"/>
              </a:xfrm>
              <a:prstGeom prst="rect">
                <a:avLst/>
              </a:prstGeom>
              <a:blipFill>
                <a:blip r:embed="rId8"/>
                <a:stretch>
                  <a:fillRect l="-22581" r="-22581"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Рисунок 11">
            <a:extLst>
              <a:ext uri="{FF2B5EF4-FFF2-40B4-BE49-F238E27FC236}">
                <a16:creationId xmlns:a16="http://schemas.microsoft.com/office/drawing/2014/main" id="{0EFB31B3-80DA-1C48-A6F6-18C5986D2B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99357" y="3491530"/>
            <a:ext cx="904045" cy="1186559"/>
          </a:xfrm>
          <a:prstGeom prst="rect">
            <a:avLst/>
          </a:prstGeom>
        </p:spPr>
      </p:pic>
      <p:pic>
        <p:nvPicPr>
          <p:cNvPr id="27" name="Рисунок 12">
            <a:extLst>
              <a:ext uri="{FF2B5EF4-FFF2-40B4-BE49-F238E27FC236}">
                <a16:creationId xmlns:a16="http://schemas.microsoft.com/office/drawing/2014/main" id="{7E8838EC-A85F-C54E-BB5B-53FAF5927B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7172" y="3186984"/>
            <a:ext cx="1843334" cy="1550569"/>
          </a:xfrm>
          <a:prstGeom prst="rect">
            <a:avLst/>
          </a:prstGeom>
        </p:spPr>
      </p:pic>
      <p:grpSp>
        <p:nvGrpSpPr>
          <p:cNvPr id="35" name="Группа 5">
            <a:extLst>
              <a:ext uri="{FF2B5EF4-FFF2-40B4-BE49-F238E27FC236}">
                <a16:creationId xmlns:a16="http://schemas.microsoft.com/office/drawing/2014/main" id="{E3DAF671-D2ED-FC48-AB2B-512D6CFDA8D1}"/>
              </a:ext>
            </a:extLst>
          </p:cNvPr>
          <p:cNvGrpSpPr/>
          <p:nvPr/>
        </p:nvGrpSpPr>
        <p:grpSpPr>
          <a:xfrm>
            <a:off x="539552" y="5087211"/>
            <a:ext cx="6337889" cy="502029"/>
            <a:chOff x="538367" y="5456837"/>
            <a:chExt cx="6337889" cy="5020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Прямоугольник 16">
                  <a:extLst>
                    <a:ext uri="{FF2B5EF4-FFF2-40B4-BE49-F238E27FC236}">
                      <a16:creationId xmlns:a16="http://schemas.microsoft.com/office/drawing/2014/main" id="{66EFD44A-EF0C-FE4B-AC63-9703D6BCED72}"/>
                    </a:ext>
                  </a:extLst>
                </p:cNvPr>
                <p:cNvSpPr/>
                <p:nvPr/>
              </p:nvSpPr>
              <p:spPr>
                <a:xfrm>
                  <a:off x="538367" y="5456837"/>
                  <a:ext cx="947567" cy="492443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32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ru-RU" sz="3200" dirty="0">
                      <a:solidFill>
                        <a:srgbClr val="28506A"/>
                      </a:solidFill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36" name="Прямоугольник 16">
                  <a:extLst>
                    <a:ext uri="{FF2B5EF4-FFF2-40B4-BE49-F238E27FC236}">
                      <a16:creationId xmlns:a16="http://schemas.microsoft.com/office/drawing/2014/main" id="{66EFD44A-EF0C-FE4B-AC63-9703D6BCED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367" y="5456837"/>
                  <a:ext cx="947567" cy="492443"/>
                </a:xfrm>
                <a:prstGeom prst="rect">
                  <a:avLst/>
                </a:prstGeom>
                <a:blipFill>
                  <a:blip r:embed="rId11"/>
                  <a:stretch>
                    <a:fillRect l="-14667" t="-10256" r="-1333" b="-35897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Содержимое 2">
              <a:extLst>
                <a:ext uri="{FF2B5EF4-FFF2-40B4-BE49-F238E27FC236}">
                  <a16:creationId xmlns:a16="http://schemas.microsoft.com/office/drawing/2014/main" id="{9A08C264-6C67-CC47-8C39-6D6ED8816B69}"/>
                </a:ext>
              </a:extLst>
            </p:cNvPr>
            <p:cNvSpPr txBox="1">
              <a:spLocks/>
            </p:cNvSpPr>
            <p:nvPr/>
          </p:nvSpPr>
          <p:spPr>
            <a:xfrm>
              <a:off x="1375774" y="5526818"/>
              <a:ext cx="5500482" cy="432048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dirty="0">
                  <a:solidFill>
                    <a:srgbClr val="373737"/>
                  </a:solidFill>
                </a:rPr>
                <a:t>время прихода Миши на первую пару</a:t>
              </a:r>
              <a:r>
                <a:rPr lang="en-US" sz="2400" dirty="0">
                  <a:solidFill>
                    <a:srgbClr val="373737"/>
                  </a:solidFill>
                </a:rPr>
                <a:t> </a:t>
              </a:r>
              <a:endParaRPr lang="ru-RU" sz="2400" dirty="0">
                <a:solidFill>
                  <a:srgbClr val="373737"/>
                </a:solidFill>
              </a:endParaRPr>
            </a:p>
          </p:txBody>
        </p:sp>
      </p:grpSp>
      <p:sp>
        <p:nvSpPr>
          <p:cNvPr id="38" name="Прямоугольник 18">
            <a:extLst>
              <a:ext uri="{FF2B5EF4-FFF2-40B4-BE49-F238E27FC236}">
                <a16:creationId xmlns:a16="http://schemas.microsoft.com/office/drawing/2014/main" id="{9128115E-6961-A141-9D8B-B0769C2DEA55}"/>
              </a:ext>
            </a:extLst>
          </p:cNvPr>
          <p:cNvSpPr/>
          <p:nvPr/>
        </p:nvSpPr>
        <p:spPr>
          <a:xfrm>
            <a:off x="539552" y="6093296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hotpng.com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,  </a:t>
            </a:r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seekpng.com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75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Центральная предельная теорема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Содержимое 2">
                <a:extLst>
                  <a:ext uri="{FF2B5EF4-FFF2-40B4-BE49-F238E27FC236}">
                    <a16:creationId xmlns:a16="http://schemas.microsoft.com/office/drawing/2014/main" id="{7E938B48-8B21-E047-81B5-BA7D606FBE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7992888" cy="322143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ru-RU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–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на Мишу прыгнул кот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и он проснулся пораньше</a:t>
                </a:r>
                <a:endParaRPr lang="ru-RU" sz="2400" dirty="0"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ru-RU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–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готовил завтрак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убежало молоко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задержался убрать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ru-RU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ru-RU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–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автобус приехал пораньше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ru-RU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ru-RU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–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 из-за аварии попали в пробку</a:t>
                </a: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4000" dirty="0">
                    <a:latin typeface="Myriad Pro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7" name="Содержимое 2">
                <a:extLst>
                  <a:ext uri="{FF2B5EF4-FFF2-40B4-BE49-F238E27FC236}">
                    <a16:creationId xmlns:a16="http://schemas.microsoft.com/office/drawing/2014/main" id="{7E938B48-8B21-E047-81B5-BA7D606FB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7992888" cy="3221437"/>
              </a:xfrm>
              <a:prstGeom prst="rect">
                <a:avLst/>
              </a:prstGeom>
              <a:blipFill>
                <a:blip r:embed="rId4"/>
                <a:stretch>
                  <a:fillRect l="-1270" t="-275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2">
                <a:extLst>
                  <a:ext uri="{FF2B5EF4-FFF2-40B4-BE49-F238E27FC236}">
                    <a16:creationId xmlns:a16="http://schemas.microsoft.com/office/drawing/2014/main" id="{EF267EA7-687E-2143-98CE-D788715BBBAC}"/>
                  </a:ext>
                </a:extLst>
              </p:cNvPr>
              <p:cNvSpPr/>
              <p:nvPr/>
            </p:nvSpPr>
            <p:spPr>
              <a:xfrm>
                <a:off x="539552" y="3838587"/>
                <a:ext cx="957570" cy="49244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ru-RU" sz="32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ru-RU" sz="3200" dirty="0">
                    <a:solidFill>
                      <a:srgbClr val="28506A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8" name="Прямоугольник 2">
                <a:extLst>
                  <a:ext uri="{FF2B5EF4-FFF2-40B4-BE49-F238E27FC236}">
                    <a16:creationId xmlns:a16="http://schemas.microsoft.com/office/drawing/2014/main" id="{EF267EA7-687E-2143-98CE-D788715BBB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838587"/>
                <a:ext cx="957570" cy="492443"/>
              </a:xfrm>
              <a:prstGeom prst="rect">
                <a:avLst/>
              </a:prstGeom>
              <a:blipFill>
                <a:blip r:embed="rId5"/>
                <a:stretch>
                  <a:fillRect l="-14474" t="-10526" r="-2632" b="-3684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Рисунок 8">
            <a:extLst>
              <a:ext uri="{FF2B5EF4-FFF2-40B4-BE49-F238E27FC236}">
                <a16:creationId xmlns:a16="http://schemas.microsoft.com/office/drawing/2014/main" id="{E34EEB9D-57D3-AA45-A5A9-E17CC474A4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571178" flipV="1">
            <a:off x="1355980" y="3663782"/>
            <a:ext cx="1418902" cy="7791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9">
                <a:extLst>
                  <a:ext uri="{FF2B5EF4-FFF2-40B4-BE49-F238E27FC236}">
                    <a16:creationId xmlns:a16="http://schemas.microsoft.com/office/drawing/2014/main" id="{01DBF6D7-DB70-BA40-9916-D18F8DC870B8}"/>
                  </a:ext>
                </a:extLst>
              </p:cNvPr>
              <p:cNvSpPr/>
              <p:nvPr/>
            </p:nvSpPr>
            <p:spPr>
              <a:xfrm>
                <a:off x="2787499" y="3838587"/>
                <a:ext cx="392736" cy="49244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ru-RU" sz="32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9">
                <a:extLst>
                  <a:ext uri="{FF2B5EF4-FFF2-40B4-BE49-F238E27FC236}">
                    <a16:creationId xmlns:a16="http://schemas.microsoft.com/office/drawing/2014/main" id="{01DBF6D7-DB70-BA40-9916-D18F8DC870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499" y="3838587"/>
                <a:ext cx="392736" cy="492443"/>
              </a:xfrm>
              <a:prstGeom prst="rect">
                <a:avLst/>
              </a:prstGeom>
              <a:blipFill>
                <a:blip r:embed="rId7"/>
                <a:stretch>
                  <a:fillRect l="-22581" r="-22581"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10">
                <a:extLst>
                  <a:ext uri="{FF2B5EF4-FFF2-40B4-BE49-F238E27FC236}">
                    <a16:creationId xmlns:a16="http://schemas.microsoft.com/office/drawing/2014/main" id="{91406361-D99D-1844-B06B-CCFBF7F161EE}"/>
                  </a:ext>
                </a:extLst>
              </p:cNvPr>
              <p:cNvSpPr/>
              <p:nvPr/>
            </p:nvSpPr>
            <p:spPr>
              <a:xfrm>
                <a:off x="4391981" y="3838587"/>
                <a:ext cx="392736" cy="49244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ru-RU" sz="32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10">
                <a:extLst>
                  <a:ext uri="{FF2B5EF4-FFF2-40B4-BE49-F238E27FC236}">
                    <a16:creationId xmlns:a16="http://schemas.microsoft.com/office/drawing/2014/main" id="{91406361-D99D-1844-B06B-CCFBF7F161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981" y="3838587"/>
                <a:ext cx="392736" cy="492443"/>
              </a:xfrm>
              <a:prstGeom prst="rect">
                <a:avLst/>
              </a:prstGeom>
              <a:blipFill>
                <a:blip r:embed="rId8"/>
                <a:stretch>
                  <a:fillRect l="-22581" r="-22581"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Рисунок 11">
            <a:extLst>
              <a:ext uri="{FF2B5EF4-FFF2-40B4-BE49-F238E27FC236}">
                <a16:creationId xmlns:a16="http://schemas.microsoft.com/office/drawing/2014/main" id="{77AA474C-83D9-FA43-99D3-B065C56595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99357" y="3491530"/>
            <a:ext cx="904045" cy="1186559"/>
          </a:xfrm>
          <a:prstGeom prst="rect">
            <a:avLst/>
          </a:prstGeom>
        </p:spPr>
      </p:pic>
      <p:pic>
        <p:nvPicPr>
          <p:cNvPr id="37" name="Рисунок 12">
            <a:extLst>
              <a:ext uri="{FF2B5EF4-FFF2-40B4-BE49-F238E27FC236}">
                <a16:creationId xmlns:a16="http://schemas.microsoft.com/office/drawing/2014/main" id="{A166C76A-73F8-A34A-9618-3347098B22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7172" y="3186984"/>
            <a:ext cx="1843334" cy="15505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13">
                <a:extLst>
                  <a:ext uri="{FF2B5EF4-FFF2-40B4-BE49-F238E27FC236}">
                    <a16:creationId xmlns:a16="http://schemas.microsoft.com/office/drawing/2014/main" id="{D689AF16-AF15-784D-B5D8-B0D9C66B608B}"/>
                  </a:ext>
                </a:extLst>
              </p:cNvPr>
              <p:cNvSpPr/>
              <p:nvPr/>
            </p:nvSpPr>
            <p:spPr>
              <a:xfrm>
                <a:off x="6660232" y="3792421"/>
                <a:ext cx="58381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ru-RU" sz="32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38" name="Прямоугольник 13">
                <a:extLst>
                  <a:ext uri="{FF2B5EF4-FFF2-40B4-BE49-F238E27FC236}">
                    <a16:creationId xmlns:a16="http://schemas.microsoft.com/office/drawing/2014/main" id="{D689AF16-AF15-784D-B5D8-B0D9C66B60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3792421"/>
                <a:ext cx="583814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Рисунок 14">
            <a:extLst>
              <a:ext uri="{FF2B5EF4-FFF2-40B4-BE49-F238E27FC236}">
                <a16:creationId xmlns:a16="http://schemas.microsoft.com/office/drawing/2014/main" id="{2DA2963A-8EA2-8944-AF8C-6A1B761206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76256" y="3372464"/>
            <a:ext cx="1424688" cy="14246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15">
                <a:extLst>
                  <a:ext uri="{FF2B5EF4-FFF2-40B4-BE49-F238E27FC236}">
                    <a16:creationId xmlns:a16="http://schemas.microsoft.com/office/drawing/2014/main" id="{3C5E8480-5908-8E47-B31A-D51747196175}"/>
                  </a:ext>
                </a:extLst>
              </p:cNvPr>
              <p:cNvSpPr/>
              <p:nvPr/>
            </p:nvSpPr>
            <p:spPr>
              <a:xfrm>
                <a:off x="7956376" y="3838587"/>
                <a:ext cx="885947" cy="49244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…</m:t>
                      </m:r>
                    </m:oMath>
                  </m:oMathPara>
                </a14:m>
                <a:endParaRPr lang="ru-RU" sz="32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40" name="Прямоугольник 15">
                <a:extLst>
                  <a:ext uri="{FF2B5EF4-FFF2-40B4-BE49-F238E27FC236}">
                    <a16:creationId xmlns:a16="http://schemas.microsoft.com/office/drawing/2014/main" id="{3C5E8480-5908-8E47-B31A-D517471961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376" y="3838587"/>
                <a:ext cx="885947" cy="492443"/>
              </a:xfrm>
              <a:prstGeom prst="rect">
                <a:avLst/>
              </a:prstGeom>
              <a:blipFill>
                <a:blip r:embed="rId13"/>
                <a:stretch>
                  <a:fillRect l="-7143" t="-10526" b="-3684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Группа 5">
            <a:extLst>
              <a:ext uri="{FF2B5EF4-FFF2-40B4-BE49-F238E27FC236}">
                <a16:creationId xmlns:a16="http://schemas.microsoft.com/office/drawing/2014/main" id="{C8849DB3-AFE2-0B48-BAC9-13F6C2492DFF}"/>
              </a:ext>
            </a:extLst>
          </p:cNvPr>
          <p:cNvGrpSpPr/>
          <p:nvPr/>
        </p:nvGrpSpPr>
        <p:grpSpPr>
          <a:xfrm>
            <a:off x="539552" y="5087211"/>
            <a:ext cx="6337889" cy="502029"/>
            <a:chOff x="538367" y="5456837"/>
            <a:chExt cx="6337889" cy="5020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Прямоугольник 16">
                  <a:extLst>
                    <a:ext uri="{FF2B5EF4-FFF2-40B4-BE49-F238E27FC236}">
                      <a16:creationId xmlns:a16="http://schemas.microsoft.com/office/drawing/2014/main" id="{C62A5470-7513-C74D-8251-267A94B8CC36}"/>
                    </a:ext>
                  </a:extLst>
                </p:cNvPr>
                <p:cNvSpPr/>
                <p:nvPr/>
              </p:nvSpPr>
              <p:spPr>
                <a:xfrm>
                  <a:off x="538367" y="5456837"/>
                  <a:ext cx="947567" cy="492443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32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ru-RU" sz="3200" dirty="0">
                      <a:solidFill>
                        <a:srgbClr val="28506A"/>
                      </a:solidFill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42" name="Прямоугольник 16">
                  <a:extLst>
                    <a:ext uri="{FF2B5EF4-FFF2-40B4-BE49-F238E27FC236}">
                      <a16:creationId xmlns:a16="http://schemas.microsoft.com/office/drawing/2014/main" id="{C62A5470-7513-C74D-8251-267A94B8CC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367" y="5456837"/>
                  <a:ext cx="947567" cy="492443"/>
                </a:xfrm>
                <a:prstGeom prst="rect">
                  <a:avLst/>
                </a:prstGeom>
                <a:blipFill>
                  <a:blip r:embed="rId14"/>
                  <a:stretch>
                    <a:fillRect l="-14667" t="-10256" r="-1333" b="-35897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Содержимое 2">
              <a:extLst>
                <a:ext uri="{FF2B5EF4-FFF2-40B4-BE49-F238E27FC236}">
                  <a16:creationId xmlns:a16="http://schemas.microsoft.com/office/drawing/2014/main" id="{0ED7F06F-D554-3940-BF93-D1D2337DCDDF}"/>
                </a:ext>
              </a:extLst>
            </p:cNvPr>
            <p:cNvSpPr txBox="1">
              <a:spLocks/>
            </p:cNvSpPr>
            <p:nvPr/>
          </p:nvSpPr>
          <p:spPr>
            <a:xfrm>
              <a:off x="1375774" y="5526818"/>
              <a:ext cx="5500482" cy="432048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dirty="0">
                  <a:solidFill>
                    <a:srgbClr val="373737"/>
                  </a:solidFill>
                </a:rPr>
                <a:t>время прихода Миши на первую пару</a:t>
              </a:r>
              <a:r>
                <a:rPr lang="en-US" sz="2400" dirty="0">
                  <a:solidFill>
                    <a:srgbClr val="373737"/>
                  </a:solidFill>
                </a:rPr>
                <a:t> </a:t>
              </a:r>
              <a:endParaRPr lang="ru-RU" sz="2400" dirty="0">
                <a:solidFill>
                  <a:srgbClr val="373737"/>
                </a:solidFill>
              </a:endParaRPr>
            </a:p>
          </p:txBody>
        </p:sp>
      </p:grpSp>
      <p:sp>
        <p:nvSpPr>
          <p:cNvPr id="44" name="Прямоугольник 18">
            <a:extLst>
              <a:ext uri="{FF2B5EF4-FFF2-40B4-BE49-F238E27FC236}">
                <a16:creationId xmlns:a16="http://schemas.microsoft.com/office/drawing/2014/main" id="{3FA5C16C-FA7B-1A4F-88D7-E19F29D484E0}"/>
              </a:ext>
            </a:extLst>
          </p:cNvPr>
          <p:cNvSpPr/>
          <p:nvPr/>
        </p:nvSpPr>
        <p:spPr>
          <a:xfrm>
            <a:off x="539552" y="6093296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hotpng.com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,  </a:t>
            </a:r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seekpng.com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17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5" name="applause.wav"/>
          </p:stSnd>
        </p:sndAc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68888E89-77DE-2D4F-BAAB-297A5F9E4A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7992888" cy="322143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ru-RU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–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на Мишу прыгнул кот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и он проснулся пораньше</a:t>
                </a:r>
                <a:endParaRPr lang="ru-RU" sz="2400" dirty="0"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ru-RU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–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готовил завтрак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убежало молоко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задержался убрать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ru-RU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ru-RU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–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автобус приехал пораньше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ru-RU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ru-RU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–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 из-за аварии попали в пробку</a:t>
                </a: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en-US" sz="2400" dirty="0">
                    <a:solidFill>
                      <a:srgbClr val="28506A"/>
                    </a:solidFill>
                    <a:latin typeface="Myriad Pro" pitchFamily="34" charset="0"/>
                  </a:rPr>
                  <a:t>…</a:t>
                </a:r>
                <a:endParaRPr lang="ru-RU" sz="2400" dirty="0">
                  <a:solidFill>
                    <a:srgbClr val="28506A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4000" dirty="0">
                    <a:latin typeface="Myriad Pro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68888E89-77DE-2D4F-BAAB-297A5F9E4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7992888" cy="3221437"/>
              </a:xfrm>
              <a:prstGeom prst="rect">
                <a:avLst/>
              </a:prstGeom>
              <a:blipFill>
                <a:blip r:embed="rId4"/>
                <a:stretch>
                  <a:fillRect l="-2381" t="-275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Центральная предельная теорема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E67D5E4-AD29-4D46-94B9-B6E7AFA50EB4}"/>
                  </a:ext>
                </a:extLst>
              </p:cNvPr>
              <p:cNvSpPr/>
              <p:nvPr/>
            </p:nvSpPr>
            <p:spPr>
              <a:xfrm>
                <a:off x="539552" y="3838587"/>
                <a:ext cx="957570" cy="49244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ru-RU" sz="32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ru-RU" sz="3200" dirty="0">
                    <a:solidFill>
                      <a:srgbClr val="28506A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E67D5E4-AD29-4D46-94B9-B6E7AFA50E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838587"/>
                <a:ext cx="957570" cy="492443"/>
              </a:xfrm>
              <a:prstGeom prst="rect">
                <a:avLst/>
              </a:prstGeom>
              <a:blipFill>
                <a:blip r:embed="rId5"/>
                <a:stretch>
                  <a:fillRect l="-14474" t="-10526" r="-2632" b="-3684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DBD84FB-85F0-E143-9357-0AD5A989E4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571178" flipV="1">
            <a:off x="1355980" y="3663782"/>
            <a:ext cx="1418902" cy="7791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90FE50C6-1364-734B-A895-BF996889FED8}"/>
                  </a:ext>
                </a:extLst>
              </p:cNvPr>
              <p:cNvSpPr/>
              <p:nvPr/>
            </p:nvSpPr>
            <p:spPr>
              <a:xfrm>
                <a:off x="2787499" y="3838587"/>
                <a:ext cx="392736" cy="49244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ru-RU" sz="32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90FE50C6-1364-734B-A895-BF996889FE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499" y="3838587"/>
                <a:ext cx="392736" cy="492443"/>
              </a:xfrm>
              <a:prstGeom prst="rect">
                <a:avLst/>
              </a:prstGeom>
              <a:blipFill>
                <a:blip r:embed="rId7"/>
                <a:stretch>
                  <a:fillRect l="-22581" r="-22581"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ED277E57-075A-B745-992A-4A73D53994C2}"/>
                  </a:ext>
                </a:extLst>
              </p:cNvPr>
              <p:cNvSpPr/>
              <p:nvPr/>
            </p:nvSpPr>
            <p:spPr>
              <a:xfrm>
                <a:off x="4391981" y="3838587"/>
                <a:ext cx="392736" cy="49244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ru-RU" sz="32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ED277E57-075A-B745-992A-4A73D53994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981" y="3838587"/>
                <a:ext cx="392736" cy="492443"/>
              </a:xfrm>
              <a:prstGeom prst="rect">
                <a:avLst/>
              </a:prstGeom>
              <a:blipFill>
                <a:blip r:embed="rId8"/>
                <a:stretch>
                  <a:fillRect l="-22581" r="-22581"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4BF5EF9-976F-0344-889C-CF5C6ADBA5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99357" y="3491530"/>
            <a:ext cx="904045" cy="118655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7CC419F-CC06-0A46-8BCA-3D957AAB7F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7172" y="3186984"/>
            <a:ext cx="1843334" cy="15505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FE3773F1-FCD7-804D-96FF-09FC5EB7A4A1}"/>
                  </a:ext>
                </a:extLst>
              </p:cNvPr>
              <p:cNvSpPr/>
              <p:nvPr/>
            </p:nvSpPr>
            <p:spPr>
              <a:xfrm>
                <a:off x="6660232" y="3792421"/>
                <a:ext cx="58381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ru-RU" sz="32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FE3773F1-FCD7-804D-96FF-09FC5EB7A4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3792421"/>
                <a:ext cx="583814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FFA9395-4EAF-5B4F-BFAB-65A04BCD36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76256" y="3372464"/>
            <a:ext cx="1424688" cy="14246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82B0EC7C-AC07-F840-ABDA-ADB18ADADB65}"/>
                  </a:ext>
                </a:extLst>
              </p:cNvPr>
              <p:cNvSpPr/>
              <p:nvPr/>
            </p:nvSpPr>
            <p:spPr>
              <a:xfrm>
                <a:off x="7956376" y="3838587"/>
                <a:ext cx="885947" cy="49244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…</m:t>
                      </m:r>
                    </m:oMath>
                  </m:oMathPara>
                </a14:m>
                <a:endParaRPr lang="ru-RU" sz="32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82B0EC7C-AC07-F840-ABDA-ADB18ADADB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376" y="3838587"/>
                <a:ext cx="885947" cy="492443"/>
              </a:xfrm>
              <a:prstGeom prst="rect">
                <a:avLst/>
              </a:prstGeom>
              <a:blipFill>
                <a:blip r:embed="rId13"/>
                <a:stretch>
                  <a:fillRect l="-7143" t="-10526" b="-3684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6F2D8707-8A11-4F99-BD80-F12B90938EC2}"/>
              </a:ext>
            </a:extLst>
          </p:cNvPr>
          <p:cNvGrpSpPr/>
          <p:nvPr/>
        </p:nvGrpSpPr>
        <p:grpSpPr>
          <a:xfrm>
            <a:off x="539552" y="5087211"/>
            <a:ext cx="6337889" cy="502029"/>
            <a:chOff x="538367" y="5456837"/>
            <a:chExt cx="6337889" cy="5020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Прямоугольник 16">
                  <a:extLst>
                    <a:ext uri="{FF2B5EF4-FFF2-40B4-BE49-F238E27FC236}">
                      <a16:creationId xmlns:a16="http://schemas.microsoft.com/office/drawing/2014/main" id="{3AEE23AB-A5B2-4AC0-ADDB-07953DD5265C}"/>
                    </a:ext>
                  </a:extLst>
                </p:cNvPr>
                <p:cNvSpPr/>
                <p:nvPr/>
              </p:nvSpPr>
              <p:spPr>
                <a:xfrm>
                  <a:off x="538367" y="5456837"/>
                  <a:ext cx="947567" cy="492443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32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ru-RU" sz="3200" dirty="0">
                      <a:solidFill>
                        <a:srgbClr val="28506A"/>
                      </a:solidFill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17" name="Прямоугольник 16">
                  <a:extLst>
                    <a:ext uri="{FF2B5EF4-FFF2-40B4-BE49-F238E27FC236}">
                      <a16:creationId xmlns:a16="http://schemas.microsoft.com/office/drawing/2014/main" id="{3AEE23AB-A5B2-4AC0-ADDB-07953DD526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367" y="5456837"/>
                  <a:ext cx="947567" cy="492443"/>
                </a:xfrm>
                <a:prstGeom prst="rect">
                  <a:avLst/>
                </a:prstGeom>
                <a:blipFill>
                  <a:blip r:embed="rId14"/>
                  <a:stretch>
                    <a:fillRect l="-14667" t="-10256" r="-1333" b="-35897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Содержимое 2">
              <a:extLst>
                <a:ext uri="{FF2B5EF4-FFF2-40B4-BE49-F238E27FC236}">
                  <a16:creationId xmlns:a16="http://schemas.microsoft.com/office/drawing/2014/main" id="{BFA2F00B-A157-4A45-8674-1000B3D147FD}"/>
                </a:ext>
              </a:extLst>
            </p:cNvPr>
            <p:cNvSpPr txBox="1">
              <a:spLocks/>
            </p:cNvSpPr>
            <p:nvPr/>
          </p:nvSpPr>
          <p:spPr>
            <a:xfrm>
              <a:off x="1375774" y="5526818"/>
              <a:ext cx="5500482" cy="432048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dirty="0">
                  <a:solidFill>
                    <a:srgbClr val="373737"/>
                  </a:solidFill>
                </a:rPr>
                <a:t>время прихода Миши на первую пару</a:t>
              </a:r>
              <a:r>
                <a:rPr lang="en-US" sz="2400" dirty="0">
                  <a:solidFill>
                    <a:srgbClr val="373737"/>
                  </a:solidFill>
                </a:rPr>
                <a:t> </a:t>
              </a:r>
              <a:endParaRPr lang="ru-RU" sz="2400" dirty="0">
                <a:solidFill>
                  <a:srgbClr val="373737"/>
                </a:solidFill>
              </a:endParaRPr>
            </a:p>
          </p:txBody>
        </p:sp>
      </p:grp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3BA4AEF8-9CE0-7C49-AC39-5C90FB396D1C}"/>
              </a:ext>
            </a:extLst>
          </p:cNvPr>
          <p:cNvSpPr/>
          <p:nvPr/>
        </p:nvSpPr>
        <p:spPr>
          <a:xfrm>
            <a:off x="539552" y="6093296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hotpng.com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,  </a:t>
            </a:r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seekpng.com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73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5" name="applause.wav"/>
          </p:stSnd>
        </p:sndAc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Центральная предельная теорема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1A75AA3E-DC62-904C-978F-E0CAB0A634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064896" cy="2520280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06A"/>
                  </a:buClr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– время прихода Миши на первую пару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endParaRPr lang="ru-RU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0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Распределение близко к нормальному</a:t>
                </a:r>
              </a:p>
            </p:txBody>
          </p:sp>
        </mc:Choice>
        <mc:Fallback xmlns="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1A75AA3E-DC62-904C-978F-E0CAB0A63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064896" cy="2520280"/>
              </a:xfrm>
              <a:prstGeom prst="rect">
                <a:avLst/>
              </a:prstGeom>
              <a:blipFill>
                <a:blip r:embed="rId4"/>
                <a:stretch>
                  <a:fillRect l="-2205" t="-353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783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47F163-B98D-7D4F-A647-36BFC71EA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2968438"/>
            <a:ext cx="7763172" cy="3513414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-4729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046B04D3-D743-FF43-AC03-6F4EF5D46F82}"/>
                  </a:ext>
                </a:extLst>
              </p:cNvPr>
              <p:cNvSpPr/>
              <p:nvPr/>
            </p:nvSpPr>
            <p:spPr>
              <a:xfrm>
                <a:off x="1296016" y="2411596"/>
                <a:ext cx="3420000" cy="369332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046B04D3-D743-FF43-AC03-6F4EF5D46F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16" y="2411596"/>
                <a:ext cx="3420000" cy="369332"/>
              </a:xfrm>
              <a:prstGeom prst="rect">
                <a:avLst/>
              </a:prstGeom>
              <a:blipFill>
                <a:blip r:embed="rId5"/>
                <a:stretch>
                  <a:fillRect l="-3346" t="-3571" b="-2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7EC4925-6BD2-3E4F-8257-6D09E9C91B3F}"/>
                  </a:ext>
                </a:extLst>
              </p:cNvPr>
              <p:cNvSpPr txBox="1"/>
              <p:nvPr/>
            </p:nvSpPr>
            <p:spPr>
              <a:xfrm>
                <a:off x="1296016" y="1331476"/>
                <a:ext cx="342000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7EC4925-6BD2-3E4F-8257-6D09E9C91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16" y="1331476"/>
                <a:ext cx="3420000" cy="369332"/>
              </a:xfrm>
              <a:prstGeom prst="rect">
                <a:avLst/>
              </a:prstGeom>
              <a:blipFill>
                <a:blip r:embed="rId6"/>
                <a:stretch>
                  <a:fillRect l="-3346" t="-6897" b="-3793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DCC856-FF17-BD45-9F37-77C78C06D62D}"/>
              </a:ext>
            </a:extLst>
          </p:cNvPr>
          <p:cNvSpPr/>
          <p:nvPr/>
        </p:nvSpPr>
        <p:spPr>
          <a:xfrm>
            <a:off x="540008" y="720000"/>
            <a:ext cx="27000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Обозначение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A11C823-6DA4-6444-8B4B-A8E8EF820BAE}"/>
              </a:ext>
            </a:extLst>
          </p:cNvPr>
          <p:cNvSpPr/>
          <p:nvPr/>
        </p:nvSpPr>
        <p:spPr>
          <a:xfrm>
            <a:off x="4572000" y="720000"/>
            <a:ext cx="1585370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Плотность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9553E1-7119-9743-9C51-C05488F70CC5}"/>
                  </a:ext>
                </a:extLst>
              </p:cNvPr>
              <p:cNvSpPr txBox="1"/>
              <p:nvPr/>
            </p:nvSpPr>
            <p:spPr>
              <a:xfrm>
                <a:off x="4577019" y="1067518"/>
                <a:ext cx="3521926" cy="8224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−  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9553E1-7119-9743-9C51-C05488F70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019" y="1067518"/>
                <a:ext cx="3521926" cy="822469"/>
              </a:xfrm>
              <a:prstGeom prst="rect">
                <a:avLst/>
              </a:prstGeom>
              <a:blipFill>
                <a:blip r:embed="rId7"/>
                <a:stretch>
                  <a:fillRect l="-4332" b="-265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C74B42A-5670-8049-8626-D660DD2AA645}"/>
              </a:ext>
            </a:extLst>
          </p:cNvPr>
          <p:cNvSpPr/>
          <p:nvPr/>
        </p:nvSpPr>
        <p:spPr>
          <a:xfrm>
            <a:off x="539552" y="1844824"/>
            <a:ext cx="2510303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Характеристики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3598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Центральная предельная теорема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CBDFAB0A-F66B-504A-9FED-365EA0A5F9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064896" cy="2520280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06A"/>
                  </a:buClr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– время прихода Миши на первую пару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endParaRPr lang="ru-RU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0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Распределение близко к нормальному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0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Если одна из случайных величин резко выделяется </a:t>
                </a:r>
                <a:r>
                  <a:rPr lang="en-US" sz="2400" dirty="0">
                    <a:solidFill>
                      <a:srgbClr val="373737"/>
                    </a:solidFill>
                  </a:rPr>
                  <a:t/>
                </a:r>
                <a:br>
                  <a:rPr lang="en-US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на фоне остальных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нормальность ломается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появляются </a:t>
                </a:r>
                <a:r>
                  <a:rPr lang="ru-RU" sz="2400" b="1" dirty="0">
                    <a:solidFill>
                      <a:srgbClr val="28506A"/>
                    </a:solidFill>
                  </a:rPr>
                  <a:t>тяжёлые хвосты</a:t>
                </a:r>
              </a:p>
            </p:txBody>
          </p:sp>
        </mc:Choice>
        <mc:Fallback xmlns="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CBDFAB0A-F66B-504A-9FED-365EA0A5F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064896" cy="2520280"/>
              </a:xfrm>
              <a:prstGeom prst="rect">
                <a:avLst/>
              </a:prstGeom>
              <a:blipFill>
                <a:blip r:embed="rId4"/>
                <a:stretch>
                  <a:fillRect l="-2205" t="-3535" r="-94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586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B6D88FD-40CF-6247-B95E-5356C3568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421" y="828263"/>
            <a:ext cx="6723529" cy="3429000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 err="1">
                <a:solidFill>
                  <a:srgbClr val="28506A"/>
                </a:solidFill>
              </a:rPr>
              <a:t>Крайнеземье</a:t>
            </a:r>
            <a:r>
              <a:rPr lang="ru-RU" sz="3200" b="1" dirty="0">
                <a:solidFill>
                  <a:srgbClr val="28506A"/>
                </a:solidFill>
              </a:rPr>
              <a:t> и </a:t>
            </a:r>
            <a:r>
              <a:rPr lang="ru-RU" sz="3200" b="1" dirty="0" err="1">
                <a:solidFill>
                  <a:srgbClr val="28506A"/>
                </a:solidFill>
              </a:rPr>
              <a:t>средиземье</a:t>
            </a:r>
            <a:endParaRPr lang="ru-RU" sz="3200" b="1" dirty="0">
              <a:solidFill>
                <a:srgbClr val="28506A"/>
              </a:solidFill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287F234D-663B-3042-B0A2-AC074FF67C64}"/>
              </a:ext>
            </a:extLst>
          </p:cNvPr>
          <p:cNvCxnSpPr/>
          <p:nvPr/>
        </p:nvCxnSpPr>
        <p:spPr>
          <a:xfrm>
            <a:off x="3059832" y="764704"/>
            <a:ext cx="0" cy="3528392"/>
          </a:xfrm>
          <a:prstGeom prst="line">
            <a:avLst/>
          </a:prstGeom>
          <a:ln w="38100">
            <a:solidFill>
              <a:srgbClr val="416F2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E0FF20F9-6A6A-174B-849D-81A4323FF007}"/>
              </a:ext>
            </a:extLst>
          </p:cNvPr>
          <p:cNvCxnSpPr/>
          <p:nvPr/>
        </p:nvCxnSpPr>
        <p:spPr>
          <a:xfrm>
            <a:off x="6300192" y="764704"/>
            <a:ext cx="0" cy="3528392"/>
          </a:xfrm>
          <a:prstGeom prst="line">
            <a:avLst/>
          </a:prstGeom>
          <a:ln w="38100">
            <a:solidFill>
              <a:srgbClr val="416F2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Содержимое 2">
            <a:extLst>
              <a:ext uri="{FF2B5EF4-FFF2-40B4-BE49-F238E27FC236}">
                <a16:creationId xmlns:a16="http://schemas.microsoft.com/office/drawing/2014/main" id="{0B626DE6-FE4C-484B-8C9A-0E33333F9E39}"/>
              </a:ext>
            </a:extLst>
          </p:cNvPr>
          <p:cNvSpPr txBox="1">
            <a:spLocks/>
          </p:cNvSpPr>
          <p:nvPr/>
        </p:nvSpPr>
        <p:spPr>
          <a:xfrm>
            <a:off x="3779912" y="3338540"/>
            <a:ext cx="1833774" cy="3415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 err="1">
                <a:solidFill>
                  <a:srgbClr val="416F2E"/>
                </a:solidFill>
                <a:latin typeface="Myriad Pro" pitchFamily="34" charset="0"/>
              </a:rPr>
              <a:t>Средиземье</a:t>
            </a:r>
            <a:endParaRPr lang="en-US" sz="2400" b="1" dirty="0">
              <a:solidFill>
                <a:srgbClr val="416F2E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endParaRPr lang="ru-RU" sz="2400" dirty="0">
              <a:solidFill>
                <a:srgbClr val="416F2E"/>
              </a:solidFill>
              <a:latin typeface="Myriad Pro" pitchFamily="34" charset="0"/>
            </a:endParaRPr>
          </a:p>
        </p:txBody>
      </p:sp>
      <p:sp>
        <p:nvSpPr>
          <p:cNvPr id="12" name="Содержимое 2">
            <a:extLst>
              <a:ext uri="{FF2B5EF4-FFF2-40B4-BE49-F238E27FC236}">
                <a16:creationId xmlns:a16="http://schemas.microsoft.com/office/drawing/2014/main" id="{FB42AD9B-3426-0344-B0FF-47E7C5C80301}"/>
              </a:ext>
            </a:extLst>
          </p:cNvPr>
          <p:cNvSpPr txBox="1">
            <a:spLocks/>
          </p:cNvSpPr>
          <p:nvPr/>
        </p:nvSpPr>
        <p:spPr>
          <a:xfrm>
            <a:off x="1619672" y="2996952"/>
            <a:ext cx="1064799" cy="3415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C0504D"/>
                </a:solidFill>
                <a:latin typeface="Myriad Pro" pitchFamily="34" charset="0"/>
              </a:rPr>
              <a:t>хвост</a:t>
            </a:r>
            <a:endParaRPr lang="en-US" sz="2400" b="1" dirty="0">
              <a:solidFill>
                <a:srgbClr val="C0504D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endParaRPr lang="ru-RU" sz="2400" dirty="0">
              <a:solidFill>
                <a:srgbClr val="C0504D"/>
              </a:solidFill>
              <a:latin typeface="Myriad Pro" pitchFamily="34" charset="0"/>
            </a:endParaRPr>
          </a:p>
        </p:txBody>
      </p:sp>
      <p:sp>
        <p:nvSpPr>
          <p:cNvPr id="14" name="Содержимое 2">
            <a:extLst>
              <a:ext uri="{FF2B5EF4-FFF2-40B4-BE49-F238E27FC236}">
                <a16:creationId xmlns:a16="http://schemas.microsoft.com/office/drawing/2014/main" id="{074608E9-66CC-0247-A727-E91CB669822C}"/>
              </a:ext>
            </a:extLst>
          </p:cNvPr>
          <p:cNvSpPr txBox="1">
            <a:spLocks/>
          </p:cNvSpPr>
          <p:nvPr/>
        </p:nvSpPr>
        <p:spPr>
          <a:xfrm>
            <a:off x="6939329" y="2996952"/>
            <a:ext cx="970089" cy="3415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C0504D"/>
                </a:solidFill>
                <a:latin typeface="Myriad Pro" pitchFamily="34" charset="0"/>
              </a:rPr>
              <a:t>хвост</a:t>
            </a:r>
            <a:endParaRPr lang="en-US" sz="2400" b="1" dirty="0">
              <a:solidFill>
                <a:srgbClr val="C0504D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endParaRPr lang="ru-RU" sz="2400" dirty="0">
              <a:solidFill>
                <a:srgbClr val="C0504D"/>
              </a:solidFill>
              <a:latin typeface="Myriad Pro" pitchFamily="34" charset="0"/>
            </a:endParaRPr>
          </a:p>
        </p:txBody>
      </p:sp>
      <p:sp>
        <p:nvSpPr>
          <p:cNvPr id="15" name="Содержимое 2">
            <a:extLst>
              <a:ext uri="{FF2B5EF4-FFF2-40B4-BE49-F238E27FC236}">
                <a16:creationId xmlns:a16="http://schemas.microsoft.com/office/drawing/2014/main" id="{71E79C14-E91C-7F49-962B-582053ED089A}"/>
              </a:ext>
            </a:extLst>
          </p:cNvPr>
          <p:cNvSpPr txBox="1">
            <a:spLocks/>
          </p:cNvSpPr>
          <p:nvPr/>
        </p:nvSpPr>
        <p:spPr>
          <a:xfrm>
            <a:off x="6732240" y="1315419"/>
            <a:ext cx="2232243" cy="3415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 err="1">
                <a:solidFill>
                  <a:srgbClr val="C0504D"/>
                </a:solidFill>
                <a:latin typeface="Myriad Pro" pitchFamily="34" charset="0"/>
              </a:rPr>
              <a:t>Крайнеземье</a:t>
            </a:r>
            <a:endParaRPr lang="en-US" sz="2400" b="1" dirty="0">
              <a:solidFill>
                <a:srgbClr val="C0504D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endParaRPr lang="ru-RU" sz="2400" dirty="0">
              <a:solidFill>
                <a:srgbClr val="C0504D"/>
              </a:solidFill>
              <a:latin typeface="Myriad Pro" pitchFamily="34" charset="0"/>
            </a:endParaRPr>
          </a:p>
        </p:txBody>
      </p:sp>
      <p:sp>
        <p:nvSpPr>
          <p:cNvPr id="23" name="Содержимое 2">
            <a:extLst>
              <a:ext uri="{FF2B5EF4-FFF2-40B4-BE49-F238E27FC236}">
                <a16:creationId xmlns:a16="http://schemas.microsoft.com/office/drawing/2014/main" id="{372B3A10-62A5-E94C-8605-4014CAB8F71C}"/>
              </a:ext>
            </a:extLst>
          </p:cNvPr>
          <p:cNvSpPr txBox="1">
            <a:spLocks/>
          </p:cNvSpPr>
          <p:nvPr/>
        </p:nvSpPr>
        <p:spPr>
          <a:xfrm>
            <a:off x="467544" y="1315419"/>
            <a:ext cx="2232244" cy="3415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 err="1">
                <a:solidFill>
                  <a:srgbClr val="C0504D"/>
                </a:solidFill>
                <a:latin typeface="Myriad Pro" pitchFamily="34" charset="0"/>
              </a:rPr>
              <a:t>Крайнеземье</a:t>
            </a:r>
            <a:endParaRPr lang="en-US" sz="2400" b="1" dirty="0">
              <a:solidFill>
                <a:srgbClr val="C0504D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endParaRPr lang="ru-RU" sz="2400" dirty="0">
              <a:solidFill>
                <a:srgbClr val="C0504D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63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 err="1">
                <a:solidFill>
                  <a:srgbClr val="28506A"/>
                </a:solidFill>
              </a:rPr>
              <a:t>Крайнеземье</a:t>
            </a:r>
            <a:r>
              <a:rPr lang="ru-RU" sz="3200" b="1" dirty="0">
                <a:solidFill>
                  <a:srgbClr val="28506A"/>
                </a:solidFill>
              </a:rPr>
              <a:t> и </a:t>
            </a:r>
            <a:r>
              <a:rPr lang="ru-RU" sz="3200" b="1" dirty="0" err="1">
                <a:solidFill>
                  <a:srgbClr val="28506A"/>
                </a:solidFill>
              </a:rPr>
              <a:t>средиземье</a:t>
            </a:r>
            <a:endParaRPr lang="ru-RU" sz="3200" b="1" dirty="0">
              <a:solidFill>
                <a:srgbClr val="28506A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3352D0-2475-43A4-95FB-F5F7BBF8E44E}"/>
              </a:ext>
            </a:extLst>
          </p:cNvPr>
          <p:cNvSpPr txBox="1"/>
          <p:nvPr/>
        </p:nvSpPr>
        <p:spPr>
          <a:xfrm>
            <a:off x="1498470" y="5299789"/>
            <a:ext cx="7632408" cy="6665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ЦПТ и ЗБЧ работают в </a:t>
            </a:r>
            <a:r>
              <a:rPr lang="ru-RU" sz="2400" dirty="0" err="1">
                <a:solidFill>
                  <a:srgbClr val="373737"/>
                </a:solidFill>
              </a:rPr>
              <a:t>Средиземье</a:t>
            </a:r>
            <a:endParaRPr lang="en-US" sz="2400" dirty="0">
              <a:solidFill>
                <a:srgbClr val="373737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C125AFE-57D3-AC4C-A3F9-CCFC9596F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1168" y="4197919"/>
            <a:ext cx="1046410" cy="1579975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8DE9BC3-A01A-F54C-BB55-B8A5BCC3694D}"/>
              </a:ext>
            </a:extLst>
          </p:cNvPr>
          <p:cNvSpPr/>
          <p:nvPr/>
        </p:nvSpPr>
        <p:spPr>
          <a:xfrm>
            <a:off x="539552" y="6089421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freepngimg.com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8" name="Рисунок 12">
            <a:extLst>
              <a:ext uri="{FF2B5EF4-FFF2-40B4-BE49-F238E27FC236}">
                <a16:creationId xmlns:a16="http://schemas.microsoft.com/office/drawing/2014/main" id="{741FCDD3-9641-8849-B918-E8462B411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421" y="828263"/>
            <a:ext cx="6723529" cy="3429000"/>
          </a:xfrm>
          <a:prstGeom prst="rect">
            <a:avLst/>
          </a:prstGeom>
        </p:spPr>
      </p:pic>
      <p:cxnSp>
        <p:nvCxnSpPr>
          <p:cNvPr id="19" name="Прямая соединительная линия 8">
            <a:extLst>
              <a:ext uri="{FF2B5EF4-FFF2-40B4-BE49-F238E27FC236}">
                <a16:creationId xmlns:a16="http://schemas.microsoft.com/office/drawing/2014/main" id="{6D608D11-358A-684B-AC4B-A75D4E262DF1}"/>
              </a:ext>
            </a:extLst>
          </p:cNvPr>
          <p:cNvCxnSpPr/>
          <p:nvPr/>
        </p:nvCxnSpPr>
        <p:spPr>
          <a:xfrm>
            <a:off x="3059832" y="764704"/>
            <a:ext cx="0" cy="3528392"/>
          </a:xfrm>
          <a:prstGeom prst="line">
            <a:avLst/>
          </a:prstGeom>
          <a:ln w="38100">
            <a:solidFill>
              <a:srgbClr val="416F2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9">
            <a:extLst>
              <a:ext uri="{FF2B5EF4-FFF2-40B4-BE49-F238E27FC236}">
                <a16:creationId xmlns:a16="http://schemas.microsoft.com/office/drawing/2014/main" id="{C34001E8-2BF3-DE49-BE7B-439410EC632C}"/>
              </a:ext>
            </a:extLst>
          </p:cNvPr>
          <p:cNvCxnSpPr/>
          <p:nvPr/>
        </p:nvCxnSpPr>
        <p:spPr>
          <a:xfrm>
            <a:off x="6300192" y="764704"/>
            <a:ext cx="0" cy="3528392"/>
          </a:xfrm>
          <a:prstGeom prst="line">
            <a:avLst/>
          </a:prstGeom>
          <a:ln w="38100">
            <a:solidFill>
              <a:srgbClr val="416F2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Содержимое 2">
            <a:extLst>
              <a:ext uri="{FF2B5EF4-FFF2-40B4-BE49-F238E27FC236}">
                <a16:creationId xmlns:a16="http://schemas.microsoft.com/office/drawing/2014/main" id="{04DD2D39-C9E7-7B4E-8012-D3ACEE949C0B}"/>
              </a:ext>
            </a:extLst>
          </p:cNvPr>
          <p:cNvSpPr txBox="1">
            <a:spLocks/>
          </p:cNvSpPr>
          <p:nvPr/>
        </p:nvSpPr>
        <p:spPr>
          <a:xfrm>
            <a:off x="3779912" y="3338540"/>
            <a:ext cx="1833774" cy="3415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 err="1">
                <a:solidFill>
                  <a:srgbClr val="416F2E"/>
                </a:solidFill>
                <a:latin typeface="Myriad Pro" pitchFamily="34" charset="0"/>
              </a:rPr>
              <a:t>Средиземье</a:t>
            </a:r>
            <a:endParaRPr lang="en-US" sz="2400" b="1" dirty="0">
              <a:solidFill>
                <a:srgbClr val="416F2E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endParaRPr lang="ru-RU" sz="2400" dirty="0">
              <a:solidFill>
                <a:srgbClr val="416F2E"/>
              </a:solidFill>
              <a:latin typeface="Myriad Pro" pitchFamily="34" charset="0"/>
            </a:endParaRPr>
          </a:p>
        </p:txBody>
      </p:sp>
      <p:sp>
        <p:nvSpPr>
          <p:cNvPr id="22" name="Содержимое 2">
            <a:extLst>
              <a:ext uri="{FF2B5EF4-FFF2-40B4-BE49-F238E27FC236}">
                <a16:creationId xmlns:a16="http://schemas.microsoft.com/office/drawing/2014/main" id="{72E53E1A-2955-074F-80C3-D055A905463F}"/>
              </a:ext>
            </a:extLst>
          </p:cNvPr>
          <p:cNvSpPr txBox="1">
            <a:spLocks/>
          </p:cNvSpPr>
          <p:nvPr/>
        </p:nvSpPr>
        <p:spPr>
          <a:xfrm>
            <a:off x="1619672" y="2996952"/>
            <a:ext cx="1064799" cy="3415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C0504D"/>
                </a:solidFill>
                <a:latin typeface="Myriad Pro" pitchFamily="34" charset="0"/>
              </a:rPr>
              <a:t>хвост</a:t>
            </a:r>
            <a:endParaRPr lang="en-US" sz="2400" b="1" dirty="0">
              <a:solidFill>
                <a:srgbClr val="C0504D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endParaRPr lang="ru-RU" sz="2400" dirty="0">
              <a:solidFill>
                <a:srgbClr val="C0504D"/>
              </a:solidFill>
              <a:latin typeface="Myriad Pro" pitchFamily="34" charset="0"/>
            </a:endParaRPr>
          </a:p>
        </p:txBody>
      </p:sp>
      <p:sp>
        <p:nvSpPr>
          <p:cNvPr id="24" name="Содержимое 2">
            <a:extLst>
              <a:ext uri="{FF2B5EF4-FFF2-40B4-BE49-F238E27FC236}">
                <a16:creationId xmlns:a16="http://schemas.microsoft.com/office/drawing/2014/main" id="{1E4DAFF8-75FE-8E4A-9323-379F328C5D90}"/>
              </a:ext>
            </a:extLst>
          </p:cNvPr>
          <p:cNvSpPr txBox="1">
            <a:spLocks/>
          </p:cNvSpPr>
          <p:nvPr/>
        </p:nvSpPr>
        <p:spPr>
          <a:xfrm>
            <a:off x="6939329" y="2996952"/>
            <a:ext cx="970089" cy="3415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C0504D"/>
                </a:solidFill>
                <a:latin typeface="Myriad Pro" pitchFamily="34" charset="0"/>
              </a:rPr>
              <a:t>хвост</a:t>
            </a:r>
            <a:endParaRPr lang="en-US" sz="2400" b="1" dirty="0">
              <a:solidFill>
                <a:srgbClr val="C0504D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endParaRPr lang="ru-RU" sz="2400" dirty="0">
              <a:solidFill>
                <a:srgbClr val="C0504D"/>
              </a:solidFill>
              <a:latin typeface="Myriad Pro" pitchFamily="34" charset="0"/>
            </a:endParaRPr>
          </a:p>
        </p:txBody>
      </p:sp>
      <p:sp>
        <p:nvSpPr>
          <p:cNvPr id="25" name="Содержимое 2">
            <a:extLst>
              <a:ext uri="{FF2B5EF4-FFF2-40B4-BE49-F238E27FC236}">
                <a16:creationId xmlns:a16="http://schemas.microsoft.com/office/drawing/2014/main" id="{5885091B-B124-314E-BF08-03224471ADCA}"/>
              </a:ext>
            </a:extLst>
          </p:cNvPr>
          <p:cNvSpPr txBox="1">
            <a:spLocks/>
          </p:cNvSpPr>
          <p:nvPr/>
        </p:nvSpPr>
        <p:spPr>
          <a:xfrm>
            <a:off x="6732240" y="1315419"/>
            <a:ext cx="2232243" cy="3415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 err="1">
                <a:solidFill>
                  <a:srgbClr val="C0504D"/>
                </a:solidFill>
                <a:latin typeface="Myriad Pro" pitchFamily="34" charset="0"/>
              </a:rPr>
              <a:t>Крайнеземье</a:t>
            </a:r>
            <a:endParaRPr lang="en-US" sz="2400" b="1" dirty="0">
              <a:solidFill>
                <a:srgbClr val="C0504D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endParaRPr lang="ru-RU" sz="2400" dirty="0">
              <a:solidFill>
                <a:srgbClr val="C0504D"/>
              </a:solidFill>
              <a:latin typeface="Myriad Pro" pitchFamily="34" charset="0"/>
            </a:endParaRPr>
          </a:p>
        </p:txBody>
      </p:sp>
      <p:sp>
        <p:nvSpPr>
          <p:cNvPr id="26" name="Содержимое 2">
            <a:extLst>
              <a:ext uri="{FF2B5EF4-FFF2-40B4-BE49-F238E27FC236}">
                <a16:creationId xmlns:a16="http://schemas.microsoft.com/office/drawing/2014/main" id="{8AEBE2FA-3B8B-4643-B3B0-A4BD207E3F7A}"/>
              </a:ext>
            </a:extLst>
          </p:cNvPr>
          <p:cNvSpPr txBox="1">
            <a:spLocks/>
          </p:cNvSpPr>
          <p:nvPr/>
        </p:nvSpPr>
        <p:spPr>
          <a:xfrm>
            <a:off x="467544" y="1315419"/>
            <a:ext cx="2232244" cy="3415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 err="1">
                <a:solidFill>
                  <a:srgbClr val="C0504D"/>
                </a:solidFill>
                <a:latin typeface="Myriad Pro" pitchFamily="34" charset="0"/>
              </a:rPr>
              <a:t>Крайнеземье</a:t>
            </a:r>
            <a:endParaRPr lang="en-US" sz="2400" b="1" dirty="0">
              <a:solidFill>
                <a:srgbClr val="C0504D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endParaRPr lang="ru-RU" sz="2400" dirty="0">
              <a:solidFill>
                <a:srgbClr val="C0504D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38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 err="1">
                <a:solidFill>
                  <a:srgbClr val="28506A"/>
                </a:solidFill>
              </a:rPr>
              <a:t>Крайнеземье</a:t>
            </a:r>
            <a:r>
              <a:rPr lang="ru-RU" sz="3200" b="1" dirty="0">
                <a:solidFill>
                  <a:srgbClr val="28506A"/>
                </a:solidFill>
              </a:rPr>
              <a:t> и </a:t>
            </a:r>
            <a:r>
              <a:rPr lang="ru-RU" sz="3200" b="1" dirty="0" err="1">
                <a:solidFill>
                  <a:srgbClr val="28506A"/>
                </a:solidFill>
              </a:rPr>
              <a:t>средиземье</a:t>
            </a:r>
            <a:endParaRPr lang="ru-RU" sz="3200" b="1" dirty="0">
              <a:solidFill>
                <a:srgbClr val="28506A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A3EC3B-C3D9-F64F-9A2F-C48D2CA52F07}"/>
              </a:ext>
            </a:extLst>
          </p:cNvPr>
          <p:cNvSpPr txBox="1"/>
          <p:nvPr/>
        </p:nvSpPr>
        <p:spPr>
          <a:xfrm>
            <a:off x="539750" y="4437112"/>
            <a:ext cx="8352730" cy="18722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spcAft>
                <a:spcPts val="1800"/>
              </a:spcAft>
              <a:buClr>
                <a:srgbClr val="2850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</a:rPr>
              <a:t>Хвосты красного распределения тяжёлые</a:t>
            </a:r>
          </a:p>
          <a:p>
            <a:pPr marL="342900" indent="-342900">
              <a:spcAft>
                <a:spcPts val="1800"/>
              </a:spcAft>
              <a:buClr>
                <a:srgbClr val="2850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</a:rPr>
              <a:t>Под ними сосредоточена большая вероятностная масса </a:t>
            </a:r>
          </a:p>
          <a:p>
            <a:pPr marL="342900" indent="-342900">
              <a:spcAft>
                <a:spcPts val="1800"/>
              </a:spcAft>
              <a:buClr>
                <a:srgbClr val="2850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</a:rPr>
              <a:t>События из-под них более вероятны</a:t>
            </a:r>
            <a:endParaRPr lang="en-US" sz="2400" dirty="0">
              <a:solidFill>
                <a:srgbClr val="373737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DF649B7-8A99-5A46-9FFA-358C5E688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421" y="828263"/>
            <a:ext cx="672352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4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33156D5-2EC8-F745-81CF-59EF30A58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421" y="828263"/>
            <a:ext cx="6723529" cy="3429000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 err="1">
                <a:solidFill>
                  <a:srgbClr val="28506A"/>
                </a:solidFill>
              </a:rPr>
              <a:t>Крайнеземье</a:t>
            </a:r>
            <a:r>
              <a:rPr lang="ru-RU" sz="3200" b="1" dirty="0">
                <a:solidFill>
                  <a:srgbClr val="28506A"/>
                </a:solidFill>
              </a:rPr>
              <a:t> и </a:t>
            </a:r>
            <a:r>
              <a:rPr lang="ru-RU" sz="3200" b="1" dirty="0" err="1">
                <a:solidFill>
                  <a:srgbClr val="28506A"/>
                </a:solidFill>
              </a:rPr>
              <a:t>средиземье</a:t>
            </a:r>
            <a:endParaRPr lang="ru-RU" sz="3200" b="1" dirty="0">
              <a:solidFill>
                <a:srgbClr val="28506A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B07B82-E60D-6741-B231-05CB9E8B9D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778"/>
          <a:stretch/>
        </p:blipFill>
        <p:spPr>
          <a:xfrm>
            <a:off x="6084168" y="476672"/>
            <a:ext cx="2664296" cy="324036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479A5C9-AD1F-8A4E-BDFA-5395586F3EC9}"/>
              </a:ext>
            </a:extLst>
          </p:cNvPr>
          <p:cNvSpPr/>
          <p:nvPr/>
        </p:nvSpPr>
        <p:spPr>
          <a:xfrm>
            <a:off x="539552" y="6117547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github.com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Fulyankin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/stickers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10A6C5-91E1-1C43-B514-9AA63CACEAD0}"/>
              </a:ext>
            </a:extLst>
          </p:cNvPr>
          <p:cNvSpPr txBox="1"/>
          <p:nvPr/>
        </p:nvSpPr>
        <p:spPr>
          <a:xfrm>
            <a:off x="539750" y="4437112"/>
            <a:ext cx="8352730" cy="10425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spcAft>
                <a:spcPts val="1800"/>
              </a:spcAft>
              <a:buClr>
                <a:srgbClr val="2850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</a:rPr>
              <a:t>Статистика недооценивает тяжесть хвостов из-за того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br>
              <a:rPr lang="en-US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что события из них встречаются редко </a:t>
            </a:r>
          </a:p>
        </p:txBody>
      </p:sp>
    </p:spTree>
    <p:extLst>
      <p:ext uri="{BB962C8B-B14F-4D97-AF65-F5344CB8AC3E}">
        <p14:creationId xmlns:p14="http://schemas.microsoft.com/office/powerpoint/2010/main" val="394304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Тяжёлые хвосты и финансы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BECB1-B0F5-0E49-8B93-FA95196162F9}"/>
              </a:ext>
            </a:extLst>
          </p:cNvPr>
          <p:cNvSpPr txBox="1"/>
          <p:nvPr/>
        </p:nvSpPr>
        <p:spPr>
          <a:xfrm>
            <a:off x="539552" y="692696"/>
            <a:ext cx="8316924" cy="27784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spcAft>
                <a:spcPts val="1800"/>
              </a:spcAft>
              <a:buClr>
                <a:srgbClr val="2850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</a:rPr>
              <a:t>Важно </a:t>
            </a:r>
            <a:r>
              <a:rPr lang="ru-RU" sz="2400" dirty="0" smtClean="0">
                <a:solidFill>
                  <a:srgbClr val="373737"/>
                </a:solidFill>
              </a:rPr>
              <a:t>понимать, </a:t>
            </a:r>
            <a:r>
              <a:rPr lang="ru-RU" sz="2400" dirty="0">
                <a:solidFill>
                  <a:srgbClr val="373737"/>
                </a:solidFill>
              </a:rPr>
              <a:t>сколько денег мы потеряем в самом плохом случае</a:t>
            </a:r>
          </a:p>
        </p:txBody>
      </p:sp>
    </p:spTree>
    <p:extLst>
      <p:ext uri="{BB962C8B-B14F-4D97-AF65-F5344CB8AC3E}">
        <p14:creationId xmlns:p14="http://schemas.microsoft.com/office/powerpoint/2010/main" val="172132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Тяжёлые хвосты и финансы</a:t>
            </a:r>
          </a:p>
        </p:txBody>
      </p:sp>
      <p:pic>
        <p:nvPicPr>
          <p:cNvPr id="5" name="Рисунок 2">
            <a:extLst>
              <a:ext uri="{FF2B5EF4-FFF2-40B4-BE49-F238E27FC236}">
                <a16:creationId xmlns:a16="http://schemas.microsoft.com/office/drawing/2014/main" id="{78BE2B01-B136-D441-80E9-90CD75BE1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683" y="3579097"/>
            <a:ext cx="5674633" cy="300845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52C580-6972-C04C-99E0-F67D2E683FCF}"/>
                  </a:ext>
                </a:extLst>
              </p:cNvPr>
              <p:cNvSpPr txBox="1"/>
              <p:nvPr/>
            </p:nvSpPr>
            <p:spPr>
              <a:xfrm>
                <a:off x="539552" y="692696"/>
                <a:ext cx="8316924" cy="27784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2850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</a:rPr>
                  <a:t>Важно </a:t>
                </a:r>
                <a:r>
                  <a:rPr lang="ru-RU" sz="2400" dirty="0" smtClean="0">
                    <a:solidFill>
                      <a:srgbClr val="373737"/>
                    </a:solidFill>
                  </a:rPr>
                  <a:t>понимать,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сколько денег мы потеряем в самом плохом случае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2850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</a:rPr>
                  <a:t>Пытаются смоделировать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5%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квантиль распределения доходностей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𝑉𝑎𝑅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– Value at risk.</a:t>
                </a:r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52C580-6972-C04C-99E0-F67D2E683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316924" cy="2778480"/>
              </a:xfrm>
              <a:prstGeom prst="rect">
                <a:avLst/>
              </a:prstGeom>
              <a:blipFill>
                <a:blip r:embed="rId5"/>
                <a:stretch>
                  <a:fillRect l="-2126" t="-32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329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1ED10F8-164A-D341-8507-887D64D9F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683" y="3579097"/>
            <a:ext cx="5674633" cy="3008456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Тяжёлые хвосты и финансы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F66C97-DD1E-41A5-94BA-53DD2E9D6297}"/>
                  </a:ext>
                </a:extLst>
              </p:cNvPr>
              <p:cNvSpPr txBox="1"/>
              <p:nvPr/>
            </p:nvSpPr>
            <p:spPr>
              <a:xfrm>
                <a:off x="539552" y="692696"/>
                <a:ext cx="8316924" cy="27784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2850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</a:rPr>
                  <a:t>Важно </a:t>
                </a:r>
                <a:r>
                  <a:rPr lang="ru-RU" sz="2400" dirty="0" smtClean="0">
                    <a:solidFill>
                      <a:srgbClr val="373737"/>
                    </a:solidFill>
                  </a:rPr>
                  <a:t>понимать,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сколько денег мы потеряем в самом плохом случае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2850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</a:rPr>
                  <a:t>Пытаются смоделировать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5%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квантиль распределения доходностей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𝑉𝑎𝑅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– Value at risk.</a:t>
                </a:r>
                <a:endParaRPr lang="ru-RU" sz="2400" dirty="0">
                  <a:solidFill>
                    <a:srgbClr val="373737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2850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</a:rPr>
                  <a:t>Не нужно уметь хорошо моделировать всё распределение доходностей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достаточно уметь моделировать левый хвост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F66C97-DD1E-41A5-94BA-53DD2E9D6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316924" cy="2778480"/>
              </a:xfrm>
              <a:prstGeom prst="rect">
                <a:avLst/>
              </a:prstGeom>
              <a:blipFill>
                <a:blip r:embed="rId5"/>
                <a:stretch>
                  <a:fillRect l="-2126" t="-3297" r="-1026" b="-24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034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Тяжёлые хвосты и финансы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568D00-DDC1-BD4B-B31B-EDC72C849A1C}"/>
              </a:ext>
            </a:extLst>
          </p:cNvPr>
          <p:cNvSpPr txBox="1"/>
          <p:nvPr/>
        </p:nvSpPr>
        <p:spPr>
          <a:xfrm>
            <a:off x="539552" y="692696"/>
            <a:ext cx="8604448" cy="36724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spcAft>
                <a:spcPts val="1800"/>
              </a:spcAft>
              <a:buClr>
                <a:srgbClr val="2850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</a:rPr>
              <a:t>Распределение доходностей чаще всего отличается </a:t>
            </a:r>
            <a:r>
              <a:rPr lang="en-US" sz="2400" dirty="0">
                <a:solidFill>
                  <a:srgbClr val="373737"/>
                </a:solidFill>
              </a:rPr>
              <a:t/>
            </a:r>
            <a:br>
              <a:rPr lang="en-US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от нормального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его хвосты оказываются тяжёлыми</a:t>
            </a:r>
            <a:r>
              <a:rPr lang="en-US" sz="2400" dirty="0">
                <a:solidFill>
                  <a:srgbClr val="373737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0491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Тяжёлые хвосты и финансы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EB0FF5-8C04-3F4F-88F1-955C13903A3B}"/>
              </a:ext>
            </a:extLst>
          </p:cNvPr>
          <p:cNvSpPr txBox="1"/>
          <p:nvPr/>
        </p:nvSpPr>
        <p:spPr>
          <a:xfrm>
            <a:off x="539552" y="692696"/>
            <a:ext cx="8604448" cy="36724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spcAft>
                <a:spcPts val="1800"/>
              </a:spcAft>
              <a:buClr>
                <a:srgbClr val="2850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</a:rPr>
              <a:t>Распределение доходностей чаще всего отличается </a:t>
            </a:r>
            <a:r>
              <a:rPr lang="en-US" sz="2400" dirty="0">
                <a:solidFill>
                  <a:srgbClr val="373737"/>
                </a:solidFill>
              </a:rPr>
              <a:t/>
            </a:r>
            <a:br>
              <a:rPr lang="en-US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от нормального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его хвосты оказываются тяжёлыми</a:t>
            </a:r>
            <a:endParaRPr lang="en-US" sz="2400" dirty="0">
              <a:solidFill>
                <a:srgbClr val="373737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2850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</a:rPr>
              <a:t>Сложно набрать достаточное количество статистики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</a:t>
            </a:r>
            <a:r>
              <a:rPr lang="en-US" sz="2400" dirty="0">
                <a:solidFill>
                  <a:srgbClr val="373737"/>
                </a:solidFill>
              </a:rPr>
              <a:t/>
            </a:r>
            <a:br>
              <a:rPr lang="en-US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чтобы адекватно оценить с какой вероятностью произойдёт катастрофа (катастрофы очень редки)</a:t>
            </a:r>
          </a:p>
        </p:txBody>
      </p:sp>
    </p:spTree>
    <p:extLst>
      <p:ext uri="{BB962C8B-B14F-4D97-AF65-F5344CB8AC3E}">
        <p14:creationId xmlns:p14="http://schemas.microsoft.com/office/powerpoint/2010/main" val="174344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Тема Office">
  <a:themeElements>
    <a:clrScheme name="Custom 4">
      <a:dk1>
        <a:srgbClr val="3A3A3A"/>
      </a:dk1>
      <a:lt1>
        <a:srgbClr val="E9E9E9"/>
      </a:lt1>
      <a:dk2>
        <a:srgbClr val="953734"/>
      </a:dk2>
      <a:lt2>
        <a:srgbClr val="EEECE1"/>
      </a:lt2>
      <a:accent1>
        <a:srgbClr val="0058A9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yriad Pro+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3385</Words>
  <Application>Microsoft Office PowerPoint</Application>
  <PresentationFormat>Экран (4:3)</PresentationFormat>
  <Paragraphs>1329</Paragraphs>
  <Slides>166</Slides>
  <Notes>159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166</vt:i4>
      </vt:variant>
    </vt:vector>
  </HeadingPairs>
  <TitlesOfParts>
    <vt:vector size="174" baseType="lpstr">
      <vt:lpstr>Arial</vt:lpstr>
      <vt:lpstr>Calibri</vt:lpstr>
      <vt:lpstr>Cambria Math</vt:lpstr>
      <vt:lpstr>DIN Alternate Bold</vt:lpstr>
      <vt:lpstr>Helvetica Neue Medium</vt:lpstr>
      <vt:lpstr>Myriad Pro</vt:lpstr>
      <vt:lpstr>Zapf Dingbats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User</dc:creator>
  <cp:lastModifiedBy>ksusha</cp:lastModifiedBy>
  <cp:revision>1865</cp:revision>
  <dcterms:created xsi:type="dcterms:W3CDTF">2005-01-01T07:06:31Z</dcterms:created>
  <dcterms:modified xsi:type="dcterms:W3CDTF">2020-10-19T13:05:10Z</dcterms:modified>
</cp:coreProperties>
</file>